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0" r:id="rId2"/>
    <p:sldId id="263" r:id="rId3"/>
    <p:sldId id="391" r:id="rId4"/>
    <p:sldId id="393" r:id="rId5"/>
    <p:sldId id="264" r:id="rId6"/>
    <p:sldId id="265" r:id="rId7"/>
    <p:sldId id="272" r:id="rId8"/>
    <p:sldId id="394" r:id="rId9"/>
    <p:sldId id="274" r:id="rId10"/>
    <p:sldId id="275" r:id="rId11"/>
    <p:sldId id="392" r:id="rId12"/>
    <p:sldId id="289" r:id="rId13"/>
    <p:sldId id="395" r:id="rId14"/>
    <p:sldId id="293" r:id="rId15"/>
    <p:sldId id="297" r:id="rId16"/>
    <p:sldId id="396" r:id="rId17"/>
    <p:sldId id="301" r:id="rId18"/>
    <p:sldId id="305" r:id="rId19"/>
    <p:sldId id="316" r:id="rId20"/>
    <p:sldId id="318" r:id="rId21"/>
    <p:sldId id="397" r:id="rId22"/>
    <p:sldId id="321" r:id="rId23"/>
    <p:sldId id="306" r:id="rId24"/>
    <p:sldId id="368" r:id="rId25"/>
    <p:sldId id="323" r:id="rId26"/>
    <p:sldId id="398" r:id="rId27"/>
    <p:sldId id="332" r:id="rId28"/>
    <p:sldId id="333" r:id="rId29"/>
    <p:sldId id="340" r:id="rId30"/>
    <p:sldId id="399" r:id="rId31"/>
    <p:sldId id="341" r:id="rId32"/>
    <p:sldId id="343" r:id="rId33"/>
    <p:sldId id="345" r:id="rId34"/>
    <p:sldId id="349" r:id="rId35"/>
    <p:sldId id="356" r:id="rId36"/>
    <p:sldId id="359" r:id="rId37"/>
    <p:sldId id="400" r:id="rId38"/>
    <p:sldId id="362" r:id="rId39"/>
    <p:sldId id="390" r:id="rId40"/>
    <p:sldId id="3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031105990783415"/>
          <c:y val="1.436771314653295E-2"/>
        </c:manualLayout>
      </c:layout>
      <c:overlay val="0"/>
    </c:title>
    <c:autoTitleDeleted val="0"/>
    <c:plotArea>
      <c:layout/>
      <c:pieChart>
        <c:varyColors val="1"/>
        <c:ser>
          <c:idx val="0"/>
          <c:order val="0"/>
          <c:tx>
            <c:strRef>
              <c:f>Sheet1!$B$1</c:f>
              <c:strCache>
                <c:ptCount val="1"/>
                <c:pt idx="0">
                  <c:v>1396</c:v>
                </c:pt>
              </c:strCache>
            </c:strRef>
          </c:tx>
          <c:dPt>
            <c:idx val="0"/>
            <c:bubble3D val="0"/>
            <c:spPr>
              <a:solidFill>
                <a:srgbClr val="4DC8F4"/>
              </a:solidFill>
            </c:spPr>
            <c:extLst>
              <c:ext xmlns:c16="http://schemas.microsoft.com/office/drawing/2014/chart" uri="{C3380CC4-5D6E-409C-BE32-E72D297353CC}">
                <c16:uniqueId val="{00000000-12F7-464F-84FA-CD1081182DA0}"/>
              </c:ext>
            </c:extLst>
          </c:dPt>
          <c:dPt>
            <c:idx val="1"/>
            <c:bubble3D val="0"/>
            <c:spPr>
              <a:solidFill>
                <a:srgbClr val="FFC000"/>
              </a:solidFill>
            </c:spPr>
            <c:extLst>
              <c:ext xmlns:c16="http://schemas.microsoft.com/office/drawing/2014/chart" uri="{C3380CC4-5D6E-409C-BE32-E72D297353CC}">
                <c16:uniqueId val="{00000001-12F7-464F-84FA-CD1081182DA0}"/>
              </c:ext>
            </c:extLst>
          </c:dPt>
          <c:dPt>
            <c:idx val="2"/>
            <c:bubble3D val="0"/>
            <c:extLst>
              <c:ext xmlns:c16="http://schemas.microsoft.com/office/drawing/2014/chart" uri="{C3380CC4-5D6E-409C-BE32-E72D297353CC}">
                <c16:uniqueId val="{00000002-12F7-464F-84FA-CD1081182DA0}"/>
              </c:ext>
            </c:extLst>
          </c:dPt>
          <c:dPt>
            <c:idx val="3"/>
            <c:bubble3D val="0"/>
            <c:extLst>
              <c:ext xmlns:c16="http://schemas.microsoft.com/office/drawing/2014/chart" uri="{C3380CC4-5D6E-409C-BE32-E72D297353CC}">
                <c16:uniqueId val="{00000003-12F7-464F-84FA-CD1081182DA0}"/>
              </c:ext>
            </c:extLst>
          </c:dPt>
          <c:dPt>
            <c:idx val="4"/>
            <c:bubble3D val="0"/>
            <c:spPr>
              <a:solidFill>
                <a:srgbClr val="FFFF00"/>
              </a:solidFill>
            </c:spPr>
            <c:extLst>
              <c:ext xmlns:c16="http://schemas.microsoft.com/office/drawing/2014/chart" uri="{C3380CC4-5D6E-409C-BE32-E72D297353CC}">
                <c16:uniqueId val="{00000004-12F7-464F-84FA-CD1081182DA0}"/>
              </c:ext>
            </c:extLst>
          </c:dPt>
          <c:dPt>
            <c:idx val="7"/>
            <c:bubble3D val="0"/>
            <c:spPr>
              <a:solidFill>
                <a:schemeClr val="accent1">
                  <a:lumMod val="50000"/>
                </a:schemeClr>
              </a:solidFill>
            </c:spPr>
            <c:extLst>
              <c:ext xmlns:c16="http://schemas.microsoft.com/office/drawing/2014/chart" uri="{C3380CC4-5D6E-409C-BE32-E72D297353CC}">
                <c16:uniqueId val="{00000007-F432-458E-BE8F-972F30FCACF3}"/>
              </c:ext>
            </c:extLst>
          </c:dPt>
          <c:dPt>
            <c:idx val="8"/>
            <c:bubble3D val="0"/>
            <c:spPr>
              <a:solidFill>
                <a:srgbClr val="C00000"/>
              </a:solidFill>
            </c:spPr>
            <c:extLst>
              <c:ext xmlns:c16="http://schemas.microsoft.com/office/drawing/2014/chart" uri="{C3380CC4-5D6E-409C-BE32-E72D297353CC}">
                <c16:uniqueId val="{00000006-F432-458E-BE8F-972F30FCACF3}"/>
              </c:ext>
            </c:extLst>
          </c:dPt>
          <c:dLbls>
            <c:dLbl>
              <c:idx val="8"/>
              <c:tx>
                <c:rich>
                  <a:bodyPr/>
                  <a:lstStyle/>
                  <a:p>
                    <a:fld id="{F597AC81-199E-4AC5-879F-35613E70F3CF}"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432-458E-BE8F-972F30FCACF3}"/>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Sheet1!$A$2:$A$10</c:f>
              <c:strCache>
                <c:ptCount val="9"/>
                <c:pt idx="0">
                  <c:v>Trauma</c:v>
                </c:pt>
                <c:pt idx="1">
                  <c:v>CVA</c:v>
                </c:pt>
                <c:pt idx="2">
                  <c:v>Brain tumor</c:v>
                </c:pt>
                <c:pt idx="3">
                  <c:v>ICH</c:v>
                </c:pt>
                <c:pt idx="4">
                  <c:v>Intoxication</c:v>
                </c:pt>
                <c:pt idx="5">
                  <c:v>Post CPR</c:v>
                </c:pt>
                <c:pt idx="6">
                  <c:v>Hangig</c:v>
                </c:pt>
                <c:pt idx="7">
                  <c:v>convulsion</c:v>
                </c:pt>
                <c:pt idx="8">
                  <c:v>other</c:v>
                </c:pt>
              </c:strCache>
            </c:strRef>
          </c:cat>
          <c:val>
            <c:numRef>
              <c:f>Sheet1!$B$2:$B$10</c:f>
              <c:numCache>
                <c:formatCode>General</c:formatCode>
                <c:ptCount val="9"/>
                <c:pt idx="0">
                  <c:v>40</c:v>
                </c:pt>
                <c:pt idx="1">
                  <c:v>7.5</c:v>
                </c:pt>
                <c:pt idx="2">
                  <c:v>3</c:v>
                </c:pt>
                <c:pt idx="3">
                  <c:v>22.5</c:v>
                </c:pt>
                <c:pt idx="4">
                  <c:v>4</c:v>
                </c:pt>
                <c:pt idx="5">
                  <c:v>6</c:v>
                </c:pt>
                <c:pt idx="6">
                  <c:v>1.5</c:v>
                </c:pt>
                <c:pt idx="7">
                  <c:v>0.5</c:v>
                </c:pt>
                <c:pt idx="8">
                  <c:v>15</c:v>
                </c:pt>
              </c:numCache>
            </c:numRef>
          </c:val>
          <c:extLst>
            <c:ext xmlns:c16="http://schemas.microsoft.com/office/drawing/2014/chart" uri="{C3380CC4-5D6E-409C-BE32-E72D297353CC}">
              <c16:uniqueId val="{00000005-12F7-464F-84FA-CD1081182DA0}"/>
            </c:ext>
          </c:extLst>
        </c:ser>
        <c:dLbls>
          <c:showLegendKey val="0"/>
          <c:showVal val="0"/>
          <c:showCatName val="0"/>
          <c:showSerName val="0"/>
          <c:showPercent val="0"/>
          <c:showBubbleSize val="0"/>
          <c:showLeaderLines val="1"/>
        </c:dLbls>
        <c:firstSliceAng val="0"/>
      </c:pieChart>
      <c:spPr>
        <a:noFill/>
        <a:ln w="31597">
          <a:noFill/>
        </a:ln>
      </c:spPr>
    </c:plotArea>
    <c:legend>
      <c:legendPos val="r"/>
      <c:layout>
        <c:manualLayout>
          <c:xMode val="edge"/>
          <c:yMode val="edge"/>
          <c:x val="0.73591748612068653"/>
          <c:y val="0.28876859125097093"/>
          <c:w val="0.16615624659820749"/>
          <c:h val="0.62557920590749994"/>
        </c:manualLayout>
      </c:layout>
      <c:overlay val="0"/>
    </c:legend>
    <c:plotVisOnly val="1"/>
    <c:dispBlanksAs val="zero"/>
    <c:showDLblsOverMax val="0"/>
  </c:chart>
  <c:txPr>
    <a:bodyPr/>
    <a:lstStyle/>
    <a:p>
      <a:pPr>
        <a:defRPr sz="2239"/>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0D3A9-210F-4AFA-B035-7138F689D53E}"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AE26A-15B2-4005-BC42-0E5AFC5A608A}" type="slidenum">
              <a:rPr lang="en-US" smtClean="0"/>
              <a:t>‹#›</a:t>
            </a:fld>
            <a:endParaRPr lang="en-US"/>
          </a:p>
        </p:txBody>
      </p:sp>
    </p:spTree>
    <p:extLst>
      <p:ext uri="{BB962C8B-B14F-4D97-AF65-F5344CB8AC3E}">
        <p14:creationId xmlns:p14="http://schemas.microsoft.com/office/powerpoint/2010/main" val="296141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err="1"/>
              <a:t>Brain</a:t>
            </a:r>
            <a:r>
              <a:rPr lang="es-ES" dirty="0"/>
              <a:t> </a:t>
            </a:r>
            <a:r>
              <a:rPr lang="es-ES" dirty="0" err="1"/>
              <a:t>death</a:t>
            </a:r>
            <a:r>
              <a:rPr lang="es-ES" dirty="0"/>
              <a:t> </a:t>
            </a:r>
            <a:r>
              <a:rPr lang="es-ES" dirty="0" err="1"/>
              <a:t>is</a:t>
            </a:r>
            <a:r>
              <a:rPr lang="es-ES" dirty="0"/>
              <a:t> </a:t>
            </a:r>
            <a:r>
              <a:rPr lang="es-ES" dirty="0" err="1"/>
              <a:t>declared</a:t>
            </a:r>
            <a:r>
              <a:rPr lang="es-ES" dirty="0"/>
              <a:t> </a:t>
            </a:r>
            <a:r>
              <a:rPr lang="es-ES" dirty="0" err="1"/>
              <a:t>when</a:t>
            </a:r>
            <a:r>
              <a:rPr lang="es-ES" dirty="0"/>
              <a:t> </a:t>
            </a:r>
            <a:r>
              <a:rPr lang="es-ES" dirty="0" err="1"/>
              <a:t>brainstem</a:t>
            </a:r>
            <a:r>
              <a:rPr lang="es-ES" dirty="0"/>
              <a:t> </a:t>
            </a:r>
            <a:r>
              <a:rPr lang="es-ES" dirty="0" err="1"/>
              <a:t>reflexes</a:t>
            </a:r>
            <a:r>
              <a:rPr lang="es-ES" dirty="0"/>
              <a:t>, motor responses, and </a:t>
            </a:r>
            <a:r>
              <a:rPr lang="es-ES" dirty="0" err="1"/>
              <a:t>respiratory</a:t>
            </a:r>
            <a:r>
              <a:rPr lang="es-ES" dirty="0"/>
              <a:t> drive are </a:t>
            </a:r>
            <a:r>
              <a:rPr lang="es-ES" dirty="0" err="1"/>
              <a:t>absent</a:t>
            </a:r>
            <a:r>
              <a:rPr lang="es-ES" dirty="0"/>
              <a:t> in a </a:t>
            </a:r>
            <a:r>
              <a:rPr lang="es-ES" dirty="0" err="1"/>
              <a:t>normothermic</a:t>
            </a:r>
            <a:r>
              <a:rPr lang="es-ES" dirty="0"/>
              <a:t>, </a:t>
            </a:r>
            <a:r>
              <a:rPr lang="es-ES" dirty="0" err="1"/>
              <a:t>nondrugged</a:t>
            </a:r>
            <a:r>
              <a:rPr lang="es-ES" dirty="0"/>
              <a:t> </a:t>
            </a:r>
            <a:r>
              <a:rPr lang="es-ES" dirty="0" err="1"/>
              <a:t>comatose</a:t>
            </a:r>
            <a:r>
              <a:rPr lang="es-ES" dirty="0"/>
              <a:t> </a:t>
            </a:r>
            <a:r>
              <a:rPr lang="es-ES" dirty="0" err="1"/>
              <a:t>patient</a:t>
            </a:r>
            <a:r>
              <a:rPr lang="es-ES" dirty="0"/>
              <a:t> </a:t>
            </a:r>
            <a:r>
              <a:rPr lang="es-ES" dirty="0" err="1"/>
              <a:t>with</a:t>
            </a:r>
            <a:r>
              <a:rPr lang="es-ES" dirty="0"/>
              <a:t> a </a:t>
            </a:r>
            <a:r>
              <a:rPr lang="es-ES" dirty="0" err="1"/>
              <a:t>known</a:t>
            </a:r>
            <a:r>
              <a:rPr lang="es-ES" dirty="0"/>
              <a:t> irreversible </a:t>
            </a:r>
            <a:r>
              <a:rPr lang="es-ES" dirty="0" err="1"/>
              <a:t>massive</a:t>
            </a:r>
            <a:r>
              <a:rPr lang="es-ES" dirty="0"/>
              <a:t> </a:t>
            </a:r>
            <a:r>
              <a:rPr lang="es-ES" dirty="0" err="1"/>
              <a:t>brain</a:t>
            </a:r>
            <a:r>
              <a:rPr lang="es-ES" dirty="0"/>
              <a:t> </a:t>
            </a:r>
            <a:r>
              <a:rPr lang="es-ES" dirty="0" err="1"/>
              <a:t>lesion</a:t>
            </a:r>
            <a:r>
              <a:rPr lang="es-ES" dirty="0"/>
              <a:t> and no </a:t>
            </a:r>
            <a:r>
              <a:rPr lang="es-ES" dirty="0" err="1"/>
              <a:t>contributing</a:t>
            </a:r>
            <a:r>
              <a:rPr lang="es-ES" dirty="0"/>
              <a:t> </a:t>
            </a:r>
            <a:r>
              <a:rPr lang="es-ES" dirty="0" err="1"/>
              <a:t>metabolic</a:t>
            </a:r>
            <a:r>
              <a:rPr lang="es-ES" dirty="0"/>
              <a:t> </a:t>
            </a:r>
            <a:r>
              <a:rPr lang="es-ES" dirty="0" err="1"/>
              <a:t>derangement</a:t>
            </a:r>
            <a:endParaRPr lang="es-ES" dirty="0"/>
          </a:p>
          <a:p>
            <a:endParaRPr lang="es-ES" dirty="0"/>
          </a:p>
        </p:txBody>
      </p:sp>
      <p:sp>
        <p:nvSpPr>
          <p:cNvPr id="4" name="Marcador de número de diapositiva 3"/>
          <p:cNvSpPr>
            <a:spLocks noGrp="1"/>
          </p:cNvSpPr>
          <p:nvPr>
            <p:ph type="sldNum" sz="quarter" idx="10"/>
          </p:nvPr>
        </p:nvSpPr>
        <p:spPr/>
        <p:txBody>
          <a:bodyPr/>
          <a:lstStyle/>
          <a:p>
            <a:fld id="{6C68AC7F-D63F-044E-999B-7FC14CD086BA}" type="slidenum">
              <a:rPr lang="es-ES" smtClean="0"/>
              <a:pPr/>
              <a:t>2</a:t>
            </a:fld>
            <a:endParaRPr lang="es-ES"/>
          </a:p>
        </p:txBody>
      </p:sp>
    </p:spTree>
    <p:extLst>
      <p:ext uri="{BB962C8B-B14F-4D97-AF65-F5344CB8AC3E}">
        <p14:creationId xmlns:p14="http://schemas.microsoft.com/office/powerpoint/2010/main" val="26407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s-ES" dirty="0">
              <a:latin typeface="Calibri" charset="0"/>
            </a:endParaRPr>
          </a:p>
        </p:txBody>
      </p:sp>
      <p:sp>
        <p:nvSpPr>
          <p:cNvPr id="2150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41B8F99-2306-C248-9EED-4DCD684EA34B}" type="slidenum">
              <a:rPr lang="es-ES" sz="1200">
                <a:solidFill>
                  <a:prstClr val="black"/>
                </a:solidFill>
              </a:rPr>
              <a:pPr eaLnBrk="1" hangingPunct="1"/>
              <a:t>5</a:t>
            </a:fld>
            <a:endParaRPr lang="es-ES" sz="1200">
              <a:solidFill>
                <a:prstClr val="black"/>
              </a:solidFill>
            </a:endParaRPr>
          </a:p>
        </p:txBody>
      </p:sp>
    </p:spTree>
    <p:extLst>
      <p:ext uri="{BB962C8B-B14F-4D97-AF65-F5344CB8AC3E}">
        <p14:creationId xmlns:p14="http://schemas.microsoft.com/office/powerpoint/2010/main" val="18626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E61351F-DBB1-4664-ADA9-83BC7CB8848D}" type="slidenum">
              <a:rPr lang="fa-IR" smtClean="0"/>
              <a:t>15</a:t>
            </a:fld>
            <a:endParaRPr lang="fa-IR"/>
          </a:p>
        </p:txBody>
      </p:sp>
    </p:spTree>
    <p:extLst>
      <p:ext uri="{BB962C8B-B14F-4D97-AF65-F5344CB8AC3E}">
        <p14:creationId xmlns:p14="http://schemas.microsoft.com/office/powerpoint/2010/main" val="388923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s-ES" dirty="0">
                <a:latin typeface="Calibri" charset="0"/>
              </a:rPr>
              <a:t>PTIO2 local </a:t>
            </a:r>
            <a:r>
              <a:rPr lang="es-ES" dirty="0" err="1">
                <a:latin typeface="Calibri" charset="0"/>
              </a:rPr>
              <a:t>brain</a:t>
            </a:r>
            <a:r>
              <a:rPr lang="es-ES" dirty="0">
                <a:latin typeface="Calibri" charset="0"/>
              </a:rPr>
              <a:t> </a:t>
            </a:r>
            <a:r>
              <a:rPr lang="es-ES" dirty="0" err="1">
                <a:latin typeface="Calibri" charset="0"/>
              </a:rPr>
              <a:t>tissue</a:t>
            </a:r>
            <a:r>
              <a:rPr lang="es-ES" dirty="0">
                <a:latin typeface="Calibri" charset="0"/>
              </a:rPr>
              <a:t> </a:t>
            </a:r>
            <a:r>
              <a:rPr lang="es-ES" dirty="0" err="1">
                <a:latin typeface="Calibri" charset="0"/>
              </a:rPr>
              <a:t>oxygen</a:t>
            </a:r>
            <a:endParaRPr lang="es-ES" dirty="0">
              <a:latin typeface="Calibri" charset="0"/>
            </a:endParaRPr>
          </a:p>
        </p:txBody>
      </p:sp>
      <p:sp>
        <p:nvSpPr>
          <p:cNvPr id="2150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41B8F99-2306-C248-9EED-4DCD684EA34B}" type="slidenum">
              <a:rPr lang="es-ES" sz="1200">
                <a:solidFill>
                  <a:prstClr val="black"/>
                </a:solidFill>
              </a:rPr>
              <a:pPr eaLnBrk="1" hangingPunct="1"/>
              <a:t>31</a:t>
            </a:fld>
            <a:endParaRPr lang="es-ES" sz="1200">
              <a:solidFill>
                <a:prstClr val="black"/>
              </a:solidFill>
            </a:endParaRPr>
          </a:p>
        </p:txBody>
      </p:sp>
    </p:spTree>
    <p:extLst>
      <p:ext uri="{BB962C8B-B14F-4D97-AF65-F5344CB8AC3E}">
        <p14:creationId xmlns:p14="http://schemas.microsoft.com/office/powerpoint/2010/main" val="298881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42"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atin typeface="Calibri" charset="0"/>
              </a:rPr>
              <a:t>The Task Force for the Determination de Brain Death in Children was assembled in 1987 to recommend guidelines specific for children. These guidelines were a consensus opinion regarding necessary clinical history, physical examination criteria, observation periods, and confirmatory laboratory tests required to determine brain death in children </a:t>
            </a:r>
          </a:p>
          <a:p>
            <a:pPr eaLnBrk="1" hangingPunct="1"/>
            <a:r>
              <a:rPr lang="es-ES">
                <a:latin typeface="Calibri" charset="0"/>
              </a:rPr>
              <a:t>The guidelines listed below are the most comprehensive to date</a:t>
            </a:r>
          </a:p>
          <a:p>
            <a:pPr eaLnBrk="1" hangingPunct="1"/>
            <a:endParaRPr lang="es-ES">
              <a:latin typeface="Calibri" charset="0"/>
            </a:endParaRPr>
          </a:p>
          <a:p>
            <a:pPr eaLnBrk="1" hangingPunct="1"/>
            <a:r>
              <a:rPr lang="es-ES">
                <a:latin typeface="Calibri" charset="0"/>
              </a:rPr>
              <a:t>El Equipo de Trabajo para la Determinación de la Muerte Cerebral en Niños se reunió en 1987 para recomendar directrices específicas para los niños. Estas directrices fueron una opinión de consenso con respecto a la historia clínica necesaria, los criterios del examen físico, los períodos de observación y pruebas de laboratorio confirmatorias necesarios para determinar la muerte cerebral en niños </a:t>
            </a:r>
          </a:p>
          <a:p>
            <a:pPr eaLnBrk="1" hangingPunct="1"/>
            <a:r>
              <a:rPr lang="es-ES">
                <a:latin typeface="Calibri" charset="0"/>
              </a:rPr>
              <a:t>Las pautas que se enumeran a continuación son los más completos hasta la fecha</a:t>
            </a:r>
          </a:p>
          <a:p>
            <a:pPr eaLnBrk="1" hangingPunct="1"/>
            <a:endParaRPr lang="es-ES">
              <a:latin typeface="Calibri" charset="0"/>
            </a:endParaRPr>
          </a:p>
          <a:p>
            <a:pPr eaLnBrk="1" hangingPunct="1"/>
            <a:endParaRPr lang="es-ES">
              <a:latin typeface="Calibri" charset="0"/>
            </a:endParaRPr>
          </a:p>
          <a:p>
            <a:endParaRPr lang="es-ES">
              <a:latin typeface="Calibri" charset="0"/>
            </a:endParaRPr>
          </a:p>
        </p:txBody>
      </p:sp>
      <p:sp>
        <p:nvSpPr>
          <p:cNvPr id="21504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eaLnBrk="0" fontAlgn="base" hangingPunct="0">
              <a:spcBef>
                <a:spcPct val="0"/>
              </a:spcBef>
              <a:spcAft>
                <a:spcPct val="0"/>
              </a:spcAft>
              <a:defRPr sz="1600">
                <a:solidFill>
                  <a:schemeClr val="tx1"/>
                </a:solidFill>
                <a:latin typeface="Calibri" charset="0"/>
                <a:ea typeface="ＭＳ Ｐゴシック" charset="0"/>
              </a:defRPr>
            </a:lvl6pPr>
            <a:lvl7pPr marL="2971800" indent="-228600" eaLnBrk="0" fontAlgn="base" hangingPunct="0">
              <a:spcBef>
                <a:spcPct val="0"/>
              </a:spcBef>
              <a:spcAft>
                <a:spcPct val="0"/>
              </a:spcAft>
              <a:defRPr sz="1600">
                <a:solidFill>
                  <a:schemeClr val="tx1"/>
                </a:solidFill>
                <a:latin typeface="Calibri" charset="0"/>
                <a:ea typeface="ＭＳ Ｐゴシック" charset="0"/>
              </a:defRPr>
            </a:lvl7pPr>
            <a:lvl8pPr marL="3429000" indent="-228600" eaLnBrk="0" fontAlgn="base" hangingPunct="0">
              <a:spcBef>
                <a:spcPct val="0"/>
              </a:spcBef>
              <a:spcAft>
                <a:spcPct val="0"/>
              </a:spcAft>
              <a:defRPr sz="1600">
                <a:solidFill>
                  <a:schemeClr val="tx1"/>
                </a:solidFill>
                <a:latin typeface="Calibri" charset="0"/>
                <a:ea typeface="ＭＳ Ｐゴシック" charset="0"/>
              </a:defRPr>
            </a:lvl8pPr>
            <a:lvl9pPr marL="3886200" indent="-228600" eaLnBrk="0" fontAlgn="base" hangingPunct="0">
              <a:spcBef>
                <a:spcPct val="0"/>
              </a:spcBef>
              <a:spcAft>
                <a:spcPct val="0"/>
              </a:spcAft>
              <a:defRPr sz="1600">
                <a:solidFill>
                  <a:schemeClr val="tx1"/>
                </a:solidFill>
                <a:latin typeface="Calibri" charset="0"/>
                <a:ea typeface="ＭＳ Ｐゴシック" charset="0"/>
              </a:defRPr>
            </a:lvl9pPr>
          </a:lstStyle>
          <a:p>
            <a:fld id="{1650464B-7031-3F4A-9A69-CAA1AF487926}" type="slidenum">
              <a:rPr lang="es-ES" sz="1200"/>
              <a:pPr/>
              <a:t>38</a:t>
            </a:fld>
            <a:endParaRPr lang="es-ES" sz="1200"/>
          </a:p>
        </p:txBody>
      </p:sp>
    </p:spTree>
    <p:extLst>
      <p:ext uri="{BB962C8B-B14F-4D97-AF65-F5344CB8AC3E}">
        <p14:creationId xmlns:p14="http://schemas.microsoft.com/office/powerpoint/2010/main" val="183936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s-ES" dirty="0">
              <a:latin typeface="Calibri" charset="0"/>
            </a:endParaRPr>
          </a:p>
        </p:txBody>
      </p:sp>
      <p:sp>
        <p:nvSpPr>
          <p:cNvPr id="2150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41B8F99-2306-C248-9EED-4DCD684EA34B}" type="slidenum">
              <a:rPr lang="es-ES" sz="1200">
                <a:solidFill>
                  <a:prstClr val="black"/>
                </a:solidFill>
              </a:rPr>
              <a:pPr eaLnBrk="1" hangingPunct="1"/>
              <a:t>40</a:t>
            </a:fld>
            <a:endParaRPr lang="es-ES" sz="1200">
              <a:solidFill>
                <a:prstClr val="black"/>
              </a:solidFill>
            </a:endParaRPr>
          </a:p>
        </p:txBody>
      </p:sp>
    </p:spTree>
    <p:extLst>
      <p:ext uri="{BB962C8B-B14F-4D97-AF65-F5344CB8AC3E}">
        <p14:creationId xmlns:p14="http://schemas.microsoft.com/office/powerpoint/2010/main" val="3410203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0892" y="1772605"/>
            <a:ext cx="3463771" cy="1006475"/>
          </a:xfrm>
          <a:prstGeom prst="rect">
            <a:avLst/>
          </a:prstGeom>
        </p:spPr>
        <p:txBody>
          <a:bodyPr anchor="b">
            <a:normAutofit/>
          </a:bodyPr>
          <a:lstStyle>
            <a:lvl1pPr algn="ctr" rtl="1">
              <a:defRPr sz="2400" b="1" baseline="0">
                <a:cs typeface="B Yekan" panose="00000400000000000000" pitchFamily="2" charset="-78"/>
              </a:defRPr>
            </a:lvl1pPr>
          </a:lstStyle>
          <a:p>
            <a:r>
              <a:rPr lang="fa-IR" dirty="0" smtClean="0"/>
              <a:t>طراحی تیتر مورد نظر</a:t>
            </a:r>
            <a:endParaRPr lang="en-US" dirty="0"/>
          </a:p>
        </p:txBody>
      </p:sp>
      <p:sp>
        <p:nvSpPr>
          <p:cNvPr id="3" name="Subtitle 2"/>
          <p:cNvSpPr>
            <a:spLocks noGrp="1"/>
          </p:cNvSpPr>
          <p:nvPr>
            <p:ph type="subTitle" idx="1" hasCustomPrompt="1"/>
          </p:nvPr>
        </p:nvSpPr>
        <p:spPr>
          <a:xfrm>
            <a:off x="2196021" y="3004322"/>
            <a:ext cx="3373515" cy="459496"/>
          </a:xfrm>
          <a:prstGeom prst="rect">
            <a:avLst/>
          </a:prstGeom>
        </p:spPr>
        <p:txBody>
          <a:bodyPr>
            <a:normAutofit/>
          </a:bodyPr>
          <a:lstStyle>
            <a:lvl1pPr marL="0" indent="0" algn="ctr" rtl="1">
              <a:buNone/>
              <a:defRPr sz="2000" baseline="0">
                <a:cs typeface="B Yek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طراحی تیتر مورد نظر</a:t>
            </a:r>
            <a:endParaRPr lang="en-US" dirty="0"/>
          </a:p>
        </p:txBody>
      </p:sp>
    </p:spTree>
    <p:extLst>
      <p:ext uri="{BB962C8B-B14F-4D97-AF65-F5344CB8AC3E}">
        <p14:creationId xmlns:p14="http://schemas.microsoft.com/office/powerpoint/2010/main" val="9121611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80030"/>
            <a:ext cx="10515600" cy="1325563"/>
          </a:xfrm>
          <a:prstGeom prst="rect">
            <a:avLst/>
          </a:prstGeom>
        </p:spPr>
        <p:txBody>
          <a:bodyPr>
            <a:normAutofit/>
          </a:bodyPr>
          <a:lstStyle>
            <a:lvl1pPr algn="ctr" rtl="1">
              <a:defRPr sz="4000" b="1" baseline="0">
                <a:cs typeface="B Yekan" panose="00000400000000000000" pitchFamily="2" charset="-78"/>
              </a:defRPr>
            </a:lvl1pPr>
          </a:lstStyle>
          <a:p>
            <a:r>
              <a:rPr lang="fa-IR" dirty="0" smtClean="0"/>
              <a:t>طراحی تیتر مورد نظر</a:t>
            </a:r>
            <a:endParaRPr lang="en-US" dirty="0"/>
          </a:p>
        </p:txBody>
      </p:sp>
      <p:sp>
        <p:nvSpPr>
          <p:cNvPr id="3" name="Content Placeholder 5"/>
          <p:cNvSpPr>
            <a:spLocks noGrp="1"/>
          </p:cNvSpPr>
          <p:nvPr>
            <p:ph sz="quarter" idx="4" hasCustomPrompt="1"/>
          </p:nvPr>
        </p:nvSpPr>
        <p:spPr>
          <a:xfrm>
            <a:off x="838200" y="2360073"/>
            <a:ext cx="10515600" cy="4378080"/>
          </a:xfrm>
          <a:prstGeom prst="rect">
            <a:avLst/>
          </a:prstGeom>
        </p:spPr>
        <p:txBody>
          <a:bodyPr>
            <a:normAutofit/>
          </a:bodyPr>
          <a:lstStyle>
            <a:lvl2pPr algn="r" rtl="1">
              <a:defRPr sz="1800"/>
            </a:lvl2pPr>
            <a:lvl3pPr algn="r" rtl="1">
              <a:defRPr sz="1800"/>
            </a:lvl3pPr>
            <a:lvl4pPr algn="r" rtl="1">
              <a:defRPr sz="1600"/>
            </a:lvl4pPr>
            <a:lvl5pPr algn="r" rtl="1">
              <a:defRPr sz="1600"/>
            </a:lvl5pPr>
          </a:lstStyle>
          <a:p>
            <a:pPr lvl="1"/>
            <a:r>
              <a:rPr lang="fa-IR" dirty="0" smtClean="0"/>
              <a:t>طراحی تیتر مورد نظر</a:t>
            </a:r>
          </a:p>
          <a:p>
            <a:pPr lvl="1"/>
            <a:r>
              <a:rPr lang="fa-IR" dirty="0" smtClean="0"/>
              <a:t>طراحی تیتر مورد نظر</a:t>
            </a:r>
            <a:endParaRPr lang="en-US" dirty="0" smtClean="0"/>
          </a:p>
          <a:p>
            <a:pPr lvl="2"/>
            <a:r>
              <a:rPr lang="fa-IR" dirty="0" smtClean="0"/>
              <a:t>طراحی تیتر مورد نظر</a:t>
            </a:r>
            <a:endParaRPr lang="en-US" dirty="0" smtClean="0"/>
          </a:p>
          <a:p>
            <a:pPr lvl="3"/>
            <a:r>
              <a:rPr lang="fa-IR" dirty="0" smtClean="0"/>
              <a:t>طراحی تیتر مورد نظر</a:t>
            </a:r>
            <a:endParaRPr lang="en-US" dirty="0" smtClean="0"/>
          </a:p>
          <a:p>
            <a:pPr lvl="4"/>
            <a:r>
              <a:rPr lang="fa-IR" dirty="0" smtClean="0"/>
              <a:t>طراحی تیتر مورد نظر</a:t>
            </a:r>
            <a:endParaRPr lang="en-US" dirty="0"/>
          </a:p>
        </p:txBody>
      </p:sp>
    </p:spTree>
    <p:extLst>
      <p:ext uri="{BB962C8B-B14F-4D97-AF65-F5344CB8AC3E}">
        <p14:creationId xmlns:p14="http://schemas.microsoft.com/office/powerpoint/2010/main" val="19470001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8840" y="1773936"/>
            <a:ext cx="3463771" cy="1006475"/>
          </a:xfrm>
          <a:prstGeom prst="rect">
            <a:avLst/>
          </a:prstGeom>
        </p:spPr>
        <p:txBody>
          <a:bodyPr anchor="b">
            <a:normAutofit/>
          </a:bodyPr>
          <a:lstStyle>
            <a:lvl1pPr algn="ctr" rtl="1">
              <a:defRPr sz="2400" b="1" baseline="0">
                <a:solidFill>
                  <a:schemeClr val="bg1"/>
                </a:solidFill>
                <a:cs typeface="B Yekan" panose="00000400000000000000" pitchFamily="2" charset="-78"/>
              </a:defRPr>
            </a:lvl1pPr>
          </a:lstStyle>
          <a:p>
            <a:r>
              <a:rPr lang="fa-IR" dirty="0" smtClean="0"/>
              <a:t>طراحی تیتر مورد نظر</a:t>
            </a:r>
            <a:endParaRPr lang="en-US" dirty="0"/>
          </a:p>
        </p:txBody>
      </p:sp>
      <p:sp>
        <p:nvSpPr>
          <p:cNvPr id="3" name="Subtitle 2"/>
          <p:cNvSpPr>
            <a:spLocks noGrp="1"/>
          </p:cNvSpPr>
          <p:nvPr>
            <p:ph type="subTitle" idx="1" hasCustomPrompt="1"/>
          </p:nvPr>
        </p:nvSpPr>
        <p:spPr>
          <a:xfrm>
            <a:off x="2194560" y="3008376"/>
            <a:ext cx="3373515" cy="459496"/>
          </a:xfrm>
          <a:prstGeom prst="rect">
            <a:avLst/>
          </a:prstGeom>
        </p:spPr>
        <p:txBody>
          <a:bodyPr>
            <a:normAutofit/>
          </a:bodyPr>
          <a:lstStyle>
            <a:lvl1pPr marL="0" indent="0" algn="ctr" rtl="1">
              <a:buNone/>
              <a:defRPr sz="2000" baseline="0">
                <a:solidFill>
                  <a:schemeClr val="bg1"/>
                </a:solidFill>
                <a:cs typeface="B Yek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طراحی تیتر مورد نظر</a:t>
            </a:r>
            <a:endParaRPr lang="en-US" dirty="0"/>
          </a:p>
        </p:txBody>
      </p:sp>
    </p:spTree>
    <p:extLst>
      <p:ext uri="{BB962C8B-B14F-4D97-AF65-F5344CB8AC3E}">
        <p14:creationId xmlns:p14="http://schemas.microsoft.com/office/powerpoint/2010/main" val="3288880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880030"/>
            <a:ext cx="10515600" cy="1325563"/>
          </a:xfrm>
          <a:prstGeom prst="rect">
            <a:avLst/>
          </a:prstGeom>
        </p:spPr>
        <p:txBody>
          <a:bodyPr>
            <a:normAutofit/>
          </a:bodyPr>
          <a:lstStyle>
            <a:lvl1pPr algn="ctr" rtl="1">
              <a:defRPr sz="4000" b="1" baseline="0">
                <a:cs typeface="B Yekan" panose="00000400000000000000" pitchFamily="2" charset="-78"/>
              </a:defRPr>
            </a:lvl1pPr>
          </a:lstStyle>
          <a:p>
            <a:r>
              <a:rPr lang="fa-IR" dirty="0" smtClean="0"/>
              <a:t>طراحی تیتر مورد نظر</a:t>
            </a:r>
            <a:endParaRPr lang="en-US" dirty="0"/>
          </a:p>
        </p:txBody>
      </p:sp>
      <p:sp>
        <p:nvSpPr>
          <p:cNvPr id="5" name="Content Placeholder 5"/>
          <p:cNvSpPr>
            <a:spLocks noGrp="1"/>
          </p:cNvSpPr>
          <p:nvPr>
            <p:ph sz="quarter" idx="4" hasCustomPrompt="1"/>
          </p:nvPr>
        </p:nvSpPr>
        <p:spPr>
          <a:xfrm>
            <a:off x="838200" y="2360073"/>
            <a:ext cx="10515600" cy="4378080"/>
          </a:xfrm>
          <a:prstGeom prst="rect">
            <a:avLst/>
          </a:prstGeom>
        </p:spPr>
        <p:txBody>
          <a:bodyPr>
            <a:normAutofit/>
          </a:bodyPr>
          <a:lstStyle>
            <a:lvl2pPr algn="r" rtl="1">
              <a:defRPr sz="1800"/>
            </a:lvl2pPr>
            <a:lvl3pPr algn="r" rtl="1">
              <a:defRPr sz="1800"/>
            </a:lvl3pPr>
            <a:lvl4pPr algn="r" rtl="1">
              <a:defRPr sz="1600"/>
            </a:lvl4pPr>
            <a:lvl5pPr algn="r" rtl="1">
              <a:defRPr sz="1600"/>
            </a:lvl5pPr>
          </a:lstStyle>
          <a:p>
            <a:pPr lvl="1"/>
            <a:r>
              <a:rPr lang="fa-IR" dirty="0" smtClean="0"/>
              <a:t>طراحی تیتر مورد نظر</a:t>
            </a:r>
          </a:p>
          <a:p>
            <a:pPr lvl="1"/>
            <a:r>
              <a:rPr lang="fa-IR" dirty="0" smtClean="0"/>
              <a:t>طراحی تیتر مورد نظر</a:t>
            </a:r>
            <a:endParaRPr lang="en-US" dirty="0" smtClean="0"/>
          </a:p>
          <a:p>
            <a:pPr lvl="2"/>
            <a:r>
              <a:rPr lang="fa-IR" dirty="0" smtClean="0"/>
              <a:t>طراحی تیتر مورد نظر</a:t>
            </a:r>
            <a:endParaRPr lang="en-US" dirty="0" smtClean="0"/>
          </a:p>
          <a:p>
            <a:pPr lvl="3"/>
            <a:r>
              <a:rPr lang="fa-IR" dirty="0" smtClean="0"/>
              <a:t>طراحی تیتر مورد نظر</a:t>
            </a:r>
            <a:endParaRPr lang="en-US" dirty="0" smtClean="0"/>
          </a:p>
          <a:p>
            <a:pPr lvl="4"/>
            <a:r>
              <a:rPr lang="fa-IR" dirty="0" smtClean="0"/>
              <a:t>طراحی تیتر مورد نظر</a:t>
            </a:r>
            <a:endParaRPr lang="en-US" dirty="0"/>
          </a:p>
        </p:txBody>
      </p:sp>
    </p:spTree>
    <p:extLst>
      <p:ext uri="{BB962C8B-B14F-4D97-AF65-F5344CB8AC3E}">
        <p14:creationId xmlns:p14="http://schemas.microsoft.com/office/powerpoint/2010/main" val="24131783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150892" y="1772605"/>
            <a:ext cx="3463771" cy="1006475"/>
          </a:xfrm>
          <a:prstGeom prst="rect">
            <a:avLst/>
          </a:prstGeom>
        </p:spPr>
        <p:txBody>
          <a:bodyPr anchor="b">
            <a:normAutofit/>
          </a:bodyPr>
          <a:lstStyle>
            <a:lvl1pPr algn="ctr" rtl="1">
              <a:defRPr sz="2400" b="1" baseline="0">
                <a:cs typeface="B Yekan" panose="00000400000000000000" pitchFamily="2" charset="-78"/>
              </a:defRPr>
            </a:lvl1pPr>
          </a:lstStyle>
          <a:p>
            <a:r>
              <a:rPr lang="fa-IR" dirty="0" smtClean="0"/>
              <a:t>طراحی تیتر مورد نظر</a:t>
            </a:r>
            <a:endParaRPr lang="en-US" dirty="0"/>
          </a:p>
        </p:txBody>
      </p:sp>
      <p:sp>
        <p:nvSpPr>
          <p:cNvPr id="9" name="Subtitle 2"/>
          <p:cNvSpPr>
            <a:spLocks noGrp="1"/>
          </p:cNvSpPr>
          <p:nvPr>
            <p:ph type="subTitle" idx="1" hasCustomPrompt="1"/>
          </p:nvPr>
        </p:nvSpPr>
        <p:spPr>
          <a:xfrm>
            <a:off x="2196021" y="3004322"/>
            <a:ext cx="3373515" cy="459496"/>
          </a:xfrm>
          <a:prstGeom prst="rect">
            <a:avLst/>
          </a:prstGeom>
        </p:spPr>
        <p:txBody>
          <a:bodyPr>
            <a:normAutofit/>
          </a:bodyPr>
          <a:lstStyle>
            <a:lvl1pPr marL="0" indent="0" algn="ctr" rtl="1">
              <a:buNone/>
              <a:defRPr sz="2000" baseline="0">
                <a:cs typeface="B Yek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طراحی تیتر مورد نظر</a:t>
            </a:r>
            <a:endParaRPr lang="en-US" dirty="0"/>
          </a:p>
        </p:txBody>
      </p:sp>
    </p:spTree>
    <p:extLst>
      <p:ext uri="{BB962C8B-B14F-4D97-AF65-F5344CB8AC3E}">
        <p14:creationId xmlns:p14="http://schemas.microsoft.com/office/powerpoint/2010/main" val="13311079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880030"/>
            <a:ext cx="10515600" cy="1325563"/>
          </a:xfrm>
          <a:prstGeom prst="rect">
            <a:avLst/>
          </a:prstGeom>
        </p:spPr>
        <p:txBody>
          <a:bodyPr>
            <a:normAutofit/>
          </a:bodyPr>
          <a:lstStyle>
            <a:lvl1pPr algn="ctr" rtl="1">
              <a:defRPr sz="4000" b="1" baseline="0">
                <a:cs typeface="B Yekan" panose="00000400000000000000" pitchFamily="2" charset="-78"/>
              </a:defRPr>
            </a:lvl1pPr>
          </a:lstStyle>
          <a:p>
            <a:r>
              <a:rPr lang="fa-IR" dirty="0" smtClean="0"/>
              <a:t>طراحی تیتر مورد نظر</a:t>
            </a:r>
            <a:endParaRPr lang="en-US" dirty="0"/>
          </a:p>
        </p:txBody>
      </p:sp>
      <p:sp>
        <p:nvSpPr>
          <p:cNvPr id="5" name="Content Placeholder 5"/>
          <p:cNvSpPr>
            <a:spLocks noGrp="1"/>
          </p:cNvSpPr>
          <p:nvPr>
            <p:ph sz="quarter" idx="4" hasCustomPrompt="1"/>
          </p:nvPr>
        </p:nvSpPr>
        <p:spPr>
          <a:xfrm>
            <a:off x="838200" y="2360073"/>
            <a:ext cx="10515600" cy="4378080"/>
          </a:xfrm>
          <a:prstGeom prst="rect">
            <a:avLst/>
          </a:prstGeom>
        </p:spPr>
        <p:txBody>
          <a:bodyPr>
            <a:normAutofit/>
          </a:bodyPr>
          <a:lstStyle>
            <a:lvl2pPr algn="r" rtl="1">
              <a:defRPr sz="1800"/>
            </a:lvl2pPr>
            <a:lvl3pPr algn="r" rtl="1">
              <a:defRPr sz="1800"/>
            </a:lvl3pPr>
            <a:lvl4pPr algn="r" rtl="1">
              <a:defRPr sz="1600"/>
            </a:lvl4pPr>
            <a:lvl5pPr algn="r" rtl="1">
              <a:defRPr sz="1600"/>
            </a:lvl5pPr>
          </a:lstStyle>
          <a:p>
            <a:pPr lvl="1"/>
            <a:r>
              <a:rPr lang="fa-IR" dirty="0" smtClean="0"/>
              <a:t>طراحی تیتر مورد نظر</a:t>
            </a:r>
          </a:p>
          <a:p>
            <a:pPr lvl="1"/>
            <a:r>
              <a:rPr lang="fa-IR" dirty="0" smtClean="0"/>
              <a:t>طراحی تیتر مورد نظر</a:t>
            </a:r>
            <a:endParaRPr lang="en-US" dirty="0" smtClean="0"/>
          </a:p>
          <a:p>
            <a:pPr lvl="2"/>
            <a:r>
              <a:rPr lang="fa-IR" dirty="0" smtClean="0"/>
              <a:t>طراحی تیتر مورد نظر</a:t>
            </a:r>
            <a:endParaRPr lang="en-US" dirty="0" smtClean="0"/>
          </a:p>
          <a:p>
            <a:pPr lvl="3"/>
            <a:r>
              <a:rPr lang="fa-IR" dirty="0" smtClean="0"/>
              <a:t>طراحی تیتر مورد نظر</a:t>
            </a:r>
            <a:endParaRPr lang="en-US" dirty="0" smtClean="0"/>
          </a:p>
          <a:p>
            <a:pPr lvl="4"/>
            <a:r>
              <a:rPr lang="fa-IR" dirty="0" smtClean="0"/>
              <a:t>طراحی تیتر مورد نظر</a:t>
            </a:r>
            <a:endParaRPr lang="en-US" dirty="0"/>
          </a:p>
        </p:txBody>
      </p:sp>
    </p:spTree>
    <p:extLst>
      <p:ext uri="{BB962C8B-B14F-4D97-AF65-F5344CB8AC3E}">
        <p14:creationId xmlns:p14="http://schemas.microsoft.com/office/powerpoint/2010/main" val="11488892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41233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12827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936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3" r:id="rId5"/>
    <p:sldLayoutId id="2147483654" r:id="rId6"/>
    <p:sldLayoutId id="2147483659" r:id="rId7"/>
    <p:sldLayoutId id="2147483660" r:id="rId8"/>
  </p:sldLayoutIdLst>
  <p:timing>
    <p:tnLst>
      <p:par>
        <p:cTn id="1" dur="indefinite" restart="never" nodeType="tmRoot"/>
      </p:par>
    </p:tnLst>
  </p:timing>
  <p:txStyles>
    <p:titleStyle>
      <a:lvl1pPr algn="ctr" defTabSz="914400" rtl="1" eaLnBrk="1" latinLnBrk="0" hangingPunct="1">
        <a:lnSpc>
          <a:spcPct val="90000"/>
        </a:lnSpc>
        <a:spcBef>
          <a:spcPct val="0"/>
        </a:spcBef>
        <a:buNone/>
        <a:defRPr sz="4400" kern="1200">
          <a:solidFill>
            <a:schemeClr val="tx1"/>
          </a:solidFill>
          <a:latin typeface="+mj-lt"/>
          <a:ea typeface="+mj-ea"/>
          <a:cs typeface="B Yekan" panose="00000400000000000000" pitchFamily="2"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6683" y="1125200"/>
            <a:ext cx="8382000" cy="1066800"/>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defRPr/>
            </a:pPr>
            <a:r>
              <a:rPr lang="en-US" sz="3200" b="1" dirty="0">
                <a:solidFill>
                  <a:schemeClr val="accent2"/>
                </a:solidFill>
                <a:latin typeface="Arial" panose="020B0604020202020204" pitchFamily="34" charset="0"/>
                <a:cs typeface="Arial" panose="020B0604020202020204" pitchFamily="34" charset="0"/>
              </a:rPr>
              <a:t>Mechanism of Cerebral Death</a:t>
            </a:r>
          </a:p>
        </p:txBody>
      </p:sp>
      <p:grpSp>
        <p:nvGrpSpPr>
          <p:cNvPr id="6" name="Diagram 24"/>
          <p:cNvGrpSpPr>
            <a:grpSpLocks/>
          </p:cNvGrpSpPr>
          <p:nvPr/>
        </p:nvGrpSpPr>
        <p:grpSpPr bwMode="auto">
          <a:xfrm>
            <a:off x="3352800" y="1981200"/>
            <a:ext cx="5410200" cy="4572000"/>
            <a:chOff x="1188" y="792"/>
            <a:chExt cx="3408" cy="2880"/>
          </a:xfrm>
        </p:grpSpPr>
        <p:sp>
          <p:nvSpPr>
            <p:cNvPr id="7" name="_s1028"/>
            <p:cNvSpPr>
              <a:spLocks noChangeArrowheads="1" noTextEdit="1"/>
            </p:cNvSpPr>
            <p:nvPr/>
          </p:nvSpPr>
          <p:spPr bwMode="auto">
            <a:xfrm>
              <a:off x="1284" y="792"/>
              <a:ext cx="2928" cy="2448"/>
            </a:xfrm>
            <a:custGeom>
              <a:avLst/>
              <a:gdLst>
                <a:gd name="G0" fmla="+- 8023 0 0"/>
                <a:gd name="G1" fmla="+- -7353262 0 0"/>
                <a:gd name="G2" fmla="+- 0 0 -7353262"/>
                <a:gd name="T0" fmla="*/ 0 256 1"/>
                <a:gd name="T1" fmla="*/ 180 256 1"/>
                <a:gd name="G3" fmla="+- -7353262 T0 T1"/>
                <a:gd name="T2" fmla="*/ 0 256 1"/>
                <a:gd name="T3" fmla="*/ 90 256 1"/>
                <a:gd name="G4" fmla="+- -7353262 T2 T3"/>
                <a:gd name="G5" fmla="*/ G4 2 1"/>
                <a:gd name="T4" fmla="*/ 90 256 1"/>
                <a:gd name="T5" fmla="*/ 0 256 1"/>
                <a:gd name="G6" fmla="+- -7353262 T4 T5"/>
                <a:gd name="G7" fmla="*/ G6 2 1"/>
                <a:gd name="G8" fmla="abs -73532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023"/>
                <a:gd name="G18" fmla="*/ 8023 1 2"/>
                <a:gd name="G19" fmla="+- G18 5400 0"/>
                <a:gd name="G20" fmla="cos G19 -7353262"/>
                <a:gd name="G21" fmla="sin G19 -7353262"/>
                <a:gd name="G22" fmla="+- G20 10800 0"/>
                <a:gd name="G23" fmla="+- G21 10800 0"/>
                <a:gd name="G24" fmla="+- 10800 0 G20"/>
                <a:gd name="G25" fmla="+- 8023 10800 0"/>
                <a:gd name="G26" fmla="?: G9 G17 G25"/>
                <a:gd name="G27" fmla="?: G9 0 21600"/>
                <a:gd name="G28" fmla="cos 10800 -7353262"/>
                <a:gd name="G29" fmla="sin 10800 -7353262"/>
                <a:gd name="G30" fmla="sin 8023 -7353262"/>
                <a:gd name="G31" fmla="+- G28 10800 0"/>
                <a:gd name="G32" fmla="+- G29 10800 0"/>
                <a:gd name="G33" fmla="+- G30 10800 0"/>
                <a:gd name="G34" fmla="?: G4 0 G31"/>
                <a:gd name="G35" fmla="?: -7353262 G34 0"/>
                <a:gd name="G36" fmla="?: G6 G35 G31"/>
                <a:gd name="G37" fmla="+- 21600 0 G36"/>
                <a:gd name="G38" fmla="?: G4 0 G33"/>
                <a:gd name="G39" fmla="?: -7353262 G38 G32"/>
                <a:gd name="G40" fmla="?: G6 G39 0"/>
                <a:gd name="G41" fmla="?: G4 G32 21600"/>
                <a:gd name="G42" fmla="?: G6 G41 G33"/>
                <a:gd name="T12" fmla="*/ 10800 w 21600"/>
                <a:gd name="T13" fmla="*/ 0 h 21600"/>
                <a:gd name="T14" fmla="*/ 7243 w 21600"/>
                <a:gd name="T15" fmla="*/ 2085 h 21600"/>
                <a:gd name="T16" fmla="*/ 10800 w 21600"/>
                <a:gd name="T17" fmla="*/ 2777 h 21600"/>
                <a:gd name="T18" fmla="*/ 14357 w 21600"/>
                <a:gd name="T19" fmla="*/ 208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768" y="3371"/>
                  </a:moveTo>
                  <a:cubicBezTo>
                    <a:pt x="8730" y="2979"/>
                    <a:pt x="9760" y="2777"/>
                    <a:pt x="10800" y="2777"/>
                  </a:cubicBezTo>
                  <a:cubicBezTo>
                    <a:pt x="11839" y="2777"/>
                    <a:pt x="12869" y="2979"/>
                    <a:pt x="13831" y="3371"/>
                  </a:cubicBezTo>
                  <a:lnTo>
                    <a:pt x="14881" y="800"/>
                  </a:lnTo>
                  <a:cubicBezTo>
                    <a:pt x="13585" y="271"/>
                    <a:pt x="12199" y="0"/>
                    <a:pt x="10799" y="0"/>
                  </a:cubicBezTo>
                  <a:cubicBezTo>
                    <a:pt x="9400" y="0"/>
                    <a:pt x="8014" y="271"/>
                    <a:pt x="6718" y="800"/>
                  </a:cubicBez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a-IR">
                <a:solidFill>
                  <a:srgbClr val="69696A"/>
                </a:solidFill>
                <a:latin typeface="Arial" panose="020B0604020202020204" pitchFamily="34" charset="0"/>
                <a:cs typeface="Arial" panose="020B0604020202020204" pitchFamily="34" charset="0"/>
              </a:endParaRPr>
            </a:p>
          </p:txBody>
        </p:sp>
        <p:sp>
          <p:nvSpPr>
            <p:cNvPr id="8" name="_s1029"/>
            <p:cNvSpPr>
              <a:spLocks noChangeArrowheads="1" noTextEdit="1"/>
            </p:cNvSpPr>
            <p:nvPr/>
          </p:nvSpPr>
          <p:spPr bwMode="auto">
            <a:xfrm rot="5400000">
              <a:off x="2148" y="888"/>
              <a:ext cx="2448" cy="2448"/>
            </a:xfrm>
            <a:custGeom>
              <a:avLst/>
              <a:gdLst>
                <a:gd name="G0" fmla="+- 8100 0 0"/>
                <a:gd name="G1" fmla="+- 16252928 0 0"/>
                <a:gd name="G2" fmla="+- 0 0 16252928"/>
                <a:gd name="T0" fmla="*/ 0 256 1"/>
                <a:gd name="T1" fmla="*/ 180 256 1"/>
                <a:gd name="G3" fmla="+- 16252928 T0 T1"/>
                <a:gd name="T2" fmla="*/ 0 256 1"/>
                <a:gd name="T3" fmla="*/ 90 256 1"/>
                <a:gd name="G4" fmla="+- 16252928 T2 T3"/>
                <a:gd name="G5" fmla="*/ G4 2 1"/>
                <a:gd name="T4" fmla="*/ 90 256 1"/>
                <a:gd name="T5" fmla="*/ 0 256 1"/>
                <a:gd name="G6" fmla="+- 16252928 T4 T5"/>
                <a:gd name="G7" fmla="*/ G6 2 1"/>
                <a:gd name="G8" fmla="abs 162529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00"/>
                <a:gd name="G18" fmla="*/ 8100 1 2"/>
                <a:gd name="G19" fmla="+- G18 5400 0"/>
                <a:gd name="G20" fmla="cos G19 16252928"/>
                <a:gd name="G21" fmla="sin G19 16252928"/>
                <a:gd name="G22" fmla="+- G20 10800 0"/>
                <a:gd name="G23" fmla="+- G21 10800 0"/>
                <a:gd name="G24" fmla="+- 10800 0 G20"/>
                <a:gd name="G25" fmla="+- 8100 10800 0"/>
                <a:gd name="G26" fmla="?: G9 G17 G25"/>
                <a:gd name="G27" fmla="?: G9 0 21600"/>
                <a:gd name="G28" fmla="cos 10800 16252928"/>
                <a:gd name="G29" fmla="sin 10800 16252928"/>
                <a:gd name="G30" fmla="sin 8100 16252928"/>
                <a:gd name="G31" fmla="+- G28 10800 0"/>
                <a:gd name="G32" fmla="+- G29 10800 0"/>
                <a:gd name="G33" fmla="+- G30 10800 0"/>
                <a:gd name="G34" fmla="?: G4 0 G31"/>
                <a:gd name="G35" fmla="?: 16252928 G34 0"/>
                <a:gd name="G36" fmla="?: G6 G35 G31"/>
                <a:gd name="G37" fmla="+- 21600 0 G36"/>
                <a:gd name="G38" fmla="?: G4 0 G33"/>
                <a:gd name="G39" fmla="?: 16252928 G38 G32"/>
                <a:gd name="G40" fmla="?: G6 G39 0"/>
                <a:gd name="G41" fmla="?: G4 G32 21600"/>
                <a:gd name="G42" fmla="?: G6 G41 G33"/>
                <a:gd name="T12" fmla="*/ 10800 w 21600"/>
                <a:gd name="T13" fmla="*/ 0 h 21600"/>
                <a:gd name="T14" fmla="*/ 7259 w 21600"/>
                <a:gd name="T15" fmla="*/ 2038 h 21600"/>
                <a:gd name="T16" fmla="*/ 10800 w 21600"/>
                <a:gd name="T17" fmla="*/ 2700 h 21600"/>
                <a:gd name="T18" fmla="*/ 14341 w 21600"/>
                <a:gd name="T19" fmla="*/ 20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765" y="3289"/>
                  </a:moveTo>
                  <a:cubicBezTo>
                    <a:pt x="8729" y="2900"/>
                    <a:pt x="9760" y="2700"/>
                    <a:pt x="10799" y="2700"/>
                  </a:cubicBezTo>
                  <a:cubicBezTo>
                    <a:pt x="11839" y="2700"/>
                    <a:pt x="12870" y="2900"/>
                    <a:pt x="13834" y="3289"/>
                  </a:cubicBezTo>
                  <a:lnTo>
                    <a:pt x="14845" y="786"/>
                  </a:lnTo>
                  <a:cubicBezTo>
                    <a:pt x="13560" y="266"/>
                    <a:pt x="12186" y="0"/>
                    <a:pt x="10800" y="0"/>
                  </a:cubicBezTo>
                  <a:cubicBezTo>
                    <a:pt x="9413" y="0"/>
                    <a:pt x="8039" y="266"/>
                    <a:pt x="6754" y="786"/>
                  </a:cubicBez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a-IR">
                <a:solidFill>
                  <a:srgbClr val="69696A"/>
                </a:solidFill>
                <a:latin typeface="Arial" panose="020B0604020202020204" pitchFamily="34" charset="0"/>
                <a:cs typeface="Arial" panose="020B0604020202020204" pitchFamily="34" charset="0"/>
              </a:endParaRPr>
            </a:p>
          </p:txBody>
        </p:sp>
        <p:sp>
          <p:nvSpPr>
            <p:cNvPr id="9" name="_s1030"/>
            <p:cNvSpPr>
              <a:spLocks noChangeArrowheads="1" noTextEdit="1"/>
            </p:cNvSpPr>
            <p:nvPr/>
          </p:nvSpPr>
          <p:spPr bwMode="auto">
            <a:xfrm rot="10800000">
              <a:off x="1620" y="1224"/>
              <a:ext cx="2976" cy="2448"/>
            </a:xfrm>
            <a:custGeom>
              <a:avLst/>
              <a:gdLst>
                <a:gd name="G0" fmla="+- 8100 0 0"/>
                <a:gd name="G1" fmla="+- 16252928 0 0"/>
                <a:gd name="G2" fmla="+- 0 0 16252928"/>
                <a:gd name="T0" fmla="*/ 0 256 1"/>
                <a:gd name="T1" fmla="*/ 180 256 1"/>
                <a:gd name="G3" fmla="+- 16252928 T0 T1"/>
                <a:gd name="T2" fmla="*/ 0 256 1"/>
                <a:gd name="T3" fmla="*/ 90 256 1"/>
                <a:gd name="G4" fmla="+- 16252928 T2 T3"/>
                <a:gd name="G5" fmla="*/ G4 2 1"/>
                <a:gd name="T4" fmla="*/ 90 256 1"/>
                <a:gd name="T5" fmla="*/ 0 256 1"/>
                <a:gd name="G6" fmla="+- 16252928 T4 T5"/>
                <a:gd name="G7" fmla="*/ G6 2 1"/>
                <a:gd name="G8" fmla="abs 162529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00"/>
                <a:gd name="G18" fmla="*/ 8100 1 2"/>
                <a:gd name="G19" fmla="+- G18 5400 0"/>
                <a:gd name="G20" fmla="cos G19 16252928"/>
                <a:gd name="G21" fmla="sin G19 16252928"/>
                <a:gd name="G22" fmla="+- G20 10800 0"/>
                <a:gd name="G23" fmla="+- G21 10800 0"/>
                <a:gd name="G24" fmla="+- 10800 0 G20"/>
                <a:gd name="G25" fmla="+- 8100 10800 0"/>
                <a:gd name="G26" fmla="?: G9 G17 G25"/>
                <a:gd name="G27" fmla="?: G9 0 21600"/>
                <a:gd name="G28" fmla="cos 10800 16252928"/>
                <a:gd name="G29" fmla="sin 10800 16252928"/>
                <a:gd name="G30" fmla="sin 8100 16252928"/>
                <a:gd name="G31" fmla="+- G28 10800 0"/>
                <a:gd name="G32" fmla="+- G29 10800 0"/>
                <a:gd name="G33" fmla="+- G30 10800 0"/>
                <a:gd name="G34" fmla="?: G4 0 G31"/>
                <a:gd name="G35" fmla="?: 16252928 G34 0"/>
                <a:gd name="G36" fmla="?: G6 G35 G31"/>
                <a:gd name="G37" fmla="+- 21600 0 G36"/>
                <a:gd name="G38" fmla="?: G4 0 G33"/>
                <a:gd name="G39" fmla="?: 16252928 G38 G32"/>
                <a:gd name="G40" fmla="?: G6 G39 0"/>
                <a:gd name="G41" fmla="?: G4 G32 21600"/>
                <a:gd name="G42" fmla="?: G6 G41 G33"/>
                <a:gd name="T12" fmla="*/ 10800 w 21600"/>
                <a:gd name="T13" fmla="*/ 0 h 21600"/>
                <a:gd name="T14" fmla="*/ 7259 w 21600"/>
                <a:gd name="T15" fmla="*/ 2038 h 21600"/>
                <a:gd name="T16" fmla="*/ 10800 w 21600"/>
                <a:gd name="T17" fmla="*/ 2700 h 21600"/>
                <a:gd name="T18" fmla="*/ 14341 w 21600"/>
                <a:gd name="T19" fmla="*/ 20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765" y="3289"/>
                  </a:moveTo>
                  <a:cubicBezTo>
                    <a:pt x="8729" y="2900"/>
                    <a:pt x="9760" y="2700"/>
                    <a:pt x="10799" y="2700"/>
                  </a:cubicBezTo>
                  <a:cubicBezTo>
                    <a:pt x="11839" y="2700"/>
                    <a:pt x="12870" y="2900"/>
                    <a:pt x="13834" y="3289"/>
                  </a:cubicBezTo>
                  <a:lnTo>
                    <a:pt x="14845" y="786"/>
                  </a:lnTo>
                  <a:cubicBezTo>
                    <a:pt x="13560" y="266"/>
                    <a:pt x="12186" y="0"/>
                    <a:pt x="10800" y="0"/>
                  </a:cubicBezTo>
                  <a:cubicBezTo>
                    <a:pt x="9413" y="0"/>
                    <a:pt x="8039" y="266"/>
                    <a:pt x="6754" y="786"/>
                  </a:cubicBez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a-IR">
                <a:solidFill>
                  <a:srgbClr val="69696A"/>
                </a:solidFill>
                <a:latin typeface="Arial" panose="020B0604020202020204" pitchFamily="34" charset="0"/>
                <a:cs typeface="Arial" panose="020B0604020202020204" pitchFamily="34" charset="0"/>
              </a:endParaRPr>
            </a:p>
          </p:txBody>
        </p:sp>
        <p:sp>
          <p:nvSpPr>
            <p:cNvPr id="10" name="_s1031"/>
            <p:cNvSpPr>
              <a:spLocks noChangeArrowheads="1" noTextEdit="1"/>
            </p:cNvSpPr>
            <p:nvPr/>
          </p:nvSpPr>
          <p:spPr bwMode="auto">
            <a:xfrm rot="16200000">
              <a:off x="1188" y="1128"/>
              <a:ext cx="2448" cy="2448"/>
            </a:xfrm>
            <a:custGeom>
              <a:avLst/>
              <a:gdLst>
                <a:gd name="G0" fmla="+- 8100 0 0"/>
                <a:gd name="G1" fmla="+- 16252928 0 0"/>
                <a:gd name="G2" fmla="+- 0 0 16252928"/>
                <a:gd name="T0" fmla="*/ 0 256 1"/>
                <a:gd name="T1" fmla="*/ 180 256 1"/>
                <a:gd name="G3" fmla="+- 16252928 T0 T1"/>
                <a:gd name="T2" fmla="*/ 0 256 1"/>
                <a:gd name="T3" fmla="*/ 90 256 1"/>
                <a:gd name="G4" fmla="+- 16252928 T2 T3"/>
                <a:gd name="G5" fmla="*/ G4 2 1"/>
                <a:gd name="T4" fmla="*/ 90 256 1"/>
                <a:gd name="T5" fmla="*/ 0 256 1"/>
                <a:gd name="G6" fmla="+- 16252928 T4 T5"/>
                <a:gd name="G7" fmla="*/ G6 2 1"/>
                <a:gd name="G8" fmla="abs 162529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00"/>
                <a:gd name="G18" fmla="*/ 8100 1 2"/>
                <a:gd name="G19" fmla="+- G18 5400 0"/>
                <a:gd name="G20" fmla="cos G19 16252928"/>
                <a:gd name="G21" fmla="sin G19 16252928"/>
                <a:gd name="G22" fmla="+- G20 10800 0"/>
                <a:gd name="G23" fmla="+- G21 10800 0"/>
                <a:gd name="G24" fmla="+- 10800 0 G20"/>
                <a:gd name="G25" fmla="+- 8100 10800 0"/>
                <a:gd name="G26" fmla="?: G9 G17 G25"/>
                <a:gd name="G27" fmla="?: G9 0 21600"/>
                <a:gd name="G28" fmla="cos 10800 16252928"/>
                <a:gd name="G29" fmla="sin 10800 16252928"/>
                <a:gd name="G30" fmla="sin 8100 16252928"/>
                <a:gd name="G31" fmla="+- G28 10800 0"/>
                <a:gd name="G32" fmla="+- G29 10800 0"/>
                <a:gd name="G33" fmla="+- G30 10800 0"/>
                <a:gd name="G34" fmla="?: G4 0 G31"/>
                <a:gd name="G35" fmla="?: 16252928 G34 0"/>
                <a:gd name="G36" fmla="?: G6 G35 G31"/>
                <a:gd name="G37" fmla="+- 21600 0 G36"/>
                <a:gd name="G38" fmla="?: G4 0 G33"/>
                <a:gd name="G39" fmla="?: 16252928 G38 G32"/>
                <a:gd name="G40" fmla="?: G6 G39 0"/>
                <a:gd name="G41" fmla="?: G4 G32 21600"/>
                <a:gd name="G42" fmla="?: G6 G41 G33"/>
                <a:gd name="T12" fmla="*/ 10800 w 21600"/>
                <a:gd name="T13" fmla="*/ 0 h 21600"/>
                <a:gd name="T14" fmla="*/ 7259 w 21600"/>
                <a:gd name="T15" fmla="*/ 2038 h 21600"/>
                <a:gd name="T16" fmla="*/ 10800 w 21600"/>
                <a:gd name="T17" fmla="*/ 2700 h 21600"/>
                <a:gd name="T18" fmla="*/ 14341 w 21600"/>
                <a:gd name="T19" fmla="*/ 20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765" y="3289"/>
                  </a:moveTo>
                  <a:cubicBezTo>
                    <a:pt x="8729" y="2900"/>
                    <a:pt x="9760" y="2700"/>
                    <a:pt x="10799" y="2700"/>
                  </a:cubicBezTo>
                  <a:cubicBezTo>
                    <a:pt x="11839" y="2700"/>
                    <a:pt x="12870" y="2900"/>
                    <a:pt x="13834" y="3289"/>
                  </a:cubicBezTo>
                  <a:lnTo>
                    <a:pt x="14845" y="786"/>
                  </a:lnTo>
                  <a:cubicBezTo>
                    <a:pt x="13560" y="266"/>
                    <a:pt x="12186" y="0"/>
                    <a:pt x="10800" y="0"/>
                  </a:cubicBezTo>
                  <a:cubicBezTo>
                    <a:pt x="9413" y="0"/>
                    <a:pt x="8039" y="266"/>
                    <a:pt x="6754" y="786"/>
                  </a:cubicBez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fa-IR">
                <a:solidFill>
                  <a:srgbClr val="69696A"/>
                </a:solidFill>
                <a:latin typeface="Arial" panose="020B0604020202020204" pitchFamily="34" charset="0"/>
                <a:cs typeface="Arial" panose="020B0604020202020204" pitchFamily="34" charset="0"/>
              </a:endParaRPr>
            </a:p>
          </p:txBody>
        </p:sp>
        <p:sp>
          <p:nvSpPr>
            <p:cNvPr id="11" name="_s1032"/>
            <p:cNvSpPr>
              <a:spLocks noChangeArrowheads="1"/>
            </p:cNvSpPr>
            <p:nvPr/>
          </p:nvSpPr>
          <p:spPr bwMode="auto">
            <a:xfrm>
              <a:off x="1864" y="986"/>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fa-IR" sz="2400" dirty="0">
                  <a:solidFill>
                    <a:srgbClr val="69696A"/>
                  </a:solidFill>
                  <a:latin typeface="Arial" panose="020B0604020202020204" pitchFamily="34" charset="0"/>
                  <a:cs typeface="Arial" panose="020B0604020202020204" pitchFamily="34" charset="0"/>
                </a:rPr>
                <a:t> Neuronal Injury                  </a:t>
              </a:r>
            </a:p>
          </p:txBody>
        </p:sp>
        <p:sp>
          <p:nvSpPr>
            <p:cNvPr id="12" name="_s1033"/>
            <p:cNvSpPr>
              <a:spLocks noChangeArrowheads="1"/>
            </p:cNvSpPr>
            <p:nvPr/>
          </p:nvSpPr>
          <p:spPr bwMode="auto">
            <a:xfrm>
              <a:off x="1810" y="2630"/>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fa-IR" sz="2400" dirty="0">
                  <a:solidFill>
                    <a:srgbClr val="69696A"/>
                  </a:solidFill>
                  <a:latin typeface="Arial" panose="020B0604020202020204" pitchFamily="34" charset="0"/>
                  <a:cs typeface="Arial" panose="020B0604020202020204" pitchFamily="34" charset="0"/>
                </a:rPr>
                <a:t> </a:t>
              </a:r>
            </a:p>
            <a:p>
              <a:pPr algn="ctr" eaLnBrk="0" fontAlgn="base" hangingPunct="0">
                <a:spcBef>
                  <a:spcPct val="0"/>
                </a:spcBef>
                <a:spcAft>
                  <a:spcPct val="0"/>
                </a:spcAft>
              </a:pPr>
              <a:endParaRPr lang="en-US" altLang="fa-IR" sz="2400" dirty="0">
                <a:solidFill>
                  <a:srgbClr val="69696A"/>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n-US" altLang="fa-IR" sz="2400" dirty="0">
                  <a:solidFill>
                    <a:srgbClr val="69696A"/>
                  </a:solidFill>
                  <a:latin typeface="Arial" panose="020B0604020202020204" pitchFamily="34" charset="0"/>
                  <a:cs typeface="Arial" panose="020B0604020202020204" pitchFamily="34" charset="0"/>
                </a:rPr>
                <a:t>Decreased Intracranial                    </a:t>
              </a:r>
            </a:p>
            <a:p>
              <a:pPr algn="ctr" eaLnBrk="0" fontAlgn="base" hangingPunct="0">
                <a:spcBef>
                  <a:spcPct val="0"/>
                </a:spcBef>
                <a:spcAft>
                  <a:spcPct val="0"/>
                </a:spcAft>
              </a:pPr>
              <a:r>
                <a:rPr lang="en-US" altLang="fa-IR" sz="2400" dirty="0">
                  <a:solidFill>
                    <a:srgbClr val="69696A"/>
                  </a:solidFill>
                  <a:latin typeface="Arial" panose="020B0604020202020204" pitchFamily="34" charset="0"/>
                  <a:cs typeface="Arial" panose="020B0604020202020204" pitchFamily="34" charset="0"/>
                </a:rPr>
                <a:t>Blood Flow                     </a:t>
              </a:r>
            </a:p>
          </p:txBody>
        </p:sp>
        <p:sp>
          <p:nvSpPr>
            <p:cNvPr id="13" name="_s1034"/>
            <p:cNvSpPr>
              <a:spLocks noChangeArrowheads="1"/>
            </p:cNvSpPr>
            <p:nvPr/>
          </p:nvSpPr>
          <p:spPr bwMode="auto">
            <a:xfrm>
              <a:off x="3325" y="2629"/>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fa-IR" sz="2400">
                  <a:solidFill>
                    <a:srgbClr val="69696A"/>
                  </a:solidFill>
                  <a:latin typeface="Arial" panose="020B0604020202020204" pitchFamily="34" charset="0"/>
                  <a:cs typeface="Arial" panose="020B0604020202020204" pitchFamily="34" charset="0"/>
                </a:rPr>
                <a:t>    </a:t>
              </a:r>
            </a:p>
          </p:txBody>
        </p:sp>
        <p:sp>
          <p:nvSpPr>
            <p:cNvPr id="14" name="_s1035"/>
            <p:cNvSpPr>
              <a:spLocks noChangeArrowheads="1"/>
            </p:cNvSpPr>
            <p:nvPr/>
          </p:nvSpPr>
          <p:spPr bwMode="auto">
            <a:xfrm>
              <a:off x="3540" y="1059"/>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fa-IR" sz="2400" dirty="0">
                  <a:solidFill>
                    <a:srgbClr val="69696A"/>
                  </a:solidFill>
                  <a:latin typeface="Arial" panose="020B0604020202020204" pitchFamily="34" charset="0"/>
                  <a:cs typeface="Arial" panose="020B0604020202020204" pitchFamily="34" charset="0"/>
                </a:rPr>
                <a:t>                   Neuronal Swelling</a:t>
              </a:r>
            </a:p>
          </p:txBody>
        </p:sp>
        <p:sp>
          <p:nvSpPr>
            <p:cNvPr id="15" name="AutoShape 45"/>
            <p:cNvSpPr>
              <a:spLocks noChangeArrowheads="1"/>
            </p:cNvSpPr>
            <p:nvPr/>
          </p:nvSpPr>
          <p:spPr bwMode="auto">
            <a:xfrm rot="1426971">
              <a:off x="3060" y="840"/>
              <a:ext cx="624" cy="480"/>
            </a:xfrm>
            <a:prstGeom prst="rightArrow">
              <a:avLst>
                <a:gd name="adj1" fmla="val 9111"/>
                <a:gd name="adj2" fmla="val 99257"/>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a-IR">
                <a:solidFill>
                  <a:srgbClr val="69696A"/>
                </a:solidFill>
                <a:latin typeface="Arial" panose="020B0604020202020204" pitchFamily="34" charset="0"/>
                <a:cs typeface="Arial" panose="020B0604020202020204" pitchFamily="34" charset="0"/>
              </a:endParaRPr>
            </a:p>
          </p:txBody>
        </p:sp>
        <p:sp>
          <p:nvSpPr>
            <p:cNvPr id="16" name="AutoShape 46"/>
            <p:cNvSpPr>
              <a:spLocks noChangeArrowheads="1"/>
            </p:cNvSpPr>
            <p:nvPr/>
          </p:nvSpPr>
          <p:spPr bwMode="auto">
            <a:xfrm rot="6745897">
              <a:off x="3996" y="2400"/>
              <a:ext cx="624" cy="480"/>
            </a:xfrm>
            <a:prstGeom prst="rightArrow">
              <a:avLst>
                <a:gd name="adj1" fmla="val 9111"/>
                <a:gd name="adj2" fmla="val 99257"/>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a-IR">
                <a:solidFill>
                  <a:srgbClr val="69696A"/>
                </a:solidFill>
                <a:latin typeface="Arial" panose="020B0604020202020204" pitchFamily="34" charset="0"/>
                <a:cs typeface="Arial" panose="020B0604020202020204" pitchFamily="34" charset="0"/>
              </a:endParaRPr>
            </a:p>
          </p:txBody>
        </p:sp>
        <p:sp>
          <p:nvSpPr>
            <p:cNvPr id="17" name="AutoShape 47"/>
            <p:cNvSpPr>
              <a:spLocks noChangeArrowheads="1"/>
            </p:cNvSpPr>
            <p:nvPr/>
          </p:nvSpPr>
          <p:spPr bwMode="auto">
            <a:xfrm rot="11645827">
              <a:off x="2244" y="3192"/>
              <a:ext cx="624" cy="480"/>
            </a:xfrm>
            <a:prstGeom prst="rightArrow">
              <a:avLst>
                <a:gd name="adj1" fmla="val 9111"/>
                <a:gd name="adj2" fmla="val 93677"/>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a-IR">
                <a:solidFill>
                  <a:srgbClr val="69696A"/>
                </a:solidFill>
                <a:latin typeface="Arial" panose="020B0604020202020204" pitchFamily="34" charset="0"/>
                <a:cs typeface="Arial" panose="020B0604020202020204" pitchFamily="34" charset="0"/>
              </a:endParaRPr>
            </a:p>
          </p:txBody>
        </p:sp>
        <p:sp>
          <p:nvSpPr>
            <p:cNvPr id="18" name="AutoShape 50"/>
            <p:cNvSpPr>
              <a:spLocks noChangeArrowheads="1"/>
            </p:cNvSpPr>
            <p:nvPr/>
          </p:nvSpPr>
          <p:spPr bwMode="auto">
            <a:xfrm rot="-4231084">
              <a:off x="1164" y="1584"/>
              <a:ext cx="624" cy="480"/>
            </a:xfrm>
            <a:prstGeom prst="rightArrow">
              <a:avLst>
                <a:gd name="adj1" fmla="val 9111"/>
                <a:gd name="adj2" fmla="val 99257"/>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a-IR">
                <a:solidFill>
                  <a:srgbClr val="69696A"/>
                </a:solidFill>
                <a:latin typeface="Arial" panose="020B0604020202020204" pitchFamily="34" charset="0"/>
                <a:cs typeface="Arial" panose="020B0604020202020204" pitchFamily="34" charset="0"/>
              </a:endParaRPr>
            </a:p>
          </p:txBody>
        </p:sp>
      </p:grpSp>
      <p:sp>
        <p:nvSpPr>
          <p:cNvPr id="4" name="Rectangle 52"/>
          <p:cNvSpPr>
            <a:spLocks noChangeArrowheads="1"/>
          </p:cNvSpPr>
          <p:nvPr/>
        </p:nvSpPr>
        <p:spPr bwMode="auto">
          <a:xfrm>
            <a:off x="5719764" y="5338390"/>
            <a:ext cx="4562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rtl="0" eaLnBrk="0" fontAlgn="base" hangingPunct="0">
              <a:spcBef>
                <a:spcPct val="0"/>
              </a:spcBef>
              <a:spcAft>
                <a:spcPct val="0"/>
              </a:spcAft>
              <a:defRPr>
                <a:solidFill>
                  <a:schemeClr val="tx1"/>
                </a:solidFill>
                <a:latin typeface="Tahoma" panose="020B0604030504040204" pitchFamily="34" charset="0"/>
              </a:defRPr>
            </a:lvl6pPr>
            <a:lvl7pPr marL="2971800" indent="-228600" algn="ctr" rtl="0" eaLnBrk="0" fontAlgn="base" hangingPunct="0">
              <a:spcBef>
                <a:spcPct val="0"/>
              </a:spcBef>
              <a:spcAft>
                <a:spcPct val="0"/>
              </a:spcAft>
              <a:defRPr>
                <a:solidFill>
                  <a:schemeClr val="tx1"/>
                </a:solidFill>
                <a:latin typeface="Tahoma" panose="020B0604030504040204" pitchFamily="34" charset="0"/>
              </a:defRPr>
            </a:lvl7pPr>
            <a:lvl8pPr marL="3429000" indent="-228600" algn="ctr" rtl="0" eaLnBrk="0" fontAlgn="base" hangingPunct="0">
              <a:spcBef>
                <a:spcPct val="0"/>
              </a:spcBef>
              <a:spcAft>
                <a:spcPct val="0"/>
              </a:spcAft>
              <a:defRPr>
                <a:solidFill>
                  <a:schemeClr val="tx1"/>
                </a:solidFill>
                <a:latin typeface="Tahoma" panose="020B0604030504040204" pitchFamily="34" charset="0"/>
              </a:defRPr>
            </a:lvl8pPr>
            <a:lvl9pPr marL="3886200" indent="-228600" algn="ctr" rtl="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fa-IR" sz="2400" dirty="0">
                <a:solidFill>
                  <a:srgbClr val="69696A"/>
                </a:solidFill>
                <a:latin typeface="Arial" panose="020B0604020202020204" pitchFamily="34" charset="0"/>
                <a:cs typeface="Arial" panose="020B0604020202020204" pitchFamily="34" charset="0"/>
              </a:rPr>
              <a:t>Increased Intracranial </a:t>
            </a:r>
          </a:p>
          <a:p>
            <a:pPr algn="ctr"/>
            <a:r>
              <a:rPr lang="en-US" altLang="fa-IR" sz="2400" dirty="0">
                <a:solidFill>
                  <a:srgbClr val="69696A"/>
                </a:solidFill>
                <a:latin typeface="Arial" panose="020B0604020202020204" pitchFamily="34" charset="0"/>
                <a:cs typeface="Arial" panose="020B0604020202020204" pitchFamily="34" charset="0"/>
              </a:rPr>
              <a:t> Pressure</a:t>
            </a:r>
          </a:p>
        </p:txBody>
      </p:sp>
      <p:sp>
        <p:nvSpPr>
          <p:cNvPr id="5" name="Text Box 53"/>
          <p:cNvSpPr txBox="1">
            <a:spLocks noChangeArrowheads="1"/>
          </p:cNvSpPr>
          <p:nvPr/>
        </p:nvSpPr>
        <p:spPr bwMode="auto">
          <a:xfrm>
            <a:off x="4724400" y="3493341"/>
            <a:ext cx="2514600" cy="1200329"/>
          </a:xfrm>
          <a:prstGeom prst="rect">
            <a:avLst/>
          </a:prstGeom>
          <a:solidFill>
            <a:schemeClr val="accent2"/>
          </a:solidFill>
          <a:ln/>
          <a:ex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rtl="0" eaLnBrk="0" fontAlgn="base" hangingPunct="0">
              <a:spcBef>
                <a:spcPct val="0"/>
              </a:spcBef>
              <a:spcAft>
                <a:spcPct val="0"/>
              </a:spcAft>
              <a:defRPr>
                <a:solidFill>
                  <a:schemeClr val="tx1"/>
                </a:solidFill>
                <a:latin typeface="Tahoma" panose="020B0604030504040204" pitchFamily="34" charset="0"/>
              </a:defRPr>
            </a:lvl6pPr>
            <a:lvl7pPr marL="2971800" indent="-228600" algn="ctr" rtl="0" eaLnBrk="0" fontAlgn="base" hangingPunct="0">
              <a:spcBef>
                <a:spcPct val="0"/>
              </a:spcBef>
              <a:spcAft>
                <a:spcPct val="0"/>
              </a:spcAft>
              <a:defRPr>
                <a:solidFill>
                  <a:schemeClr val="tx1"/>
                </a:solidFill>
                <a:latin typeface="Tahoma" panose="020B0604030504040204" pitchFamily="34" charset="0"/>
              </a:defRPr>
            </a:lvl7pPr>
            <a:lvl8pPr marL="3429000" indent="-228600" algn="ctr" rtl="0" eaLnBrk="0" fontAlgn="base" hangingPunct="0">
              <a:spcBef>
                <a:spcPct val="0"/>
              </a:spcBef>
              <a:spcAft>
                <a:spcPct val="0"/>
              </a:spcAft>
              <a:defRPr>
                <a:solidFill>
                  <a:schemeClr val="tx1"/>
                </a:solidFill>
                <a:latin typeface="Tahoma" panose="020B0604030504040204" pitchFamily="34" charset="0"/>
              </a:defRPr>
            </a:lvl8pPr>
            <a:lvl9pPr marL="3886200" indent="-228600" algn="ctr" rtl="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fa-IR" sz="2400" dirty="0">
                <a:solidFill>
                  <a:schemeClr val="tx1">
                    <a:lumMod val="50000"/>
                  </a:schemeClr>
                </a:solidFill>
                <a:latin typeface="Arial" panose="020B0604020202020204" pitchFamily="34" charset="0"/>
                <a:cs typeface="Arial" panose="020B0604020202020204" pitchFamily="34" charset="0"/>
              </a:rPr>
              <a:t>ICP&gt;MAP is incompatible with life</a:t>
            </a:r>
          </a:p>
        </p:txBody>
      </p:sp>
    </p:spTree>
    <p:extLst>
      <p:ext uri="{BB962C8B-B14F-4D97-AF65-F5344CB8AC3E}">
        <p14:creationId xmlns:p14="http://schemas.microsoft.com/office/powerpoint/2010/main" val="4372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67400" y="1444489"/>
            <a:ext cx="4572000" cy="612912"/>
          </a:xfrm>
        </p:spPr>
        <p:txBody>
          <a:bodyPr>
            <a:normAutofit/>
          </a:bodyPr>
          <a:lstStyle>
            <a:lvl1pPr algn="ctr" defTabSz="914126" rtl="1" eaLnBrk="1" latinLnBrk="0" hangingPunct="1">
              <a:lnSpc>
                <a:spcPct val="90000"/>
              </a:lnSpc>
              <a:spcBef>
                <a:spcPct val="0"/>
              </a:spcBef>
              <a:buNone/>
              <a:defRPr sz="4399" kern="1200">
                <a:solidFill>
                  <a:schemeClr val="tx1"/>
                </a:solidFill>
                <a:latin typeface="+mj-lt"/>
                <a:ea typeface="+mj-ea"/>
                <a:cs typeface="B Yekan" panose="00000400000000000000" pitchFamily="2" charset="-78"/>
              </a:defRPr>
            </a:lvl1pPr>
          </a:lstStyle>
          <a:p>
            <a:pPr algn="r"/>
            <a:r>
              <a:rPr lang="fa-IR" sz="3200" b="1" dirty="0">
                <a:solidFill>
                  <a:schemeClr val="accent2"/>
                </a:solidFill>
              </a:rPr>
              <a:t>جدول نیمه عمر داروها</a:t>
            </a:r>
          </a:p>
        </p:txBody>
      </p:sp>
      <p:graphicFrame>
        <p:nvGraphicFramePr>
          <p:cNvPr id="5" name="Table 4"/>
          <p:cNvGraphicFramePr>
            <a:graphicFrameLocks noGrp="1"/>
          </p:cNvGraphicFramePr>
          <p:nvPr>
            <p:extLst/>
          </p:nvPr>
        </p:nvGraphicFramePr>
        <p:xfrm>
          <a:off x="685800" y="990600"/>
          <a:ext cx="4419600" cy="5410200"/>
        </p:xfrm>
        <a:graphic>
          <a:graphicData uri="http://schemas.openxmlformats.org/drawingml/2006/table">
            <a:tbl>
              <a:tblPr firstRow="1" firstCol="1" bandRow="1">
                <a:tableStyleId>{ED083AE6-46FA-4A59-8FB0-9F97EB10719F}</a:tableStyleId>
              </a:tblPr>
              <a:tblGrid>
                <a:gridCol w="2047638">
                  <a:extLst>
                    <a:ext uri="{9D8B030D-6E8A-4147-A177-3AD203B41FA5}">
                      <a16:colId xmlns:a16="http://schemas.microsoft.com/office/drawing/2014/main" val="2267392438"/>
                    </a:ext>
                  </a:extLst>
                </a:gridCol>
                <a:gridCol w="2371962">
                  <a:extLst>
                    <a:ext uri="{9D8B030D-6E8A-4147-A177-3AD203B41FA5}">
                      <a16:colId xmlns:a16="http://schemas.microsoft.com/office/drawing/2014/main" val="2540777361"/>
                    </a:ext>
                  </a:extLst>
                </a:gridCol>
              </a:tblGrid>
              <a:tr h="676275">
                <a:tc>
                  <a:txBody>
                    <a:bodyPr/>
                    <a:lstStyle/>
                    <a:p>
                      <a:pPr algn="ctr">
                        <a:lnSpc>
                          <a:spcPct val="115000"/>
                        </a:lnSpc>
                        <a:spcAft>
                          <a:spcPts val="0"/>
                        </a:spcAft>
                      </a:pPr>
                      <a:r>
                        <a:rPr lang="en-US" sz="1800" dirty="0">
                          <a:effectLst/>
                        </a:rPr>
                        <a:t>Midazolam </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pPr algn="ctr">
                        <a:lnSpc>
                          <a:spcPct val="115000"/>
                        </a:lnSpc>
                        <a:spcAft>
                          <a:spcPts val="0"/>
                        </a:spcAft>
                      </a:pPr>
                      <a:r>
                        <a:rPr lang="en-US" sz="1800" dirty="0">
                          <a:effectLst/>
                        </a:rPr>
                        <a:t>1-4 hours</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811191685"/>
                  </a:ext>
                </a:extLst>
              </a:tr>
              <a:tr h="676275">
                <a:tc>
                  <a:txBody>
                    <a:bodyPr/>
                    <a:lstStyle/>
                    <a:p>
                      <a:pPr algn="ctr">
                        <a:lnSpc>
                          <a:spcPct val="115000"/>
                        </a:lnSpc>
                        <a:spcAft>
                          <a:spcPts val="0"/>
                        </a:spcAft>
                      </a:pPr>
                      <a:r>
                        <a:rPr lang="en-US" sz="1800" dirty="0">
                          <a:effectLst/>
                        </a:rPr>
                        <a:t>Diazepam</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pPr algn="ctr">
                        <a:lnSpc>
                          <a:spcPct val="115000"/>
                        </a:lnSpc>
                        <a:spcAft>
                          <a:spcPts val="0"/>
                        </a:spcAft>
                      </a:pPr>
                      <a:r>
                        <a:rPr lang="en-US" sz="1800" dirty="0">
                          <a:effectLst/>
                        </a:rPr>
                        <a:t>20-70 hours</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542939197"/>
                  </a:ext>
                </a:extLst>
              </a:tr>
              <a:tr h="676275">
                <a:tc>
                  <a:txBody>
                    <a:bodyPr/>
                    <a:lstStyle/>
                    <a:p>
                      <a:pPr algn="ctr">
                        <a:lnSpc>
                          <a:spcPct val="115000"/>
                        </a:lnSpc>
                        <a:spcAft>
                          <a:spcPts val="0"/>
                        </a:spcAft>
                      </a:pPr>
                      <a:r>
                        <a:rPr lang="en-US" sz="1800" dirty="0">
                          <a:effectLst/>
                        </a:rPr>
                        <a:t>Propofol</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pPr algn="ctr">
                        <a:lnSpc>
                          <a:spcPct val="115000"/>
                        </a:lnSpc>
                        <a:spcAft>
                          <a:spcPts val="0"/>
                        </a:spcAft>
                      </a:pPr>
                      <a:r>
                        <a:rPr lang="en-US" sz="1800" dirty="0">
                          <a:effectLst/>
                        </a:rPr>
                        <a:t>30 min-4 hours</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3358883851"/>
                  </a:ext>
                </a:extLst>
              </a:tr>
              <a:tr h="676275">
                <a:tc>
                  <a:txBody>
                    <a:bodyPr/>
                    <a:lstStyle/>
                    <a:p>
                      <a:pPr algn="ctr">
                        <a:lnSpc>
                          <a:spcPct val="115000"/>
                        </a:lnSpc>
                        <a:spcAft>
                          <a:spcPts val="0"/>
                        </a:spcAft>
                      </a:pPr>
                      <a:r>
                        <a:rPr lang="en-US" sz="1800" dirty="0" smtClean="0">
                          <a:effectLst/>
                        </a:rPr>
                        <a:t>Morphine</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pPr algn="ctr">
                        <a:lnSpc>
                          <a:spcPct val="115000"/>
                        </a:lnSpc>
                        <a:spcAft>
                          <a:spcPts val="0"/>
                        </a:spcAft>
                      </a:pPr>
                      <a:r>
                        <a:rPr lang="en-US" sz="1800" dirty="0">
                          <a:effectLst/>
                        </a:rPr>
                        <a:t>2-3 hours</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11656228"/>
                  </a:ext>
                </a:extLst>
              </a:tr>
              <a:tr h="676275">
                <a:tc>
                  <a:txBody>
                    <a:bodyPr/>
                    <a:lstStyle/>
                    <a:p>
                      <a:pPr algn="ctr">
                        <a:lnSpc>
                          <a:spcPct val="115000"/>
                        </a:lnSpc>
                        <a:spcAft>
                          <a:spcPts val="0"/>
                        </a:spcAft>
                      </a:pPr>
                      <a:r>
                        <a:rPr lang="en-US" sz="1800" dirty="0">
                          <a:effectLst/>
                        </a:rPr>
                        <a:t>Droperidol</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pPr algn="ctr">
                        <a:lnSpc>
                          <a:spcPct val="115000"/>
                        </a:lnSpc>
                        <a:spcAft>
                          <a:spcPts val="0"/>
                        </a:spcAft>
                      </a:pPr>
                      <a:r>
                        <a:rPr lang="en-US" sz="1800" dirty="0">
                          <a:effectLst/>
                        </a:rPr>
                        <a:t>1,5-2 hours</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685696581"/>
                  </a:ext>
                </a:extLst>
              </a:tr>
              <a:tr h="676275">
                <a:tc>
                  <a:txBody>
                    <a:bodyPr/>
                    <a:lstStyle/>
                    <a:p>
                      <a:pPr algn="ctr">
                        <a:lnSpc>
                          <a:spcPct val="115000"/>
                        </a:lnSpc>
                        <a:spcAft>
                          <a:spcPts val="0"/>
                        </a:spcAft>
                      </a:pPr>
                      <a:r>
                        <a:rPr lang="en-US" sz="1800" dirty="0">
                          <a:effectLst/>
                        </a:rPr>
                        <a:t>Fentanyl</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pPr algn="ctr">
                        <a:lnSpc>
                          <a:spcPct val="115000"/>
                        </a:lnSpc>
                        <a:spcAft>
                          <a:spcPts val="0"/>
                        </a:spcAft>
                      </a:pPr>
                      <a:r>
                        <a:rPr lang="en-US" sz="1800" dirty="0">
                          <a:effectLst/>
                        </a:rPr>
                        <a:t>30-90 min</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091005218"/>
                  </a:ext>
                </a:extLst>
              </a:tr>
              <a:tr h="676275">
                <a:tc>
                  <a:txBody>
                    <a:bodyPr/>
                    <a:lstStyle/>
                    <a:p>
                      <a:pPr algn="ctr">
                        <a:lnSpc>
                          <a:spcPct val="115000"/>
                        </a:lnSpc>
                        <a:spcAft>
                          <a:spcPts val="0"/>
                        </a:spcAft>
                      </a:pPr>
                      <a:r>
                        <a:rPr lang="en-US" sz="1800" dirty="0" smtClean="0">
                          <a:effectLst/>
                        </a:rPr>
                        <a:t>Remifentanil</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pPr algn="ctr">
                        <a:lnSpc>
                          <a:spcPct val="115000"/>
                        </a:lnSpc>
                        <a:spcAft>
                          <a:spcPts val="0"/>
                        </a:spcAft>
                      </a:pPr>
                      <a:r>
                        <a:rPr lang="en-US" sz="1800" dirty="0">
                          <a:effectLst/>
                        </a:rPr>
                        <a:t>8-15 min</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2019896203"/>
                  </a:ext>
                </a:extLst>
              </a:tr>
              <a:tr h="676275">
                <a:tc>
                  <a:txBody>
                    <a:bodyPr/>
                    <a:lstStyle/>
                    <a:p>
                      <a:pPr algn="ctr">
                        <a:lnSpc>
                          <a:spcPct val="115000"/>
                        </a:lnSpc>
                        <a:spcAft>
                          <a:spcPts val="0"/>
                        </a:spcAft>
                      </a:pPr>
                      <a:r>
                        <a:rPr lang="en-US" sz="1800" dirty="0">
                          <a:effectLst/>
                        </a:rPr>
                        <a:t>Thiopental</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pPr algn="ctr">
                        <a:lnSpc>
                          <a:spcPct val="115000"/>
                        </a:lnSpc>
                        <a:spcAft>
                          <a:spcPts val="0"/>
                        </a:spcAft>
                      </a:pPr>
                      <a:r>
                        <a:rPr lang="en-US" sz="1800" dirty="0">
                          <a:effectLst/>
                        </a:rPr>
                        <a:t>6-80 hours</a:t>
                      </a:r>
                      <a:endParaRPr lang="en-US" sz="16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3081513559"/>
                  </a:ext>
                </a:extLst>
              </a:tr>
            </a:tbl>
          </a:graphicData>
        </a:graphic>
      </p:graphicFrame>
      <p:sp>
        <p:nvSpPr>
          <p:cNvPr id="6" name="Rectangle 5"/>
          <p:cNvSpPr/>
          <p:nvPr/>
        </p:nvSpPr>
        <p:spPr>
          <a:xfrm>
            <a:off x="5366826" y="2438400"/>
            <a:ext cx="6063175" cy="3962400"/>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 rtl="1"/>
            <a:r>
              <a:rPr lang="fa-IR" sz="2800" dirty="0">
                <a:solidFill>
                  <a:schemeClr val="tx1"/>
                </a:solidFill>
                <a:cs typeface="B Yekan" panose="00000400000000000000" pitchFamily="2" charset="-78"/>
              </a:rPr>
              <a:t>1- در موارد مسمومیت های دارویی برای اینکه معاینات تشخیص مرگ مغزی، مستند و قابل قبول باشد، باید حداقل 4 برابر مدت نیمه عمر دارو و یا 48 ساعت، صبر کرد و یا از تست های تکمیلی استفاده نمود.</a:t>
            </a:r>
          </a:p>
        </p:txBody>
      </p:sp>
      <p:sp>
        <p:nvSpPr>
          <p:cNvPr id="8" name="Rectangle 7"/>
          <p:cNvSpPr/>
          <p:nvPr/>
        </p:nvSpPr>
        <p:spPr>
          <a:xfrm>
            <a:off x="5334001" y="2438400"/>
            <a:ext cx="6096000" cy="3962400"/>
          </a:xfrm>
          <a:prstGeom prst="rect">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just" rtl="1">
              <a:lnSpc>
                <a:spcPct val="150000"/>
              </a:lnSpc>
            </a:pPr>
            <a:r>
              <a:rPr lang="fa-IR" sz="2800" b="1" dirty="0">
                <a:solidFill>
                  <a:srgbClr val="626264"/>
                </a:solidFill>
                <a:cs typeface="B Yekan" panose="00000400000000000000" pitchFamily="2" charset="-78"/>
              </a:rPr>
              <a:t>2- در موارد مصرف دوز درمانی دارو، کافی است تا پایان نیمه عمر دارو صبر کرد و یا در صورت طولانی بودن نیمه عمر (بیش از 12 ساعت) از تست های تکمیلی استفاده نمود.</a:t>
            </a:r>
          </a:p>
        </p:txBody>
      </p:sp>
    </p:spTree>
    <p:extLst>
      <p:ext uri="{BB962C8B-B14F-4D97-AF65-F5344CB8AC3E}">
        <p14:creationId xmlns:p14="http://schemas.microsoft.com/office/powerpoint/2010/main" val="284721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14751" y="4061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fa-IR">
              <a:solidFill>
                <a:srgbClr val="69696A"/>
              </a:solidFill>
              <a:cs typeface="B Yekan" panose="00000400000000000000" pitchFamily="2" charset="-78"/>
            </a:endParaRPr>
          </a:p>
        </p:txBody>
      </p:sp>
      <p:sp>
        <p:nvSpPr>
          <p:cNvPr id="4" name="Rectangle 3"/>
          <p:cNvSpPr>
            <a:spLocks noChangeArrowheads="1"/>
          </p:cNvSpPr>
          <p:nvPr/>
        </p:nvSpPr>
        <p:spPr bwMode="auto">
          <a:xfrm>
            <a:off x="3714751" y="66425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fa-IR">
              <a:solidFill>
                <a:srgbClr val="69696A"/>
              </a:solidFill>
              <a:cs typeface="B Yekan" panose="00000400000000000000" pitchFamily="2" charset="-78"/>
            </a:endParaRPr>
          </a:p>
        </p:txBody>
      </p:sp>
      <p:sp>
        <p:nvSpPr>
          <p:cNvPr id="5" name="Rectangle 4"/>
          <p:cNvSpPr/>
          <p:nvPr/>
        </p:nvSpPr>
        <p:spPr>
          <a:xfrm>
            <a:off x="447097" y="1564207"/>
            <a:ext cx="11198225" cy="6186309"/>
          </a:xfrm>
          <a:prstGeom prst="rect">
            <a:avLst/>
          </a:prstGeom>
        </p:spPr>
        <p:txBody>
          <a:bodyPr wrap="square">
            <a:spAutoFit/>
          </a:bodyPr>
          <a:lstStyle/>
          <a:p>
            <a:pPr algn="r" rtl="1">
              <a:lnSpc>
                <a:spcPct val="200000"/>
              </a:lnSpc>
            </a:pPr>
            <a:r>
              <a:rPr lang="fa-IR" dirty="0" smtClean="0">
                <a:solidFill>
                  <a:srgbClr val="69696A"/>
                </a:solidFill>
                <a:cs typeface="B Yekan" panose="00000400000000000000" pitchFamily="2" charset="-78"/>
              </a:rPr>
              <a:t>1- بررسی رفلکس مردمک </a:t>
            </a:r>
            <a:r>
              <a:rPr lang="en-US" dirty="0" smtClean="0">
                <a:solidFill>
                  <a:srgbClr val="69696A"/>
                </a:solidFill>
                <a:cs typeface="B Yekan" panose="00000400000000000000" pitchFamily="2" charset="-78"/>
              </a:rPr>
              <a:t>(Photomotor)</a:t>
            </a:r>
            <a:endParaRPr lang="fa-IR" dirty="0" smtClean="0">
              <a:solidFill>
                <a:srgbClr val="69696A"/>
              </a:solidFill>
              <a:cs typeface="B Yekan" panose="00000400000000000000" pitchFamily="2" charset="-78"/>
            </a:endParaRPr>
          </a:p>
          <a:p>
            <a:pPr algn="r" rtl="1">
              <a:lnSpc>
                <a:spcPct val="200000"/>
              </a:lnSpc>
            </a:pPr>
            <a:r>
              <a:rPr lang="fa-IR" dirty="0" smtClean="0">
                <a:solidFill>
                  <a:srgbClr val="69696A"/>
                </a:solidFill>
                <a:cs typeface="B Yekan" panose="00000400000000000000" pitchFamily="2" charset="-78"/>
              </a:rPr>
              <a:t>2- بررسی رفلکس قرنیه</a:t>
            </a:r>
            <a:r>
              <a:rPr lang="en-US" dirty="0" smtClean="0">
                <a:solidFill>
                  <a:srgbClr val="69696A"/>
                </a:solidFill>
                <a:cs typeface="B Yekan" panose="00000400000000000000" pitchFamily="2" charset="-78"/>
              </a:rPr>
              <a:t> </a:t>
            </a:r>
            <a:r>
              <a:rPr lang="fa-IR" dirty="0" smtClean="0">
                <a:solidFill>
                  <a:srgbClr val="69696A"/>
                </a:solidFill>
                <a:cs typeface="B Yekan" panose="00000400000000000000" pitchFamily="2" charset="-78"/>
              </a:rPr>
              <a:t> </a:t>
            </a:r>
            <a:r>
              <a:rPr lang="en-US" dirty="0" smtClean="0">
                <a:solidFill>
                  <a:srgbClr val="69696A"/>
                </a:solidFill>
                <a:cs typeface="B Yekan" panose="00000400000000000000" pitchFamily="2" charset="-78"/>
              </a:rPr>
              <a:t>(Corneal)</a:t>
            </a:r>
            <a:endParaRPr lang="fa-IR" dirty="0" smtClean="0">
              <a:solidFill>
                <a:srgbClr val="69696A"/>
              </a:solidFill>
              <a:cs typeface="B Yekan" panose="00000400000000000000" pitchFamily="2" charset="-78"/>
            </a:endParaRPr>
          </a:p>
          <a:p>
            <a:pPr algn="r" rtl="1">
              <a:lnSpc>
                <a:spcPct val="200000"/>
              </a:lnSpc>
            </a:pPr>
            <a:r>
              <a:rPr lang="fa-IR" dirty="0">
                <a:solidFill>
                  <a:srgbClr val="69696A"/>
                </a:solidFill>
                <a:cs typeface="B Yekan" panose="00000400000000000000" pitchFamily="2" charset="-78"/>
              </a:rPr>
              <a:t>3- بررسی رفلکس </a:t>
            </a:r>
            <a:r>
              <a:rPr lang="fa-IR" dirty="0" smtClean="0">
                <a:solidFill>
                  <a:srgbClr val="69696A"/>
                </a:solidFill>
                <a:cs typeface="B Yekan" panose="00000400000000000000" pitchFamily="2" charset="-78"/>
              </a:rPr>
              <a:t>چشم عروسکی </a:t>
            </a:r>
            <a:r>
              <a:rPr lang="en-US" dirty="0" smtClean="0">
                <a:solidFill>
                  <a:srgbClr val="69696A"/>
                </a:solidFill>
                <a:cs typeface="B Yekan" panose="00000400000000000000" pitchFamily="2" charset="-78"/>
              </a:rPr>
              <a:t>(Oculocephalic)</a:t>
            </a:r>
            <a:endParaRPr lang="fa-IR" dirty="0" smtClean="0">
              <a:solidFill>
                <a:srgbClr val="69696A"/>
              </a:solidFill>
              <a:cs typeface="B Yekan" panose="00000400000000000000" pitchFamily="2" charset="-78"/>
            </a:endParaRPr>
          </a:p>
          <a:p>
            <a:pPr algn="r" rtl="1">
              <a:lnSpc>
                <a:spcPct val="200000"/>
              </a:lnSpc>
            </a:pPr>
            <a:r>
              <a:rPr lang="fa-IR" dirty="0" smtClean="0">
                <a:solidFill>
                  <a:srgbClr val="69696A"/>
                </a:solidFill>
                <a:cs typeface="B Yekan" panose="00000400000000000000" pitchFamily="2" charset="-78"/>
              </a:rPr>
              <a:t>4- انجام تست کالریک</a:t>
            </a:r>
            <a:r>
              <a:rPr lang="en-US" dirty="0" smtClean="0">
                <a:solidFill>
                  <a:srgbClr val="69696A"/>
                </a:solidFill>
                <a:cs typeface="B Yekan" panose="00000400000000000000" pitchFamily="2" charset="-78"/>
              </a:rPr>
              <a:t> </a:t>
            </a:r>
            <a:r>
              <a:rPr lang="fa-IR" dirty="0" smtClean="0">
                <a:solidFill>
                  <a:srgbClr val="69696A"/>
                </a:solidFill>
                <a:cs typeface="B Yekan" panose="00000400000000000000" pitchFamily="2" charset="-78"/>
              </a:rPr>
              <a:t> </a:t>
            </a:r>
            <a:r>
              <a:rPr lang="en-US" dirty="0" smtClean="0">
                <a:solidFill>
                  <a:srgbClr val="69696A"/>
                </a:solidFill>
                <a:cs typeface="B Yekan" panose="00000400000000000000" pitchFamily="2" charset="-78"/>
              </a:rPr>
              <a:t>(</a:t>
            </a:r>
            <a:r>
              <a:rPr lang="en-US" dirty="0" err="1" smtClean="0">
                <a:solidFill>
                  <a:srgbClr val="69696A"/>
                </a:solidFill>
                <a:cs typeface="B Yekan" panose="00000400000000000000" pitchFamily="2" charset="-78"/>
              </a:rPr>
              <a:t>Oculovestibular</a:t>
            </a:r>
            <a:r>
              <a:rPr lang="en-US" dirty="0" smtClean="0">
                <a:solidFill>
                  <a:srgbClr val="69696A"/>
                </a:solidFill>
                <a:cs typeface="B Yekan" panose="00000400000000000000" pitchFamily="2" charset="-78"/>
              </a:rPr>
              <a:t>)</a:t>
            </a:r>
            <a:endParaRPr lang="fa-IR" dirty="0" smtClean="0">
              <a:solidFill>
                <a:srgbClr val="69696A"/>
              </a:solidFill>
              <a:cs typeface="B Yekan" panose="00000400000000000000" pitchFamily="2" charset="-78"/>
            </a:endParaRPr>
          </a:p>
          <a:p>
            <a:pPr algn="r" rtl="1">
              <a:lnSpc>
                <a:spcPct val="200000"/>
              </a:lnSpc>
            </a:pPr>
            <a:r>
              <a:rPr lang="fa-IR" dirty="0" smtClean="0">
                <a:solidFill>
                  <a:srgbClr val="69696A"/>
                </a:solidFill>
                <a:cs typeface="B Yekan" panose="00000400000000000000" pitchFamily="2" charset="-78"/>
              </a:rPr>
              <a:t>5- بررسی پاسخ به تحریکات دردناک در ناحیه صورت </a:t>
            </a:r>
            <a:r>
              <a:rPr lang="en-US" dirty="0" smtClean="0">
                <a:solidFill>
                  <a:srgbClr val="69696A"/>
                </a:solidFill>
                <a:cs typeface="B Yekan" panose="00000400000000000000" pitchFamily="2" charset="-78"/>
              </a:rPr>
              <a:t>(Movement)</a:t>
            </a:r>
            <a:endParaRPr lang="fa-IR" dirty="0" smtClean="0">
              <a:solidFill>
                <a:srgbClr val="69696A"/>
              </a:solidFill>
              <a:cs typeface="B Yekan" panose="00000400000000000000" pitchFamily="2" charset="-78"/>
            </a:endParaRPr>
          </a:p>
          <a:p>
            <a:pPr algn="r" rtl="1">
              <a:lnSpc>
                <a:spcPct val="200000"/>
              </a:lnSpc>
            </a:pPr>
            <a:r>
              <a:rPr lang="fa-IR" dirty="0" smtClean="0">
                <a:solidFill>
                  <a:srgbClr val="69696A"/>
                </a:solidFill>
                <a:cs typeface="B Yekan" panose="00000400000000000000" pitchFamily="2" charset="-78"/>
              </a:rPr>
              <a:t>6- بررسی رفلکس تهوع </a:t>
            </a:r>
            <a:r>
              <a:rPr lang="en-US" dirty="0" smtClean="0">
                <a:solidFill>
                  <a:srgbClr val="69696A"/>
                </a:solidFill>
                <a:cs typeface="B Yekan" panose="00000400000000000000" pitchFamily="2" charset="-78"/>
              </a:rPr>
              <a:t>(Gag)</a:t>
            </a:r>
            <a:endParaRPr lang="fa-IR" dirty="0" smtClean="0">
              <a:solidFill>
                <a:srgbClr val="69696A"/>
              </a:solidFill>
              <a:cs typeface="B Yekan" panose="00000400000000000000" pitchFamily="2" charset="-78"/>
            </a:endParaRPr>
          </a:p>
          <a:p>
            <a:pPr algn="r" rtl="1">
              <a:lnSpc>
                <a:spcPct val="200000"/>
              </a:lnSpc>
            </a:pPr>
            <a:r>
              <a:rPr lang="fa-IR" dirty="0" smtClean="0">
                <a:solidFill>
                  <a:srgbClr val="69696A"/>
                </a:solidFill>
                <a:cs typeface="B Yekan" panose="00000400000000000000" pitchFamily="2" charset="-78"/>
              </a:rPr>
              <a:t>7- بررسی رفلکس سرفه </a:t>
            </a:r>
            <a:r>
              <a:rPr lang="en-US" dirty="0" smtClean="0">
                <a:solidFill>
                  <a:srgbClr val="69696A"/>
                </a:solidFill>
                <a:cs typeface="B Yekan" panose="00000400000000000000" pitchFamily="2" charset="-78"/>
              </a:rPr>
              <a:t>(Cough)</a:t>
            </a:r>
            <a:endParaRPr lang="fa-IR" dirty="0" smtClean="0">
              <a:solidFill>
                <a:srgbClr val="69696A"/>
              </a:solidFill>
              <a:cs typeface="B Yekan" panose="00000400000000000000" pitchFamily="2" charset="-78"/>
            </a:endParaRPr>
          </a:p>
          <a:p>
            <a:pPr algn="r" rtl="1">
              <a:lnSpc>
                <a:spcPct val="200000"/>
              </a:lnSpc>
            </a:pPr>
            <a:r>
              <a:rPr lang="fa-IR" dirty="0" smtClean="0">
                <a:solidFill>
                  <a:srgbClr val="69696A"/>
                </a:solidFill>
                <a:cs typeface="B Yekan" panose="00000400000000000000" pitchFamily="2" charset="-78"/>
              </a:rPr>
              <a:t>8- انجام تست آتروپین </a:t>
            </a:r>
            <a:r>
              <a:rPr lang="en-US" dirty="0" smtClean="0">
                <a:solidFill>
                  <a:srgbClr val="69696A"/>
                </a:solidFill>
                <a:cs typeface="B Yekan" panose="00000400000000000000" pitchFamily="2" charset="-78"/>
              </a:rPr>
              <a:t>(Atropine test)</a:t>
            </a:r>
            <a:endParaRPr lang="fa-IR" dirty="0" smtClean="0">
              <a:solidFill>
                <a:srgbClr val="69696A"/>
              </a:solidFill>
              <a:cs typeface="B Yekan" panose="00000400000000000000" pitchFamily="2" charset="-78"/>
            </a:endParaRPr>
          </a:p>
          <a:p>
            <a:pPr algn="r" rtl="1">
              <a:lnSpc>
                <a:spcPct val="200000"/>
              </a:lnSpc>
            </a:pPr>
            <a:r>
              <a:rPr lang="fa-IR" dirty="0" smtClean="0">
                <a:solidFill>
                  <a:srgbClr val="69696A"/>
                </a:solidFill>
                <a:cs typeface="B Yekan" panose="00000400000000000000" pitchFamily="2" charset="-78"/>
              </a:rPr>
              <a:t>9 – انجام تست آپنه </a:t>
            </a:r>
            <a:r>
              <a:rPr lang="en-US" dirty="0" smtClean="0">
                <a:solidFill>
                  <a:srgbClr val="69696A"/>
                </a:solidFill>
                <a:cs typeface="B Yekan" panose="00000400000000000000" pitchFamily="2" charset="-78"/>
              </a:rPr>
              <a:t>(Apnea test)</a:t>
            </a:r>
            <a:endParaRPr lang="fa-IR" dirty="0">
              <a:solidFill>
                <a:srgbClr val="69696A"/>
              </a:solidFill>
              <a:cs typeface="B Yekan" panose="00000400000000000000" pitchFamily="2" charset="-78"/>
            </a:endParaRPr>
          </a:p>
          <a:p>
            <a:pPr algn="r" rtl="1">
              <a:lnSpc>
                <a:spcPct val="200000"/>
              </a:lnSpc>
            </a:pPr>
            <a:endParaRPr lang="fa-IR" dirty="0">
              <a:solidFill>
                <a:srgbClr val="69696A"/>
              </a:solidFill>
              <a:cs typeface="B Yekan" panose="00000400000000000000" pitchFamily="2" charset="-78"/>
            </a:endParaRPr>
          </a:p>
          <a:p>
            <a:pPr algn="r" rtl="1">
              <a:lnSpc>
                <a:spcPct val="200000"/>
              </a:lnSpc>
            </a:pPr>
            <a:endParaRPr lang="en-US" dirty="0">
              <a:solidFill>
                <a:srgbClr val="69696A"/>
              </a:solidFill>
              <a:cs typeface="B Yekan" panose="00000400000000000000" pitchFamily="2" charset="-78"/>
            </a:endParaRPr>
          </a:p>
        </p:txBody>
      </p:sp>
      <p:sp>
        <p:nvSpPr>
          <p:cNvPr id="8" name="Rectangle 7"/>
          <p:cNvSpPr/>
          <p:nvPr/>
        </p:nvSpPr>
        <p:spPr>
          <a:xfrm>
            <a:off x="2999799" y="271545"/>
            <a:ext cx="6092825" cy="584775"/>
          </a:xfrm>
          <a:prstGeom prst="rect">
            <a:avLst/>
          </a:prstGeom>
        </p:spPr>
        <p:txBody>
          <a:bodyPr>
            <a:spAutoFit/>
          </a:bodyPr>
          <a:lstStyle/>
          <a:p>
            <a:pPr algn="ctr" rtl="1"/>
            <a:r>
              <a:rPr lang="fa-IR" sz="3200" b="1" dirty="0">
                <a:solidFill>
                  <a:schemeClr val="accent2"/>
                </a:solidFill>
              </a:rPr>
              <a:t>بررسی ساقه </a:t>
            </a:r>
            <a:r>
              <a:rPr lang="fa-IR" sz="3200" b="1" dirty="0" smtClean="0">
                <a:solidFill>
                  <a:schemeClr val="accent2"/>
                </a:solidFill>
              </a:rPr>
              <a:t>مغز</a:t>
            </a:r>
            <a:endParaRPr lang="en-US" sz="2800" dirty="0">
              <a:solidFill>
                <a:schemeClr val="accent2"/>
              </a:solidFill>
            </a:endParaRPr>
          </a:p>
        </p:txBody>
      </p:sp>
      <p:sp>
        <p:nvSpPr>
          <p:cNvPr id="7" name="Rectangle 6"/>
          <p:cNvSpPr/>
          <p:nvPr/>
        </p:nvSpPr>
        <p:spPr>
          <a:xfrm>
            <a:off x="2999798" y="917876"/>
            <a:ext cx="6092825" cy="523220"/>
          </a:xfrm>
          <a:prstGeom prst="rect">
            <a:avLst/>
          </a:prstGeom>
        </p:spPr>
        <p:txBody>
          <a:bodyPr>
            <a:spAutoFit/>
          </a:bodyPr>
          <a:lstStyle/>
          <a:p>
            <a:pPr algn="ctr" rtl="1"/>
            <a:r>
              <a:rPr lang="fa-IR" sz="2800" b="1" dirty="0" smtClean="0">
                <a:solidFill>
                  <a:schemeClr val="tx2"/>
                </a:solidFill>
              </a:rPr>
              <a:t>معاینات، حتماً باید از بالا به پایین انجام شود </a:t>
            </a:r>
            <a:endParaRPr lang="en-US" sz="2400" dirty="0">
              <a:solidFill>
                <a:schemeClr val="tx2"/>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428"/>
          <a:stretch/>
        </p:blipFill>
        <p:spPr>
          <a:xfrm>
            <a:off x="706581" y="1564207"/>
            <a:ext cx="4960230" cy="5240238"/>
          </a:xfrm>
          <a:prstGeom prst="rect">
            <a:avLst/>
          </a:prstGeom>
        </p:spPr>
      </p:pic>
    </p:spTree>
    <p:extLst>
      <p:ext uri="{BB962C8B-B14F-4D97-AF65-F5344CB8AC3E}">
        <p14:creationId xmlns:p14="http://schemas.microsoft.com/office/powerpoint/2010/main" val="386951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14751" y="4061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fa-IR">
              <a:solidFill>
                <a:srgbClr val="69696A"/>
              </a:solidFill>
              <a:cs typeface="B Yekan" panose="00000400000000000000" pitchFamily="2" charset="-78"/>
            </a:endParaRPr>
          </a:p>
        </p:txBody>
      </p:sp>
      <p:sp>
        <p:nvSpPr>
          <p:cNvPr id="4" name="Rectangle 3"/>
          <p:cNvSpPr>
            <a:spLocks noChangeArrowheads="1"/>
          </p:cNvSpPr>
          <p:nvPr/>
        </p:nvSpPr>
        <p:spPr bwMode="auto">
          <a:xfrm>
            <a:off x="3714751" y="66425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fa-IR">
              <a:solidFill>
                <a:srgbClr val="69696A"/>
              </a:solidFill>
              <a:cs typeface="B Yekan" panose="00000400000000000000" pitchFamily="2" charset="-78"/>
            </a:endParaRPr>
          </a:p>
        </p:txBody>
      </p:sp>
      <p:pic>
        <p:nvPicPr>
          <p:cNvPr id="6" name="Picture 4" descr="pupil ref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114800" y="4869688"/>
            <a:ext cx="3879669" cy="19606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1" y="1481078"/>
            <a:ext cx="11198225" cy="3600986"/>
          </a:xfrm>
          <a:prstGeom prst="rect">
            <a:avLst/>
          </a:prstGeom>
        </p:spPr>
        <p:txBody>
          <a:bodyPr wrap="square">
            <a:spAutoFit/>
          </a:bodyPr>
          <a:lstStyle/>
          <a:p>
            <a:pPr algn="r" rtl="1">
              <a:lnSpc>
                <a:spcPct val="200000"/>
              </a:lnSpc>
            </a:pPr>
            <a:r>
              <a:rPr lang="fa-IR" dirty="0">
                <a:solidFill>
                  <a:srgbClr val="69696A"/>
                </a:solidFill>
                <a:cs typeface="B Yekan" panose="00000400000000000000" pitchFamily="2" charset="-78"/>
              </a:rPr>
              <a:t>اعصاب </a:t>
            </a:r>
            <a:r>
              <a:rPr lang="fa-IR" dirty="0" smtClean="0">
                <a:solidFill>
                  <a:srgbClr val="69696A"/>
                </a:solidFill>
                <a:cs typeface="B Yekan" panose="00000400000000000000" pitchFamily="2" charset="-78"/>
              </a:rPr>
              <a:t>زوج2 یا </a:t>
            </a:r>
            <a:r>
              <a:rPr lang="en-US" dirty="0" smtClean="0">
                <a:solidFill>
                  <a:srgbClr val="69696A"/>
                </a:solidFill>
                <a:cs typeface="B Yekan" panose="00000400000000000000" pitchFamily="2" charset="-78"/>
              </a:rPr>
              <a:t>optic</a:t>
            </a:r>
            <a:r>
              <a:rPr lang="fa-IR" dirty="0" smtClean="0">
                <a:solidFill>
                  <a:srgbClr val="69696A"/>
                </a:solidFill>
                <a:cs typeface="B Yekan" panose="00000400000000000000" pitchFamily="2" charset="-78"/>
              </a:rPr>
              <a:t>(آوران)و3 یا </a:t>
            </a:r>
            <a:r>
              <a:rPr lang="en-US" dirty="0" smtClean="0">
                <a:solidFill>
                  <a:srgbClr val="69696A"/>
                </a:solidFill>
                <a:cs typeface="B Yekan" panose="00000400000000000000" pitchFamily="2" charset="-78"/>
              </a:rPr>
              <a:t>oculomotor</a:t>
            </a:r>
            <a:r>
              <a:rPr lang="fa-IR" dirty="0" smtClean="0">
                <a:solidFill>
                  <a:srgbClr val="69696A"/>
                </a:solidFill>
                <a:cs typeface="B Yekan" panose="00000400000000000000" pitchFamily="2" charset="-78"/>
              </a:rPr>
              <a:t>(وابران)مغزی </a:t>
            </a:r>
            <a:r>
              <a:rPr lang="fa-IR" dirty="0">
                <a:solidFill>
                  <a:srgbClr val="69696A"/>
                </a:solidFill>
                <a:cs typeface="B Yekan" panose="00000400000000000000" pitchFamily="2" charset="-78"/>
              </a:rPr>
              <a:t>درایجاد این رفلکس نقش دارند، زمانی که نور مستقیم روی مردمک تابانده  می‌شود در حالت طبیعی باید انقباض مردمک مشاهده شود. در یک فرد مرگ مغزی این رفلکس حتی به صورت خفیف هم نباید وجود داشته باشد. </a:t>
            </a:r>
            <a:br>
              <a:rPr lang="fa-IR" dirty="0">
                <a:solidFill>
                  <a:srgbClr val="69696A"/>
                </a:solidFill>
                <a:cs typeface="B Yekan" panose="00000400000000000000" pitchFamily="2" charset="-78"/>
              </a:rPr>
            </a:br>
            <a:r>
              <a:rPr lang="fa-IR" sz="2000" dirty="0">
                <a:solidFill>
                  <a:schemeClr val="accent2"/>
                </a:solidFill>
                <a:cs typeface="B Yekan" panose="00000400000000000000" pitchFamily="2" charset="-78"/>
              </a:rPr>
              <a:t>سوال: بیمار </a:t>
            </a:r>
            <a:r>
              <a:rPr lang="fa-IR" sz="2000" dirty="0">
                <a:solidFill>
                  <a:schemeClr val="accent2"/>
                </a:solidFill>
              </a:rPr>
              <a:t>حتماً</a:t>
            </a:r>
            <a:r>
              <a:rPr lang="fa-IR" sz="2000" dirty="0">
                <a:solidFill>
                  <a:schemeClr val="accent2"/>
                </a:solidFill>
                <a:cs typeface="B Yekan" panose="00000400000000000000" pitchFamily="2" charset="-78"/>
              </a:rPr>
              <a:t> باید در وضعیت میدریاز باشد ؟</a:t>
            </a:r>
            <a:endParaRPr lang="en-US" sz="2000" dirty="0">
              <a:solidFill>
                <a:schemeClr val="accent2"/>
              </a:solidFill>
              <a:cs typeface="B Yekan" panose="00000400000000000000" pitchFamily="2" charset="-78"/>
            </a:endParaRPr>
          </a:p>
          <a:p>
            <a:pPr algn="r" rtl="1">
              <a:lnSpc>
                <a:spcPct val="200000"/>
              </a:lnSpc>
            </a:pPr>
            <a:r>
              <a:rPr lang="fa-IR" dirty="0">
                <a:solidFill>
                  <a:srgbClr val="69696A"/>
                </a:solidFill>
                <a:cs typeface="B Yekan" panose="00000400000000000000" pitchFamily="2" charset="-78"/>
              </a:rPr>
              <a:t> خیر، مهم فیکس بودن ومیدسایز(4) تا میدریاز(9) بودن مردمک است</a:t>
            </a:r>
            <a:r>
              <a:rPr lang="en-US" dirty="0">
                <a:solidFill>
                  <a:srgbClr val="69696A"/>
                </a:solidFill>
                <a:cs typeface="B Yekan" panose="00000400000000000000" pitchFamily="2" charset="-78"/>
              </a:rPr>
              <a:t>.</a:t>
            </a:r>
          </a:p>
          <a:p>
            <a:pPr algn="r" rtl="1">
              <a:lnSpc>
                <a:spcPct val="200000"/>
              </a:lnSpc>
            </a:pPr>
            <a:r>
              <a:rPr lang="fa-IR" dirty="0">
                <a:solidFill>
                  <a:srgbClr val="69696A"/>
                </a:solidFill>
                <a:cs typeface="B Yekan" panose="00000400000000000000" pitchFamily="2" charset="-78"/>
              </a:rPr>
              <a:t> در صورت عدم وجود تونوس سمپاتیک، هنگام تزریق نیم میلی گرم آتروپین تغییر سایز در مردمک نباید مشاهده شود.</a:t>
            </a:r>
            <a:endParaRPr lang="en-US" dirty="0">
              <a:solidFill>
                <a:srgbClr val="69696A"/>
              </a:solidFill>
              <a:cs typeface="B Yekan" panose="00000400000000000000" pitchFamily="2" charset="-78"/>
            </a:endParaRPr>
          </a:p>
        </p:txBody>
      </p:sp>
      <p:sp>
        <p:nvSpPr>
          <p:cNvPr id="8" name="Rectangle 7"/>
          <p:cNvSpPr/>
          <p:nvPr/>
        </p:nvSpPr>
        <p:spPr>
          <a:xfrm>
            <a:off x="5562601" y="819510"/>
            <a:ext cx="6092825" cy="892552"/>
          </a:xfrm>
          <a:prstGeom prst="rect">
            <a:avLst/>
          </a:prstGeom>
        </p:spPr>
        <p:txBody>
          <a:bodyPr>
            <a:spAutoFit/>
          </a:bodyPr>
          <a:lstStyle/>
          <a:p>
            <a:pPr algn="r" rtl="1"/>
            <a:r>
              <a:rPr lang="fa-IR" sz="3200" b="1" dirty="0">
                <a:solidFill>
                  <a:schemeClr val="accent2"/>
                </a:solidFill>
              </a:rPr>
              <a:t>بررسی ساقه مغز</a:t>
            </a:r>
            <a:r>
              <a:rPr lang="fa-IR" sz="2400" dirty="0">
                <a:solidFill>
                  <a:srgbClr val="00AFEF"/>
                </a:solidFill>
                <a:cs typeface="B Yekan" panose="00000400000000000000" pitchFamily="2" charset="-78"/>
              </a:rPr>
              <a:t/>
            </a:r>
            <a:br>
              <a:rPr lang="fa-IR" sz="2400" dirty="0">
                <a:solidFill>
                  <a:srgbClr val="00AFEF"/>
                </a:solidFill>
                <a:cs typeface="B Yekan" panose="00000400000000000000" pitchFamily="2" charset="-78"/>
              </a:rPr>
            </a:br>
            <a:r>
              <a:rPr lang="fa-IR" sz="2000" dirty="0">
                <a:solidFill>
                  <a:srgbClr val="8EC04B"/>
                </a:solidFill>
                <a:cs typeface="B Yekan" panose="00000400000000000000" pitchFamily="2" charset="-78"/>
              </a:rPr>
              <a:t>عدم وجود رفلکسهای فوتوموتور</a:t>
            </a:r>
            <a:endParaRPr lang="en-US" sz="2000" dirty="0">
              <a:solidFill>
                <a:srgbClr val="8EC04B"/>
              </a:solidFill>
            </a:endParaRPr>
          </a:p>
        </p:txBody>
      </p:sp>
    </p:spTree>
    <p:extLst>
      <p:ext uri="{BB962C8B-B14F-4D97-AF65-F5344CB8AC3E}">
        <p14:creationId xmlns:p14="http://schemas.microsoft.com/office/powerpoint/2010/main" val="41376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63352" y="1340768"/>
            <a:ext cx="11377264" cy="4968552"/>
          </a:xfrm>
        </p:spPr>
        <p:txBody>
          <a:bodyPr>
            <a:normAutofit/>
          </a:bodyPr>
          <a:lstStyle/>
          <a:p>
            <a:pPr marL="0" indent="0" algn="r" rtl="1">
              <a:lnSpc>
                <a:spcPct val="150000"/>
              </a:lnSpc>
              <a:buNone/>
            </a:pPr>
            <a:r>
              <a:rPr lang="fa-IR" sz="3200" dirty="0" smtClean="0">
                <a:solidFill>
                  <a:schemeClr val="accent2"/>
                </a:solidFill>
                <a:cs typeface="B Yekan" panose="00000400000000000000" pitchFamily="2" charset="-78"/>
              </a:rPr>
              <a:t>سؤال 3</a:t>
            </a:r>
          </a:p>
          <a:p>
            <a:pPr marL="0" lvl="0" indent="0">
              <a:buNone/>
            </a:pPr>
            <a:r>
              <a:rPr lang="fa-IR" b="1" dirty="0" smtClean="0"/>
              <a:t>در بررسی رفلکس مردمک به نور، کدامیک غلط است؟</a:t>
            </a:r>
          </a:p>
          <a:p>
            <a:pPr marL="0" lvl="0" indent="0">
              <a:buNone/>
            </a:pPr>
            <a:endParaRPr lang="en-US" dirty="0"/>
          </a:p>
          <a:p>
            <a:pPr marL="0" indent="0">
              <a:buNone/>
            </a:pPr>
            <a:r>
              <a:rPr lang="ar-SA" dirty="0" smtClean="0"/>
              <a:t>الف</a:t>
            </a:r>
            <a:r>
              <a:rPr lang="ar-SA" dirty="0"/>
              <a:t>) </a:t>
            </a:r>
            <a:r>
              <a:rPr lang="fa-IR" dirty="0" smtClean="0"/>
              <a:t>زوج آوران، عصب اپتیک است و وابران، اوکولوموتور</a:t>
            </a:r>
            <a:endParaRPr lang="en-US" dirty="0"/>
          </a:p>
          <a:p>
            <a:pPr marL="0" indent="0">
              <a:buNone/>
            </a:pPr>
            <a:r>
              <a:rPr lang="ar-SA" dirty="0" smtClean="0"/>
              <a:t>ب</a:t>
            </a:r>
            <a:r>
              <a:rPr lang="ar-SA" dirty="0"/>
              <a:t>) </a:t>
            </a:r>
            <a:r>
              <a:rPr lang="fa-IR" dirty="0"/>
              <a:t>مردمک ها باید حتما </a:t>
            </a:r>
            <a:r>
              <a:rPr lang="fa-IR" dirty="0" smtClean="0"/>
              <a:t>میدریاتیک و فیکس باشند</a:t>
            </a:r>
            <a:endParaRPr lang="en-US" dirty="0"/>
          </a:p>
          <a:p>
            <a:pPr marL="0" indent="0">
              <a:buNone/>
            </a:pPr>
            <a:r>
              <a:rPr lang="ar-SA" dirty="0" smtClean="0"/>
              <a:t>ج</a:t>
            </a:r>
            <a:r>
              <a:rPr lang="ar-SA" dirty="0"/>
              <a:t>) </a:t>
            </a:r>
            <a:r>
              <a:rPr lang="fa-IR" dirty="0" smtClean="0"/>
              <a:t>تغییر سایز در هنگام تاباندن نور نباید داشته باشیم</a:t>
            </a:r>
            <a:endParaRPr lang="en-US" dirty="0"/>
          </a:p>
          <a:p>
            <a:pPr marL="0" indent="0">
              <a:buNone/>
            </a:pPr>
            <a:r>
              <a:rPr lang="ar-SA" dirty="0" smtClean="0"/>
              <a:t>د</a:t>
            </a:r>
            <a:r>
              <a:rPr lang="ar-SA" dirty="0"/>
              <a:t>) </a:t>
            </a:r>
            <a:r>
              <a:rPr lang="fa-IR" dirty="0" smtClean="0"/>
              <a:t>نور باید مستقیم تابانده شود</a:t>
            </a:r>
            <a:endParaRPr lang="en-US" dirty="0"/>
          </a:p>
          <a:p>
            <a:pPr marL="0" indent="0" algn="r" rtl="1">
              <a:lnSpc>
                <a:spcPct val="150000"/>
              </a:lnSpc>
              <a:buNone/>
            </a:pPr>
            <a:endParaRPr lang="fa-IR" sz="2400" dirty="0" smtClean="0">
              <a:solidFill>
                <a:srgbClr val="5E5F61"/>
              </a:solidFill>
              <a:cs typeface="+mj-cs"/>
            </a:endParaRPr>
          </a:p>
        </p:txBody>
      </p:sp>
    </p:spTree>
    <p:extLst>
      <p:ext uri="{BB962C8B-B14F-4D97-AF65-F5344CB8AC3E}">
        <p14:creationId xmlns:p14="http://schemas.microsoft.com/office/powerpoint/2010/main" val="152290322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026" y="1841174"/>
            <a:ext cx="9601200" cy="681681"/>
          </a:xfrm>
        </p:spPr>
        <p:txBody>
          <a:bodyPr>
            <a:noAutofit/>
          </a:bodyPr>
          <a:lstStyle/>
          <a:p>
            <a:pPr algn="r" rtl="1"/>
            <a:r>
              <a:rPr lang="fa-IR" sz="2000" dirty="0">
                <a:solidFill>
                  <a:schemeClr val="tx2"/>
                </a:solidFill>
              </a:rPr>
              <a:t>عدم وجود واکنش به تحریک قرنیه</a:t>
            </a:r>
          </a:p>
        </p:txBody>
      </p:sp>
      <p:pic>
        <p:nvPicPr>
          <p:cNvPr id="6" name="Picture 4" descr="corneal reflex"/>
          <p:cNvPicPr>
            <a:picLocks noChangeAspect="1" noChangeArrowheads="1"/>
          </p:cNvPicPr>
          <p:nvPr/>
        </p:nvPicPr>
        <p:blipFill>
          <a:blip r:embed="rId2">
            <a:extLst/>
          </a:blip>
          <a:srcRect/>
          <a:stretch>
            <a:fillRect/>
          </a:stretch>
        </p:blipFill>
        <p:spPr>
          <a:xfrm>
            <a:off x="2854295" y="4036423"/>
            <a:ext cx="6592737" cy="2942750"/>
          </a:xfrm>
          <a:prstGeom prst="rect">
            <a:avLst/>
          </a:prstGeom>
          <a:ln>
            <a:noFill/>
          </a:ln>
          <a:effectLst>
            <a:softEdge rad="112500"/>
          </a:effectLst>
          <a:extLst/>
        </p:spPr>
      </p:pic>
      <p:sp>
        <p:nvSpPr>
          <p:cNvPr id="5" name="Rectangle 4"/>
          <p:cNvSpPr/>
          <p:nvPr/>
        </p:nvSpPr>
        <p:spPr>
          <a:xfrm>
            <a:off x="664262" y="2420596"/>
            <a:ext cx="10972801" cy="1615827"/>
          </a:xfrm>
          <a:prstGeom prst="rect">
            <a:avLst/>
          </a:prstGeom>
        </p:spPr>
        <p:txBody>
          <a:bodyPr wrap="square">
            <a:spAutoFit/>
          </a:bodyPr>
          <a:lstStyle/>
          <a:p>
            <a:pPr algn="justLow" rtl="1">
              <a:lnSpc>
                <a:spcPct val="150000"/>
              </a:lnSpc>
            </a:pPr>
            <a:r>
              <a:rPr lang="fa-IR" sz="2200" dirty="0">
                <a:solidFill>
                  <a:srgbClr val="69696A"/>
                </a:solidFill>
                <a:cs typeface="B Yekan" panose="00000400000000000000" pitchFamily="2" charset="-78"/>
              </a:rPr>
              <a:t>اعصاب </a:t>
            </a:r>
            <a:r>
              <a:rPr lang="fa-IR" sz="2200" dirty="0" smtClean="0">
                <a:solidFill>
                  <a:srgbClr val="69696A"/>
                </a:solidFill>
                <a:cs typeface="B Yekan" panose="00000400000000000000" pitchFamily="2" charset="-78"/>
              </a:rPr>
              <a:t>زوج5 یا</a:t>
            </a:r>
            <a:r>
              <a:rPr lang="en-US" sz="2200" dirty="0" smtClean="0">
                <a:solidFill>
                  <a:srgbClr val="69696A"/>
                </a:solidFill>
                <a:cs typeface="B Yekan" panose="00000400000000000000" pitchFamily="2" charset="-78"/>
              </a:rPr>
              <a:t>trigeminal</a:t>
            </a:r>
            <a:r>
              <a:rPr lang="fa-IR" sz="2200" dirty="0" smtClean="0">
                <a:solidFill>
                  <a:srgbClr val="69696A"/>
                </a:solidFill>
                <a:cs typeface="B Yekan" panose="00000400000000000000" pitchFamily="2" charset="-78"/>
              </a:rPr>
              <a:t>(آوران) و 7 یا</a:t>
            </a:r>
            <a:r>
              <a:rPr lang="en-US" sz="2200" dirty="0" smtClean="0">
                <a:solidFill>
                  <a:srgbClr val="69696A"/>
                </a:solidFill>
                <a:cs typeface="B Yekan" panose="00000400000000000000" pitchFamily="2" charset="-78"/>
              </a:rPr>
              <a:t>facial</a:t>
            </a:r>
            <a:r>
              <a:rPr lang="fa-IR" sz="2200" dirty="0" smtClean="0">
                <a:solidFill>
                  <a:srgbClr val="69696A"/>
                </a:solidFill>
                <a:cs typeface="B Yekan" panose="00000400000000000000" pitchFamily="2" charset="-78"/>
              </a:rPr>
              <a:t> (وابران) مغزی </a:t>
            </a:r>
            <a:r>
              <a:rPr lang="fa-IR" sz="2200" dirty="0">
                <a:solidFill>
                  <a:srgbClr val="69696A"/>
                </a:solidFill>
                <a:cs typeface="B Yekan" panose="00000400000000000000" pitchFamily="2" charset="-78"/>
              </a:rPr>
              <a:t>در ایجاد این رفلکس نقش دارند. با تحریک توسط یک پنبه روی قرنیه هیچ حرکتی نباید مشاهده گردد. در پاسخ به تحریک ها اشک ریزش، تغییر رنگ چهره و در هم کشیدن چهره در مقابل تحریک دردناک نباید مشاهده شود. </a:t>
            </a:r>
            <a:endParaRPr lang="en-US" sz="2200" dirty="0">
              <a:solidFill>
                <a:srgbClr val="69696A"/>
              </a:solidFill>
              <a:cs typeface="B Yekan" panose="00000400000000000000" pitchFamily="2" charset="-78"/>
            </a:endParaRPr>
          </a:p>
        </p:txBody>
      </p:sp>
      <p:sp>
        <p:nvSpPr>
          <p:cNvPr id="4" name="TextBox 3"/>
          <p:cNvSpPr txBox="1"/>
          <p:nvPr/>
        </p:nvSpPr>
        <p:spPr>
          <a:xfrm>
            <a:off x="8906703" y="1079037"/>
            <a:ext cx="2698175" cy="584775"/>
          </a:xfrm>
          <a:prstGeom prst="rect">
            <a:avLst/>
          </a:prstGeom>
          <a:noFill/>
        </p:spPr>
        <p:txBody>
          <a:bodyPr wrap="none" rtlCol="1">
            <a:spAutoFit/>
          </a:bodyPr>
          <a:lstStyle/>
          <a:p>
            <a:r>
              <a:rPr lang="fa-IR" sz="3200" b="1" dirty="0">
                <a:solidFill>
                  <a:schemeClr val="accent2"/>
                </a:solidFill>
              </a:rPr>
              <a:t>بررسی ساقه مغز</a:t>
            </a:r>
            <a:endParaRPr lang="fa-IR" sz="3200" dirty="0">
              <a:solidFill>
                <a:schemeClr val="accent2"/>
              </a:solidFill>
            </a:endParaRPr>
          </a:p>
        </p:txBody>
      </p:sp>
    </p:spTree>
    <p:extLst>
      <p:ext uri="{BB962C8B-B14F-4D97-AF65-F5344CB8AC3E}">
        <p14:creationId xmlns:p14="http://schemas.microsoft.com/office/powerpoint/2010/main" val="12160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472" y="1983241"/>
            <a:ext cx="9178929" cy="647699"/>
          </a:xfrm>
        </p:spPr>
        <p:txBody>
          <a:bodyPr>
            <a:normAutofit/>
          </a:bodyPr>
          <a:lstStyle/>
          <a:p>
            <a:pPr algn="r" rtl="1"/>
            <a:r>
              <a:rPr lang="fa-IR" sz="2000" b="1" dirty="0">
                <a:solidFill>
                  <a:schemeClr val="tx2"/>
                </a:solidFill>
              </a:rPr>
              <a:t>عدم وجود رفلکس اکولوسفالیک</a:t>
            </a:r>
          </a:p>
        </p:txBody>
      </p:sp>
      <p:pic>
        <p:nvPicPr>
          <p:cNvPr id="6" name="Picture 7" descr="Doll's eyes"/>
          <p:cNvPicPr>
            <a:picLocks noChangeAspect="1" noChangeArrowheads="1"/>
          </p:cNvPicPr>
          <p:nvPr/>
        </p:nvPicPr>
        <p:blipFill>
          <a:blip r:embed="rId3">
            <a:extLst>
              <a:ext uri="{28A0092B-C50C-407E-A947-70E740481C1C}">
                <a14:useLocalDpi xmlns:a14="http://schemas.microsoft.com/office/drawing/2010/main" val="0"/>
              </a:ext>
            </a:extLst>
          </a:blip>
          <a:srcRect l="4097" t="7408" b="27777"/>
          <a:stretch>
            <a:fillRect/>
          </a:stretch>
        </p:blipFill>
        <p:spPr>
          <a:xfrm>
            <a:off x="2291442" y="4376057"/>
            <a:ext cx="7609115" cy="2272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1" y="2520747"/>
            <a:ext cx="10972800" cy="1938992"/>
          </a:xfrm>
          <a:prstGeom prst="rect">
            <a:avLst/>
          </a:prstGeom>
        </p:spPr>
        <p:txBody>
          <a:bodyPr wrap="square">
            <a:spAutoFit/>
          </a:bodyPr>
          <a:lstStyle/>
          <a:p>
            <a:pPr algn="justLow" rtl="1">
              <a:lnSpc>
                <a:spcPct val="150000"/>
              </a:lnSpc>
            </a:pPr>
            <a:r>
              <a:rPr lang="fa-IR" sz="2000" dirty="0">
                <a:solidFill>
                  <a:srgbClr val="69696A"/>
                </a:solidFill>
                <a:cs typeface="B Yekan" panose="00000400000000000000" pitchFamily="2" charset="-78"/>
              </a:rPr>
              <a:t>اعصاب زوج3 </a:t>
            </a:r>
            <a:r>
              <a:rPr lang="fa-IR" sz="2000" dirty="0" smtClean="0">
                <a:solidFill>
                  <a:srgbClr val="69696A"/>
                </a:solidFill>
                <a:cs typeface="B Yekan" panose="00000400000000000000" pitchFamily="2" charset="-78"/>
              </a:rPr>
              <a:t>یا</a:t>
            </a:r>
            <a:r>
              <a:rPr lang="en-US" sz="2000" dirty="0" smtClean="0">
                <a:solidFill>
                  <a:srgbClr val="69696A"/>
                </a:solidFill>
                <a:cs typeface="B Yekan" panose="00000400000000000000" pitchFamily="2" charset="-78"/>
              </a:rPr>
              <a:t>oculomotor </a:t>
            </a:r>
            <a:r>
              <a:rPr lang="fa-IR" sz="2000" dirty="0" smtClean="0">
                <a:solidFill>
                  <a:srgbClr val="69696A"/>
                </a:solidFill>
                <a:cs typeface="B Yekan" panose="00000400000000000000" pitchFamily="2" charset="-78"/>
              </a:rPr>
              <a:t>(وابران)و4 یا </a:t>
            </a:r>
            <a:r>
              <a:rPr lang="en-US" sz="2000" dirty="0" err="1" smtClean="0">
                <a:solidFill>
                  <a:srgbClr val="69696A"/>
                </a:solidFill>
                <a:cs typeface="B Yekan" panose="00000400000000000000" pitchFamily="2" charset="-78"/>
              </a:rPr>
              <a:t>trochler</a:t>
            </a:r>
            <a:r>
              <a:rPr lang="fa-IR" sz="2000" dirty="0" smtClean="0">
                <a:solidFill>
                  <a:srgbClr val="69696A"/>
                </a:solidFill>
                <a:cs typeface="B Yekan" panose="00000400000000000000" pitchFamily="2" charset="-78"/>
              </a:rPr>
              <a:t>(آوران)و6یا </a:t>
            </a:r>
            <a:r>
              <a:rPr lang="en-US" sz="2000" dirty="0" err="1" smtClean="0">
                <a:solidFill>
                  <a:srgbClr val="69696A"/>
                </a:solidFill>
                <a:cs typeface="B Yekan" panose="00000400000000000000" pitchFamily="2" charset="-78"/>
              </a:rPr>
              <a:t>abducens</a:t>
            </a:r>
            <a:r>
              <a:rPr lang="fa-IR" sz="2000" dirty="0" smtClean="0">
                <a:solidFill>
                  <a:srgbClr val="69696A"/>
                </a:solidFill>
                <a:cs typeface="B Yekan" panose="00000400000000000000" pitchFamily="2" charset="-78"/>
              </a:rPr>
              <a:t>(وابران)مغزی </a:t>
            </a:r>
            <a:r>
              <a:rPr lang="fa-IR" sz="2000" dirty="0">
                <a:solidFill>
                  <a:srgbClr val="69696A"/>
                </a:solidFill>
                <a:cs typeface="B Yekan" panose="00000400000000000000" pitchFamily="2" charset="-78"/>
              </a:rPr>
              <a:t>درآن نقش دارند.</a:t>
            </a:r>
            <a:r>
              <a:rPr lang="ar-SA" sz="2000" dirty="0">
                <a:solidFill>
                  <a:srgbClr val="69696A"/>
                </a:solidFill>
                <a:cs typeface="B Yekan" panose="00000400000000000000" pitchFamily="2" charset="-78"/>
              </a:rPr>
              <a:t> در رفلکس </a:t>
            </a:r>
            <a:r>
              <a:rPr lang="en-US" sz="2000" dirty="0">
                <a:solidFill>
                  <a:srgbClr val="69696A"/>
                </a:solidFill>
                <a:latin typeface="Arial" panose="020B0604020202020204" pitchFamily="34" charset="0"/>
                <a:cs typeface="Arial" panose="020B0604020202020204" pitchFamily="34" charset="0"/>
              </a:rPr>
              <a:t>Oculocephalic</a:t>
            </a:r>
            <a:r>
              <a:rPr lang="ar-SA" sz="2000" dirty="0">
                <a:solidFill>
                  <a:srgbClr val="69696A"/>
                </a:solidFill>
                <a:cs typeface="B Yekan" panose="00000400000000000000" pitchFamily="2" charset="-78"/>
              </a:rPr>
              <a:t> چشم ها کاملاً خیره به سمت جلو هستند و گردش سر حرکتی در چشم ها ایجاد نمی کند و چشم‌ها کاملا فیکس هستند که بیانگر عدم فعالیت زوج های 3 و6 جمجمه ای و شاخه های  آوران مجاری نیم دایره ای میباشد.</a:t>
            </a:r>
            <a:endParaRPr lang="en-US" sz="2000" dirty="0">
              <a:solidFill>
                <a:srgbClr val="69696A"/>
              </a:solidFill>
              <a:cs typeface="B Yekan" panose="00000400000000000000" pitchFamily="2" charset="-78"/>
            </a:endParaRPr>
          </a:p>
        </p:txBody>
      </p:sp>
      <p:sp>
        <p:nvSpPr>
          <p:cNvPr id="3" name="TextBox 2"/>
          <p:cNvSpPr txBox="1"/>
          <p:nvPr/>
        </p:nvSpPr>
        <p:spPr>
          <a:xfrm>
            <a:off x="8932317" y="1300705"/>
            <a:ext cx="2698175" cy="584775"/>
          </a:xfrm>
          <a:prstGeom prst="rect">
            <a:avLst/>
          </a:prstGeom>
          <a:noFill/>
        </p:spPr>
        <p:txBody>
          <a:bodyPr wrap="none" rtlCol="1">
            <a:spAutoFit/>
          </a:bodyPr>
          <a:lstStyle/>
          <a:p>
            <a:r>
              <a:rPr lang="fa-IR" sz="3200" b="1" dirty="0">
                <a:solidFill>
                  <a:schemeClr val="accent2"/>
                </a:solidFill>
              </a:rPr>
              <a:t>بررسی ساقه مغز</a:t>
            </a:r>
            <a:endParaRPr lang="fa-IR" sz="3200" dirty="0">
              <a:solidFill>
                <a:schemeClr val="accent2"/>
              </a:solidFill>
            </a:endParaRPr>
          </a:p>
        </p:txBody>
      </p:sp>
    </p:spTree>
    <p:extLst>
      <p:ext uri="{BB962C8B-B14F-4D97-AF65-F5344CB8AC3E}">
        <p14:creationId xmlns:p14="http://schemas.microsoft.com/office/powerpoint/2010/main" val="261701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63352" y="1340768"/>
            <a:ext cx="11377264" cy="4968552"/>
          </a:xfrm>
        </p:spPr>
        <p:txBody>
          <a:bodyPr>
            <a:normAutofit/>
          </a:bodyPr>
          <a:lstStyle/>
          <a:p>
            <a:pPr marL="0" indent="0" algn="r" rtl="1">
              <a:lnSpc>
                <a:spcPct val="150000"/>
              </a:lnSpc>
              <a:buNone/>
            </a:pPr>
            <a:r>
              <a:rPr lang="fa-IR" sz="3200" dirty="0" smtClean="0">
                <a:solidFill>
                  <a:schemeClr val="accent2"/>
                </a:solidFill>
                <a:cs typeface="B Yekan" panose="00000400000000000000" pitchFamily="2" charset="-78"/>
              </a:rPr>
              <a:t>سؤال 4</a:t>
            </a:r>
          </a:p>
          <a:p>
            <a:pPr marL="0" lvl="0" indent="0">
              <a:buNone/>
            </a:pPr>
            <a:r>
              <a:rPr lang="fa-IR" b="1" dirty="0" smtClean="0"/>
              <a:t>در بررسی رفلکس چشم عروسکی، در فرد مرگ مغزی کدامیک درست است؟</a:t>
            </a:r>
          </a:p>
          <a:p>
            <a:pPr marL="0" lvl="0" indent="0">
              <a:buNone/>
            </a:pPr>
            <a:endParaRPr lang="en-US" dirty="0"/>
          </a:p>
          <a:p>
            <a:pPr marL="0" indent="0">
              <a:buNone/>
            </a:pPr>
            <a:r>
              <a:rPr lang="ar-SA" dirty="0" smtClean="0"/>
              <a:t>الف</a:t>
            </a:r>
            <a:r>
              <a:rPr lang="ar-SA" dirty="0"/>
              <a:t>) </a:t>
            </a:r>
            <a:r>
              <a:rPr lang="fa-IR" dirty="0" smtClean="0"/>
              <a:t>چشم ها هم جهت با حرکت سر، حرکت می کنند</a:t>
            </a:r>
            <a:endParaRPr lang="en-US" dirty="0"/>
          </a:p>
          <a:p>
            <a:pPr marL="0" indent="0">
              <a:buNone/>
            </a:pPr>
            <a:r>
              <a:rPr lang="ar-SA" dirty="0" smtClean="0"/>
              <a:t>ب</a:t>
            </a:r>
            <a:r>
              <a:rPr lang="ar-SA" dirty="0"/>
              <a:t>) </a:t>
            </a:r>
            <a:r>
              <a:rPr lang="fa-IR" dirty="0"/>
              <a:t>چشم ها </a:t>
            </a:r>
            <a:r>
              <a:rPr lang="fa-IR" dirty="0" smtClean="0"/>
              <a:t>مخالف </a:t>
            </a:r>
            <a:r>
              <a:rPr lang="fa-IR" dirty="0"/>
              <a:t>جهت با حرکت سر، حرکت می کنند</a:t>
            </a:r>
            <a:endParaRPr lang="en-US" dirty="0"/>
          </a:p>
          <a:p>
            <a:pPr marL="0" indent="0">
              <a:buNone/>
            </a:pPr>
            <a:r>
              <a:rPr lang="ar-SA" dirty="0" smtClean="0"/>
              <a:t>ج</a:t>
            </a:r>
            <a:r>
              <a:rPr lang="ar-SA" dirty="0"/>
              <a:t>) </a:t>
            </a:r>
            <a:r>
              <a:rPr lang="fa-IR" dirty="0" smtClean="0"/>
              <a:t>اعصاب 3 و 4، وابران هستند</a:t>
            </a:r>
            <a:endParaRPr lang="en-US" dirty="0"/>
          </a:p>
          <a:p>
            <a:pPr marL="0" indent="0">
              <a:buNone/>
            </a:pPr>
            <a:r>
              <a:rPr lang="ar-SA" dirty="0" smtClean="0"/>
              <a:t>د</a:t>
            </a:r>
            <a:r>
              <a:rPr lang="ar-SA" dirty="0"/>
              <a:t>) </a:t>
            </a:r>
            <a:r>
              <a:rPr lang="fa-IR" dirty="0" smtClean="0"/>
              <a:t>عصب 6 آوران است</a:t>
            </a:r>
            <a:endParaRPr lang="en-US" dirty="0"/>
          </a:p>
          <a:p>
            <a:pPr marL="0" indent="0" algn="r" rtl="1">
              <a:lnSpc>
                <a:spcPct val="150000"/>
              </a:lnSpc>
              <a:buNone/>
            </a:pPr>
            <a:endParaRPr lang="fa-IR" sz="2400" dirty="0" smtClean="0">
              <a:solidFill>
                <a:srgbClr val="5E5F61"/>
              </a:solidFill>
              <a:cs typeface="+mj-cs"/>
            </a:endParaRPr>
          </a:p>
        </p:txBody>
      </p:sp>
    </p:spTree>
    <p:extLst>
      <p:ext uri="{BB962C8B-B14F-4D97-AF65-F5344CB8AC3E}">
        <p14:creationId xmlns:p14="http://schemas.microsoft.com/office/powerpoint/2010/main" val="349270667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724684"/>
            <a:ext cx="6016625" cy="746727"/>
          </a:xfrm>
        </p:spPr>
        <p:txBody>
          <a:bodyPr>
            <a:normAutofit/>
          </a:bodyPr>
          <a:lstStyle/>
          <a:p>
            <a:pPr algn="r" rtl="1"/>
            <a:r>
              <a:rPr lang="fa-IR" sz="2000" dirty="0">
                <a:solidFill>
                  <a:schemeClr val="tx2"/>
                </a:solidFill>
              </a:rPr>
              <a:t>عدم وجود رفلکس اکولووستیبولر(کالریک تست)</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107" y="4885509"/>
            <a:ext cx="5294812" cy="181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4"/>
          <p:cNvSpPr/>
          <p:nvPr/>
        </p:nvSpPr>
        <p:spPr>
          <a:xfrm>
            <a:off x="685800" y="2098048"/>
            <a:ext cx="10893425" cy="3000821"/>
          </a:xfrm>
          <a:prstGeom prst="rect">
            <a:avLst/>
          </a:prstGeom>
        </p:spPr>
        <p:txBody>
          <a:bodyPr wrap="square">
            <a:spAutoFit/>
          </a:bodyPr>
          <a:lstStyle/>
          <a:p>
            <a:pPr algn="just" rtl="1">
              <a:lnSpc>
                <a:spcPct val="150000"/>
              </a:lnSpc>
            </a:pPr>
            <a:r>
              <a:rPr lang="fa-IR" dirty="0">
                <a:solidFill>
                  <a:srgbClr val="69696A"/>
                </a:solidFill>
                <a:cs typeface="B Yekan" panose="00000400000000000000" pitchFamily="2" charset="-78"/>
              </a:rPr>
              <a:t>در ایجاد آن اعصاب </a:t>
            </a:r>
            <a:r>
              <a:rPr lang="fa-IR" dirty="0" smtClean="0">
                <a:solidFill>
                  <a:srgbClr val="69696A"/>
                </a:solidFill>
                <a:cs typeface="B Yekan" panose="00000400000000000000" pitchFamily="2" charset="-78"/>
              </a:rPr>
              <a:t>زوج3و4و6(وابران)و 8 یا </a:t>
            </a:r>
            <a:r>
              <a:rPr lang="en-US" dirty="0" smtClean="0">
                <a:solidFill>
                  <a:srgbClr val="69696A"/>
                </a:solidFill>
                <a:cs typeface="B Yekan" panose="00000400000000000000" pitchFamily="2" charset="-78"/>
              </a:rPr>
              <a:t>acoustic</a:t>
            </a:r>
            <a:r>
              <a:rPr lang="fa-IR" dirty="0" smtClean="0">
                <a:solidFill>
                  <a:srgbClr val="69696A"/>
                </a:solidFill>
                <a:cs typeface="B Yekan" panose="00000400000000000000" pitchFamily="2" charset="-78"/>
              </a:rPr>
              <a:t>(آوران)مغزی </a:t>
            </a:r>
            <a:r>
              <a:rPr lang="fa-IR" dirty="0">
                <a:solidFill>
                  <a:srgbClr val="69696A"/>
                </a:solidFill>
                <a:cs typeface="B Yekan" panose="00000400000000000000" pitchFamily="2" charset="-78"/>
              </a:rPr>
              <a:t>نقش دارند.سر مورد مرگ مغزی30درجه فلکس میگردد و50سی سی آب سرد به کانال خارجی گوش زمانیکه پرده صماخ سالم است تزریق میگردد که هیچ حرکتی درکره چشم مشاهده نمیگردد.برای رویت نتیجه یک دقیقه بعد از تزریق صبر میکنیم.باید5دقیقه بین معاینه دو گوش فاصله باشد.</a:t>
            </a:r>
            <a:endParaRPr lang="en-US" dirty="0">
              <a:solidFill>
                <a:srgbClr val="69696A"/>
              </a:solidFill>
              <a:cs typeface="B Yekan" panose="00000400000000000000" pitchFamily="2" charset="-78"/>
            </a:endParaRPr>
          </a:p>
          <a:p>
            <a:pPr algn="just" rtl="1">
              <a:lnSpc>
                <a:spcPct val="150000"/>
              </a:lnSpc>
            </a:pPr>
            <a:r>
              <a:rPr lang="ar-SA" dirty="0">
                <a:solidFill>
                  <a:srgbClr val="69696A"/>
                </a:solidFill>
                <a:cs typeface="B Yekan" panose="00000400000000000000" pitchFamily="2" charset="-78"/>
              </a:rPr>
              <a:t>اگر آب سرد به داخل گوش تزریق شود جزء سریع  نیستاگموس به سمت مقابل خواهد بود</a:t>
            </a:r>
            <a:r>
              <a:rPr lang="fa-IR" dirty="0">
                <a:solidFill>
                  <a:srgbClr val="69696A"/>
                </a:solidFill>
                <a:cs typeface="B Yekan" panose="00000400000000000000" pitchFamily="2" charset="-78"/>
              </a:rPr>
              <a:t> و</a:t>
            </a:r>
            <a:r>
              <a:rPr lang="ar-SA" dirty="0">
                <a:solidFill>
                  <a:srgbClr val="69696A"/>
                </a:solidFill>
                <a:cs typeface="B Yekan" panose="00000400000000000000" pitchFamily="2" charset="-78"/>
              </a:rPr>
              <a:t> جزء کند یا تونیک آن به سمت محل تزریق خواهد بود با مصرف آب گرم معکوس این حالت دیده </a:t>
            </a:r>
            <a:r>
              <a:rPr lang="fa-IR" dirty="0">
                <a:solidFill>
                  <a:srgbClr val="69696A"/>
                </a:solidFill>
                <a:cs typeface="B Yekan" panose="00000400000000000000" pitchFamily="2" charset="-78"/>
              </a:rPr>
              <a:t>میشود.</a:t>
            </a:r>
            <a:endParaRPr lang="en-US" dirty="0">
              <a:solidFill>
                <a:srgbClr val="69696A"/>
              </a:solidFill>
              <a:cs typeface="B Yekan" panose="00000400000000000000" pitchFamily="2" charset="-78"/>
            </a:endParaRPr>
          </a:p>
          <a:p>
            <a:pPr algn="just" rtl="1">
              <a:lnSpc>
                <a:spcPct val="150000"/>
              </a:lnSpc>
            </a:pPr>
            <a:r>
              <a:rPr lang="fa-IR" dirty="0">
                <a:solidFill>
                  <a:srgbClr val="69696A"/>
                </a:solidFill>
                <a:cs typeface="B Yekan" panose="00000400000000000000" pitchFamily="2" charset="-78"/>
              </a:rPr>
              <a:t>به این حالت قانون </a:t>
            </a:r>
            <a:r>
              <a:rPr lang="en-US" dirty="0">
                <a:solidFill>
                  <a:srgbClr val="69696A"/>
                </a:solidFill>
                <a:cs typeface="B Yekan" panose="00000400000000000000" pitchFamily="2" charset="-78"/>
              </a:rPr>
              <a:t>COWS</a:t>
            </a:r>
            <a:r>
              <a:rPr lang="fa-IR" dirty="0">
                <a:solidFill>
                  <a:srgbClr val="69696A"/>
                </a:solidFill>
                <a:cs typeface="B Yekan" panose="00000400000000000000" pitchFamily="2" charset="-78"/>
              </a:rPr>
              <a:t>میگویند(</a:t>
            </a:r>
            <a:r>
              <a:rPr lang="en-US" dirty="0">
                <a:solidFill>
                  <a:srgbClr val="69696A"/>
                </a:solidFill>
                <a:latin typeface="Arial" panose="020B0604020202020204" pitchFamily="34" charset="0"/>
                <a:cs typeface="B Yekan" panose="00000400000000000000" pitchFamily="2" charset="-78"/>
              </a:rPr>
              <a:t>cold opposite warm same</a:t>
            </a:r>
            <a:r>
              <a:rPr lang="fa-IR" dirty="0">
                <a:solidFill>
                  <a:srgbClr val="69696A"/>
                </a:solidFill>
                <a:cs typeface="B Yekan" panose="00000400000000000000" pitchFamily="2" charset="-78"/>
              </a:rPr>
              <a:t>).</a:t>
            </a:r>
            <a:r>
              <a:rPr lang="en-US" dirty="0">
                <a:solidFill>
                  <a:srgbClr val="69696A"/>
                </a:solidFill>
                <a:cs typeface="B Yekan" panose="00000400000000000000" pitchFamily="2" charset="-78"/>
              </a:rPr>
              <a:t> </a:t>
            </a:r>
          </a:p>
          <a:p>
            <a:pPr algn="just" rtl="1">
              <a:lnSpc>
                <a:spcPct val="150000"/>
              </a:lnSpc>
            </a:pPr>
            <a:r>
              <a:rPr lang="fa-IR" dirty="0">
                <a:solidFill>
                  <a:srgbClr val="69696A"/>
                </a:solidFill>
                <a:cs typeface="B Yekan" panose="00000400000000000000" pitchFamily="2" charset="-78"/>
              </a:rPr>
              <a:t>در افراد مرگ مغزی این حالت ازبین میرود.</a:t>
            </a:r>
            <a:endParaRPr lang="en-US" dirty="0">
              <a:solidFill>
                <a:srgbClr val="69696A"/>
              </a:solidFill>
              <a:cs typeface="B Yekan" panose="00000400000000000000" pitchFamily="2" charset="-78"/>
            </a:endParaRPr>
          </a:p>
        </p:txBody>
      </p:sp>
      <p:sp>
        <p:nvSpPr>
          <p:cNvPr id="3" name="TextBox 2"/>
          <p:cNvSpPr txBox="1"/>
          <p:nvPr/>
        </p:nvSpPr>
        <p:spPr>
          <a:xfrm>
            <a:off x="8929141" y="1034204"/>
            <a:ext cx="2698175" cy="584775"/>
          </a:xfrm>
          <a:prstGeom prst="rect">
            <a:avLst/>
          </a:prstGeom>
          <a:noFill/>
        </p:spPr>
        <p:txBody>
          <a:bodyPr wrap="none" rtlCol="1">
            <a:spAutoFit/>
          </a:bodyPr>
          <a:lstStyle/>
          <a:p>
            <a:r>
              <a:rPr lang="fa-IR" sz="3200" b="1" dirty="0">
                <a:solidFill>
                  <a:schemeClr val="accent2"/>
                </a:solidFill>
              </a:rPr>
              <a:t>بررسی ساقه مغز</a:t>
            </a:r>
            <a:endParaRPr lang="fa-IR" sz="3200" dirty="0">
              <a:solidFill>
                <a:schemeClr val="accent2"/>
              </a:solidFill>
            </a:endParaRPr>
          </a:p>
        </p:txBody>
      </p:sp>
    </p:spTree>
    <p:extLst>
      <p:ext uri="{BB962C8B-B14F-4D97-AF65-F5344CB8AC3E}">
        <p14:creationId xmlns:p14="http://schemas.microsoft.com/office/powerpoint/2010/main" val="357591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488" y="1658566"/>
            <a:ext cx="9601200" cy="838200"/>
          </a:xfrm>
        </p:spPr>
        <p:txBody>
          <a:bodyPr>
            <a:noAutofit/>
          </a:bodyPr>
          <a:lstStyle/>
          <a:p>
            <a:pPr algn="r">
              <a:lnSpc>
                <a:spcPct val="150000"/>
              </a:lnSpc>
              <a:defRPr/>
            </a:pPr>
            <a:r>
              <a:rPr lang="fa-IR" sz="2000" dirty="0">
                <a:solidFill>
                  <a:schemeClr val="tx2"/>
                </a:solidFill>
              </a:rPr>
              <a:t>عدم پاسخ به تحریک دردناک درناحیه صورت</a:t>
            </a:r>
          </a:p>
        </p:txBody>
      </p:sp>
      <p:sp>
        <p:nvSpPr>
          <p:cNvPr id="5" name="Rectangle 4"/>
          <p:cNvSpPr/>
          <p:nvPr/>
        </p:nvSpPr>
        <p:spPr>
          <a:xfrm>
            <a:off x="544512" y="2750804"/>
            <a:ext cx="11052176" cy="1477328"/>
          </a:xfrm>
          <a:prstGeom prst="rect">
            <a:avLst/>
          </a:prstGeom>
        </p:spPr>
        <p:txBody>
          <a:bodyPr wrap="square">
            <a:spAutoFit/>
          </a:bodyPr>
          <a:lstStyle/>
          <a:p>
            <a:pPr algn="r" rtl="1">
              <a:lnSpc>
                <a:spcPct val="150000"/>
              </a:lnSpc>
            </a:pPr>
            <a:r>
              <a:rPr lang="fa-IR" sz="2000" dirty="0">
                <a:solidFill>
                  <a:srgbClr val="69696A"/>
                </a:solidFill>
                <a:cs typeface="B Yekan" panose="00000400000000000000" pitchFamily="2" charset="-78"/>
              </a:rPr>
              <a:t>به تحریک دردناک گونه وناحیه سوپرا اوربیتال پاسخی نمیدهد.</a:t>
            </a:r>
            <a:r>
              <a:rPr lang="en-US" sz="2000" dirty="0">
                <a:solidFill>
                  <a:srgbClr val="69696A"/>
                </a:solidFill>
                <a:cs typeface="B Yekan" panose="00000400000000000000" pitchFamily="2" charset="-78"/>
              </a:rPr>
              <a:t/>
            </a:r>
            <a:br>
              <a:rPr lang="en-US" sz="2000" dirty="0">
                <a:solidFill>
                  <a:srgbClr val="69696A"/>
                </a:solidFill>
                <a:cs typeface="B Yekan" panose="00000400000000000000" pitchFamily="2" charset="-78"/>
              </a:rPr>
            </a:br>
            <a:r>
              <a:rPr lang="fa-IR" sz="2000" dirty="0">
                <a:solidFill>
                  <a:srgbClr val="C00000"/>
                </a:solidFill>
                <a:cs typeface="B Yekan" panose="00000400000000000000" pitchFamily="2" charset="-78"/>
              </a:rPr>
              <a:t>نکته:</a:t>
            </a:r>
            <a:r>
              <a:rPr lang="fa-IR" sz="2000" dirty="0">
                <a:solidFill>
                  <a:srgbClr val="69696A"/>
                </a:solidFill>
                <a:cs typeface="B Yekan" panose="00000400000000000000" pitchFamily="2" charset="-78"/>
              </a:rPr>
              <a:t>از خارج ازجمجمه عصب 7سالم است ولی قسمت پروگزیمال آسیب دیده ،قسمت های سالم تا قبل ازوقوع دژنرسانس والرین شروع به جرقه زدن میکنند که سبب ایجاد فاسیکولاسیون میگردد.</a:t>
            </a:r>
            <a:endParaRPr lang="en-US" sz="2000" dirty="0">
              <a:solidFill>
                <a:srgbClr val="69696A"/>
              </a:solidFill>
              <a:cs typeface="B Yekan" panose="00000400000000000000" pitchFamily="2" charset="-78"/>
            </a:endParaRPr>
          </a:p>
        </p:txBody>
      </p:sp>
      <p:sp>
        <p:nvSpPr>
          <p:cNvPr id="6" name="Rectangle 5"/>
          <p:cNvSpPr/>
          <p:nvPr/>
        </p:nvSpPr>
        <p:spPr>
          <a:xfrm>
            <a:off x="1232695" y="4482170"/>
            <a:ext cx="10363993" cy="1477328"/>
          </a:xfrm>
          <a:prstGeom prst="rect">
            <a:avLst/>
          </a:prstGeom>
        </p:spPr>
        <p:txBody>
          <a:bodyPr wrap="square">
            <a:spAutoFit/>
          </a:bodyPr>
          <a:lstStyle/>
          <a:p>
            <a:pPr>
              <a:lnSpc>
                <a:spcPct val="150000"/>
              </a:lnSpc>
            </a:pPr>
            <a:r>
              <a:rPr lang="en-US" sz="2000" dirty="0" smtClean="0">
                <a:solidFill>
                  <a:srgbClr val="69696A"/>
                </a:solidFill>
                <a:latin typeface="Arial" panose="020B0604020202020204" pitchFamily="34" charset="0"/>
                <a:cs typeface="Arial" panose="020B0604020202020204" pitchFamily="34" charset="0"/>
              </a:rPr>
              <a:t> 1-no </a:t>
            </a:r>
            <a:r>
              <a:rPr lang="en-US" sz="2000" dirty="0">
                <a:solidFill>
                  <a:srgbClr val="69696A"/>
                </a:solidFill>
                <a:latin typeface="Arial" panose="020B0604020202020204" pitchFamily="34" charset="0"/>
                <a:cs typeface="Arial" panose="020B0604020202020204" pitchFamily="34" charset="0"/>
              </a:rPr>
              <a:t>spontaneous movement </a:t>
            </a:r>
          </a:p>
          <a:p>
            <a:pPr>
              <a:lnSpc>
                <a:spcPct val="150000"/>
              </a:lnSpc>
            </a:pPr>
            <a:r>
              <a:rPr lang="en-US" sz="2000" dirty="0" smtClean="0">
                <a:solidFill>
                  <a:srgbClr val="69696A"/>
                </a:solidFill>
                <a:latin typeface="Arial" panose="020B0604020202020204" pitchFamily="34" charset="0"/>
                <a:cs typeface="Arial" panose="020B0604020202020204" pitchFamily="34" charset="0"/>
              </a:rPr>
              <a:t> 2- </a:t>
            </a:r>
            <a:r>
              <a:rPr lang="en-US" sz="2000" dirty="0">
                <a:solidFill>
                  <a:srgbClr val="69696A"/>
                </a:solidFill>
                <a:latin typeface="Arial" panose="020B0604020202020204" pitchFamily="34" charset="0"/>
                <a:cs typeface="Arial" panose="020B0604020202020204" pitchFamily="34" charset="0"/>
              </a:rPr>
              <a:t>no movement produced by </a:t>
            </a:r>
            <a:r>
              <a:rPr lang="en-US" sz="2000" dirty="0" smtClean="0">
                <a:solidFill>
                  <a:srgbClr val="69696A"/>
                </a:solidFill>
                <a:latin typeface="Arial" panose="020B0604020202020204" pitchFamily="34" charset="0"/>
                <a:cs typeface="Arial" panose="020B0604020202020204" pitchFamily="34" charset="0"/>
              </a:rPr>
              <a:t>a </a:t>
            </a:r>
            <a:r>
              <a:rPr lang="en-US" sz="2000" dirty="0">
                <a:solidFill>
                  <a:srgbClr val="69696A"/>
                </a:solidFill>
                <a:latin typeface="Arial" panose="020B0604020202020204" pitchFamily="34" charset="0"/>
                <a:cs typeface="Arial" panose="020B0604020202020204" pitchFamily="34" charset="0"/>
              </a:rPr>
              <a:t>painful stimulus on the face </a:t>
            </a:r>
          </a:p>
          <a:p>
            <a:pPr>
              <a:lnSpc>
                <a:spcPct val="150000"/>
              </a:lnSpc>
            </a:pPr>
            <a:r>
              <a:rPr lang="en-US" sz="2000" dirty="0">
                <a:solidFill>
                  <a:srgbClr val="69696A"/>
                </a:solidFill>
                <a:latin typeface="Arial" panose="020B0604020202020204" pitchFamily="34" charset="0"/>
                <a:cs typeface="Arial" panose="020B0604020202020204" pitchFamily="34" charset="0"/>
              </a:rPr>
              <a:t> </a:t>
            </a:r>
            <a:r>
              <a:rPr lang="en-US" sz="2000" dirty="0" smtClean="0">
                <a:solidFill>
                  <a:srgbClr val="69696A"/>
                </a:solidFill>
                <a:latin typeface="Arial" panose="020B0604020202020204" pitchFamily="34" charset="0"/>
                <a:cs typeface="Arial" panose="020B0604020202020204" pitchFamily="34" charset="0"/>
              </a:rPr>
              <a:t>3- </a:t>
            </a:r>
            <a:r>
              <a:rPr lang="en-US" sz="2000" dirty="0">
                <a:solidFill>
                  <a:srgbClr val="69696A"/>
                </a:solidFill>
                <a:latin typeface="Arial" panose="020B0604020202020204" pitchFamily="34" charset="0"/>
                <a:cs typeface="Arial" panose="020B0604020202020204" pitchFamily="34" charset="0"/>
              </a:rPr>
              <a:t>no movement produced by </a:t>
            </a:r>
            <a:r>
              <a:rPr lang="en-US" sz="2000" dirty="0" smtClean="0">
                <a:solidFill>
                  <a:srgbClr val="69696A"/>
                </a:solidFill>
                <a:latin typeface="Arial" panose="020B0604020202020204" pitchFamily="34" charset="0"/>
                <a:cs typeface="Arial" panose="020B0604020202020204" pitchFamily="34" charset="0"/>
              </a:rPr>
              <a:t>a </a:t>
            </a:r>
            <a:r>
              <a:rPr lang="en-US" sz="2000" dirty="0">
                <a:solidFill>
                  <a:srgbClr val="69696A"/>
                </a:solidFill>
                <a:latin typeface="Arial" panose="020B0604020202020204" pitchFamily="34" charset="0"/>
                <a:cs typeface="Arial" panose="020B0604020202020204" pitchFamily="34" charset="0"/>
              </a:rPr>
              <a:t>painful stimulus on the neck, </a:t>
            </a:r>
            <a:r>
              <a:rPr lang="en-US" sz="2000" dirty="0" smtClean="0">
                <a:solidFill>
                  <a:srgbClr val="69696A"/>
                </a:solidFill>
                <a:latin typeface="Arial" panose="020B0604020202020204" pitchFamily="34" charset="0"/>
                <a:cs typeface="Arial" panose="020B0604020202020204" pitchFamily="34" charset="0"/>
              </a:rPr>
              <a:t>thorax</a:t>
            </a:r>
            <a:r>
              <a:rPr lang="en-US" sz="2000" dirty="0">
                <a:solidFill>
                  <a:srgbClr val="69696A"/>
                </a:solidFill>
                <a:latin typeface="Arial" panose="020B0604020202020204" pitchFamily="34" charset="0"/>
                <a:cs typeface="Arial" panose="020B0604020202020204" pitchFamily="34" charset="0"/>
              </a:rPr>
              <a:t>, limbs or abdomen. </a:t>
            </a:r>
          </a:p>
        </p:txBody>
      </p:sp>
      <p:sp>
        <p:nvSpPr>
          <p:cNvPr id="4" name="TextBox 3"/>
          <p:cNvSpPr txBox="1"/>
          <p:nvPr/>
        </p:nvSpPr>
        <p:spPr>
          <a:xfrm>
            <a:off x="8946604" y="1199932"/>
            <a:ext cx="2698175" cy="584775"/>
          </a:xfrm>
          <a:prstGeom prst="rect">
            <a:avLst/>
          </a:prstGeom>
          <a:noFill/>
        </p:spPr>
        <p:txBody>
          <a:bodyPr wrap="none" rtlCol="1">
            <a:spAutoFit/>
          </a:bodyPr>
          <a:lstStyle/>
          <a:p>
            <a:r>
              <a:rPr lang="fa-IR" sz="3200" b="1" dirty="0">
                <a:solidFill>
                  <a:schemeClr val="accent2"/>
                </a:solidFill>
              </a:rPr>
              <a:t>بررسی ساقه مغز</a:t>
            </a:r>
            <a:endParaRPr lang="fa-IR" sz="3200" dirty="0">
              <a:solidFill>
                <a:schemeClr val="accent2"/>
              </a:solidFill>
            </a:endParaRPr>
          </a:p>
        </p:txBody>
      </p:sp>
    </p:spTree>
    <p:extLst>
      <p:ext uri="{BB962C8B-B14F-4D97-AF65-F5344CB8AC3E}">
        <p14:creationId xmlns:p14="http://schemas.microsoft.com/office/powerpoint/2010/main" val="20182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432" y="2049844"/>
            <a:ext cx="4645025" cy="721660"/>
          </a:xfrm>
        </p:spPr>
        <p:txBody>
          <a:bodyPr>
            <a:noAutofit/>
          </a:bodyPr>
          <a:lstStyle/>
          <a:p>
            <a:pPr algn="r" rtl="1">
              <a:lnSpc>
                <a:spcPct val="150000"/>
              </a:lnSpc>
            </a:pPr>
            <a:r>
              <a:rPr lang="fa-IR" sz="2800" dirty="0" smtClean="0">
                <a:solidFill>
                  <a:schemeClr val="tx2"/>
                </a:solidFill>
              </a:rPr>
              <a:t>عدم </a:t>
            </a:r>
            <a:r>
              <a:rPr lang="fa-IR" sz="2800" dirty="0">
                <a:solidFill>
                  <a:schemeClr val="tx2"/>
                </a:solidFill>
              </a:rPr>
              <a:t>وجود </a:t>
            </a:r>
            <a:r>
              <a:rPr lang="fa-IR" sz="2800" dirty="0" smtClean="0">
                <a:solidFill>
                  <a:schemeClr val="tx2"/>
                </a:solidFill>
              </a:rPr>
              <a:t>رفلکس </a:t>
            </a:r>
            <a:r>
              <a:rPr lang="en-US" sz="2800" dirty="0" smtClean="0">
                <a:solidFill>
                  <a:schemeClr val="tx2"/>
                </a:solidFill>
              </a:rPr>
              <a:t>Gag</a:t>
            </a:r>
            <a:endParaRPr lang="fa-IR" sz="2800" dirty="0">
              <a:solidFill>
                <a:schemeClr val="tx2"/>
              </a:solidFill>
            </a:endParaRPr>
          </a:p>
        </p:txBody>
      </p:sp>
      <p:sp>
        <p:nvSpPr>
          <p:cNvPr id="7" name="Rectangle 6"/>
          <p:cNvSpPr/>
          <p:nvPr/>
        </p:nvSpPr>
        <p:spPr>
          <a:xfrm>
            <a:off x="757646" y="2843098"/>
            <a:ext cx="10824753" cy="1754326"/>
          </a:xfrm>
          <a:prstGeom prst="rect">
            <a:avLst/>
          </a:prstGeom>
        </p:spPr>
        <p:txBody>
          <a:bodyPr wrap="square">
            <a:spAutoFit/>
          </a:bodyPr>
          <a:lstStyle/>
          <a:p>
            <a:pPr algn="just" rtl="1">
              <a:lnSpc>
                <a:spcPct val="150000"/>
              </a:lnSpc>
            </a:pPr>
            <a:r>
              <a:rPr lang="fa-IR" sz="2400" dirty="0">
                <a:solidFill>
                  <a:srgbClr val="69696A"/>
                </a:solidFill>
                <a:cs typeface="B Yekan" panose="00000400000000000000" pitchFamily="2" charset="-78"/>
              </a:rPr>
              <a:t>با تحریک قاعده زبان وخلف ناز و فارنکس تهوع ایجاد نمیگردد.</a:t>
            </a:r>
          </a:p>
          <a:p>
            <a:pPr algn="just" rtl="1">
              <a:lnSpc>
                <a:spcPct val="150000"/>
              </a:lnSpc>
            </a:pPr>
            <a:r>
              <a:rPr lang="fa-IR" sz="2400" dirty="0" smtClean="0">
                <a:solidFill>
                  <a:srgbClr val="69696A"/>
                </a:solidFill>
                <a:cs typeface="B Yekan" panose="00000400000000000000" pitchFamily="2" charset="-78"/>
              </a:rPr>
              <a:t>درایجاد این رفلکس </a:t>
            </a:r>
            <a:r>
              <a:rPr lang="fa-IR" sz="2400" dirty="0">
                <a:solidFill>
                  <a:srgbClr val="69696A"/>
                </a:solidFill>
                <a:cs typeface="B Yekan" panose="00000400000000000000" pitchFamily="2" charset="-78"/>
              </a:rPr>
              <a:t>اعصاب زوج </a:t>
            </a:r>
            <a:r>
              <a:rPr lang="fa-IR" sz="2400" dirty="0" smtClean="0">
                <a:solidFill>
                  <a:srgbClr val="69696A"/>
                </a:solidFill>
                <a:cs typeface="B Yekan" panose="00000400000000000000" pitchFamily="2" charset="-78"/>
              </a:rPr>
              <a:t>9یا </a:t>
            </a:r>
            <a:r>
              <a:rPr lang="en-US" sz="2400" dirty="0" smtClean="0">
                <a:solidFill>
                  <a:srgbClr val="69696A"/>
                </a:solidFill>
                <a:cs typeface="B Yekan" panose="00000400000000000000" pitchFamily="2" charset="-78"/>
              </a:rPr>
              <a:t>glossopharyngeal</a:t>
            </a:r>
            <a:r>
              <a:rPr lang="fa-IR" sz="2400" dirty="0" smtClean="0">
                <a:solidFill>
                  <a:srgbClr val="69696A"/>
                </a:solidFill>
                <a:cs typeface="B Yekan" panose="00000400000000000000" pitchFamily="2" charset="-78"/>
              </a:rPr>
              <a:t>(آوران)و 10یا</a:t>
            </a:r>
            <a:r>
              <a:rPr lang="en-US" sz="2400" dirty="0" err="1" smtClean="0">
                <a:solidFill>
                  <a:srgbClr val="69696A"/>
                </a:solidFill>
                <a:cs typeface="B Yekan" panose="00000400000000000000" pitchFamily="2" charset="-78"/>
              </a:rPr>
              <a:t>vagus</a:t>
            </a:r>
            <a:r>
              <a:rPr lang="fa-IR" sz="2400" dirty="0" smtClean="0">
                <a:solidFill>
                  <a:srgbClr val="69696A"/>
                </a:solidFill>
                <a:cs typeface="B Yekan" panose="00000400000000000000" pitchFamily="2" charset="-78"/>
              </a:rPr>
              <a:t>(وابران)مغزی </a:t>
            </a:r>
            <a:r>
              <a:rPr lang="fa-IR" sz="2400" dirty="0">
                <a:solidFill>
                  <a:srgbClr val="69696A"/>
                </a:solidFill>
                <a:cs typeface="B Yekan" panose="00000400000000000000" pitchFamily="2" charset="-78"/>
              </a:rPr>
              <a:t>نقش دارند.</a:t>
            </a:r>
          </a:p>
        </p:txBody>
      </p:sp>
      <p:sp>
        <p:nvSpPr>
          <p:cNvPr id="3" name="TextBox 2"/>
          <p:cNvSpPr txBox="1"/>
          <p:nvPr/>
        </p:nvSpPr>
        <p:spPr>
          <a:xfrm>
            <a:off x="8793282" y="1172353"/>
            <a:ext cx="2698175" cy="584775"/>
          </a:xfrm>
          <a:prstGeom prst="rect">
            <a:avLst/>
          </a:prstGeom>
          <a:noFill/>
        </p:spPr>
        <p:txBody>
          <a:bodyPr wrap="none" rtlCol="1">
            <a:spAutoFit/>
          </a:bodyPr>
          <a:lstStyle/>
          <a:p>
            <a:r>
              <a:rPr lang="fa-IR" sz="3200" b="1" dirty="0">
                <a:solidFill>
                  <a:schemeClr val="accent2"/>
                </a:solidFill>
              </a:rPr>
              <a:t>بررسی ساقه مغز</a:t>
            </a:r>
            <a:endParaRPr lang="fa-IR" sz="3200" dirty="0">
              <a:solidFill>
                <a:schemeClr val="accent2"/>
              </a:solidFill>
            </a:endParaRPr>
          </a:p>
        </p:txBody>
      </p:sp>
    </p:spTree>
    <p:extLst>
      <p:ext uri="{BB962C8B-B14F-4D97-AF65-F5344CB8AC3E}">
        <p14:creationId xmlns:p14="http://schemas.microsoft.com/office/powerpoint/2010/main" val="42192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663599" y="925616"/>
            <a:ext cx="5360763" cy="584775"/>
          </a:xfrm>
          <a:prstGeom prst="rect">
            <a:avLst/>
          </a:prstGeom>
          <a:solidFill>
            <a:schemeClr val="accent2"/>
          </a:solidFill>
        </p:spPr>
        <p:txBody>
          <a:bodyPr wrap="none" lIns="91440" tIns="45720" rIns="91440" bIns="45720">
            <a:spAutoFit/>
          </a:bodyPr>
          <a:lstStyle/>
          <a:p>
            <a:pPr algn="ctr"/>
            <a:r>
              <a:rPr lang="fa-IR" sz="3200" b="1" dirty="0">
                <a:ln w="12700">
                  <a:solidFill>
                    <a:schemeClr val="tx2">
                      <a:satMod val="155000"/>
                    </a:schemeClr>
                  </a:solidFill>
                  <a:prstDash val="solid"/>
                </a:ln>
                <a:solidFill>
                  <a:schemeClr val="bg2">
                    <a:tint val="85000"/>
                    <a:satMod val="155000"/>
                  </a:schemeClr>
                </a:solidFill>
              </a:rPr>
              <a:t>مرگ مغزی زمانی تأیید می شود که:</a:t>
            </a:r>
            <a:endParaRPr lang="es-ES_tradnl" sz="3200" b="1" dirty="0">
              <a:ln w="12700">
                <a:solidFill>
                  <a:schemeClr val="tx2">
                    <a:satMod val="155000"/>
                  </a:schemeClr>
                </a:solidFill>
                <a:prstDash val="solid"/>
              </a:ln>
              <a:solidFill>
                <a:schemeClr val="bg2">
                  <a:tint val="85000"/>
                  <a:satMod val="155000"/>
                </a:schemeClr>
              </a:solidFill>
            </a:endParaRPr>
          </a:p>
        </p:txBody>
      </p:sp>
      <p:grpSp>
        <p:nvGrpSpPr>
          <p:cNvPr id="29" name="Agrupar 28"/>
          <p:cNvGrpSpPr/>
          <p:nvPr/>
        </p:nvGrpSpPr>
        <p:grpSpPr>
          <a:xfrm flipH="1">
            <a:off x="1327722" y="3351286"/>
            <a:ext cx="9546263" cy="1310552"/>
            <a:chOff x="191734" y="5409908"/>
            <a:chExt cx="8970812" cy="1310552"/>
          </a:xfrm>
        </p:grpSpPr>
        <p:sp>
          <p:nvSpPr>
            <p:cNvPr id="26" name="Rectángulo 25"/>
            <p:cNvSpPr/>
            <p:nvPr/>
          </p:nvSpPr>
          <p:spPr>
            <a:xfrm>
              <a:off x="191734" y="5409908"/>
              <a:ext cx="8970812" cy="131055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redondeado 13"/>
            <p:cNvSpPr/>
            <p:nvPr/>
          </p:nvSpPr>
          <p:spPr>
            <a:xfrm>
              <a:off x="2070181" y="5641523"/>
              <a:ext cx="3041159" cy="919692"/>
            </a:xfrm>
            <a:prstGeom prst="roundRect">
              <a:avLst/>
            </a:prstGeom>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dirty="0">
                  <a:solidFill>
                    <a:schemeClr val="bg1"/>
                  </a:solidFill>
                </a:rPr>
                <a:t>ضایعه شدید غیر قابل برگشت مغز</a:t>
              </a:r>
              <a:endParaRPr lang="es-ES" dirty="0">
                <a:solidFill>
                  <a:schemeClr val="bg1"/>
                </a:solidFill>
              </a:endParaRPr>
            </a:p>
          </p:txBody>
        </p:sp>
        <p:sp>
          <p:nvSpPr>
            <p:cNvPr id="15" name="Rectángulo 14"/>
            <p:cNvSpPr/>
            <p:nvPr/>
          </p:nvSpPr>
          <p:spPr>
            <a:xfrm>
              <a:off x="5701375" y="5845237"/>
              <a:ext cx="340851" cy="553998"/>
            </a:xfrm>
            <a:prstGeom prst="rect">
              <a:avLst/>
            </a:prstGeom>
            <a:solidFill>
              <a:schemeClr val="tx1"/>
            </a:solidFill>
          </p:spPr>
          <p:style>
            <a:lnRef idx="0">
              <a:schemeClr val="accent4"/>
            </a:lnRef>
            <a:fillRef idx="3">
              <a:schemeClr val="accent4"/>
            </a:fillRef>
            <a:effectRef idx="3">
              <a:schemeClr val="accent4"/>
            </a:effectRef>
            <a:fontRef idx="minor">
              <a:schemeClr val="lt1"/>
            </a:fontRef>
          </p:style>
          <p:txBody>
            <a:bodyPr wrap="none" lIns="91440" tIns="45720" rIns="91440" bIns="45720">
              <a:spAutoFit/>
            </a:bodyPr>
            <a:lstStyle/>
            <a:p>
              <a:pPr algn="ctr"/>
              <a:r>
                <a:rPr lang="fa-I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a:t>
              </a:r>
              <a:endParaRPr lang="es-ES_tradnl"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Rectángulo redondeado 15"/>
            <p:cNvSpPr/>
            <p:nvPr/>
          </p:nvSpPr>
          <p:spPr>
            <a:xfrm>
              <a:off x="6819980" y="5656838"/>
              <a:ext cx="1957990" cy="919692"/>
            </a:xfrm>
            <a:prstGeom prst="roundRect">
              <a:avLst/>
            </a:prstGeom>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dirty="0">
                  <a:solidFill>
                    <a:schemeClr val="bg1"/>
                  </a:solidFill>
                </a:rPr>
                <a:t>بدون اختلال متابولیک</a:t>
              </a:r>
              <a:endParaRPr lang="es-ES" dirty="0">
                <a:solidFill>
                  <a:schemeClr val="bg1"/>
                </a:solidFill>
              </a:endParaRPr>
            </a:p>
          </p:txBody>
        </p:sp>
        <p:sp>
          <p:nvSpPr>
            <p:cNvPr id="20" name="Rectángulo 19"/>
            <p:cNvSpPr/>
            <p:nvPr/>
          </p:nvSpPr>
          <p:spPr>
            <a:xfrm>
              <a:off x="700614" y="5845237"/>
              <a:ext cx="960015" cy="553998"/>
            </a:xfrm>
            <a:prstGeom prst="rect">
              <a:avLst/>
            </a:prstGeom>
            <a:solidFill>
              <a:schemeClr val="tx1"/>
            </a:solidFill>
          </p:spPr>
          <p:style>
            <a:lnRef idx="0">
              <a:schemeClr val="accent4"/>
            </a:lnRef>
            <a:fillRef idx="3">
              <a:schemeClr val="accent4"/>
            </a:fillRef>
            <a:effectRef idx="3">
              <a:schemeClr val="accent4"/>
            </a:effectRef>
            <a:fontRef idx="minor">
              <a:schemeClr val="lt1"/>
            </a:fontRef>
          </p:style>
          <p:txBody>
            <a:bodyPr wrap="none" lIns="91440" tIns="45720" rIns="91440" bIns="45720">
              <a:spAutoFit/>
            </a:bodyPr>
            <a:lstStyle/>
            <a:p>
              <a:pPr algn="ctr"/>
              <a:r>
                <a:rPr lang="fa-I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دارای</a:t>
              </a:r>
              <a:endParaRPr lang="es-ES_tradnl"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7" name="Agrupar 26"/>
          <p:cNvGrpSpPr/>
          <p:nvPr/>
        </p:nvGrpSpPr>
        <p:grpSpPr>
          <a:xfrm flipH="1">
            <a:off x="1343256" y="4953001"/>
            <a:ext cx="9515194" cy="1249163"/>
            <a:chOff x="0" y="2167341"/>
            <a:chExt cx="9067367" cy="1249163"/>
          </a:xfrm>
        </p:grpSpPr>
        <p:sp>
          <p:nvSpPr>
            <p:cNvPr id="24" name="Rectángulo 23"/>
            <p:cNvSpPr/>
            <p:nvPr/>
          </p:nvSpPr>
          <p:spPr>
            <a:xfrm>
              <a:off x="0" y="2167341"/>
              <a:ext cx="9067367" cy="124916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redondeado 4"/>
            <p:cNvSpPr/>
            <p:nvPr/>
          </p:nvSpPr>
          <p:spPr>
            <a:xfrm>
              <a:off x="177726" y="2332076"/>
              <a:ext cx="1661474" cy="770125"/>
            </a:xfrm>
            <a:prstGeom prst="roundRect">
              <a:avLst/>
            </a:prstGeom>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dirty="0">
                  <a:solidFill>
                    <a:schemeClr val="tx1"/>
                  </a:solidFill>
                </a:rPr>
                <a:t>رفلکس های ساقه مغز</a:t>
              </a:r>
              <a:endParaRPr lang="es-ES" dirty="0">
                <a:solidFill>
                  <a:schemeClr val="tx1"/>
                </a:solidFill>
              </a:endParaRPr>
            </a:p>
          </p:txBody>
        </p:sp>
        <p:sp>
          <p:nvSpPr>
            <p:cNvPr id="6" name="Rectángulo redondeado 5"/>
            <p:cNvSpPr/>
            <p:nvPr/>
          </p:nvSpPr>
          <p:spPr>
            <a:xfrm>
              <a:off x="2062309" y="2332076"/>
              <a:ext cx="1661474" cy="737279"/>
            </a:xfrm>
            <a:prstGeom prst="roundRect">
              <a:avLst/>
            </a:prstGeom>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dirty="0">
                  <a:solidFill>
                    <a:schemeClr val="tx1"/>
                  </a:solidFill>
                </a:rPr>
                <a:t>عملکرد قشر مغز</a:t>
              </a:r>
              <a:endParaRPr lang="es-ES" dirty="0">
                <a:solidFill>
                  <a:schemeClr val="tx1"/>
                </a:solidFill>
              </a:endParaRPr>
            </a:p>
          </p:txBody>
        </p:sp>
        <p:sp>
          <p:nvSpPr>
            <p:cNvPr id="7" name="Rectángulo redondeado 6"/>
            <p:cNvSpPr/>
            <p:nvPr/>
          </p:nvSpPr>
          <p:spPr>
            <a:xfrm>
              <a:off x="4103529" y="2324843"/>
              <a:ext cx="1781898" cy="770125"/>
            </a:xfrm>
            <a:prstGeom prst="roundRect">
              <a:avLst/>
            </a:prstGeom>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dirty="0">
                  <a:solidFill>
                    <a:schemeClr val="tx1"/>
                  </a:solidFill>
                </a:rPr>
                <a:t>پاسخ تنفسی</a:t>
              </a:r>
              <a:endParaRPr lang="es-ES" dirty="0">
                <a:solidFill>
                  <a:schemeClr val="tx1"/>
                </a:solidFill>
              </a:endParaRPr>
            </a:p>
          </p:txBody>
        </p:sp>
        <p:sp>
          <p:nvSpPr>
            <p:cNvPr id="18" name="Rectángulo 17"/>
            <p:cNvSpPr/>
            <p:nvPr/>
          </p:nvSpPr>
          <p:spPr>
            <a:xfrm>
              <a:off x="6381903" y="2488643"/>
              <a:ext cx="2323723" cy="553998"/>
            </a:xfrm>
            <a:prstGeom prst="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wrap="none" lIns="91440" tIns="45720" rIns="91440" bIns="45720">
              <a:spAutoFit/>
            </a:bodyPr>
            <a:lstStyle/>
            <a:p>
              <a:pPr algn="ctr"/>
              <a:r>
                <a:rPr lang="fa-I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همگی قطع باشد</a:t>
              </a:r>
              <a:endParaRPr lang="es-ES_tradnl"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Más 21"/>
            <p:cNvSpPr/>
            <p:nvPr/>
          </p:nvSpPr>
          <p:spPr>
            <a:xfrm>
              <a:off x="1839200" y="2572949"/>
              <a:ext cx="223109" cy="218974"/>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3" name="Más 22"/>
            <p:cNvSpPr/>
            <p:nvPr/>
          </p:nvSpPr>
          <p:spPr>
            <a:xfrm>
              <a:off x="3835337" y="2572949"/>
              <a:ext cx="223109" cy="218974"/>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2" name="Group 1"/>
          <p:cNvGrpSpPr/>
          <p:nvPr/>
        </p:nvGrpSpPr>
        <p:grpSpPr>
          <a:xfrm>
            <a:off x="1386800" y="1752574"/>
            <a:ext cx="9502719" cy="1310552"/>
            <a:chOff x="1385211" y="1752574"/>
            <a:chExt cx="9502719" cy="1310552"/>
          </a:xfrm>
        </p:grpSpPr>
        <p:grpSp>
          <p:nvGrpSpPr>
            <p:cNvPr id="28" name="Agrupar 27"/>
            <p:cNvGrpSpPr/>
            <p:nvPr/>
          </p:nvGrpSpPr>
          <p:grpSpPr>
            <a:xfrm flipH="1">
              <a:off x="1385211" y="1752574"/>
              <a:ext cx="9502719" cy="1310552"/>
              <a:chOff x="2" y="3495262"/>
              <a:chExt cx="9144000" cy="1310552"/>
            </a:xfrm>
          </p:grpSpPr>
          <p:sp>
            <p:nvSpPr>
              <p:cNvPr id="25" name="Rectángulo 24"/>
              <p:cNvSpPr/>
              <p:nvPr/>
            </p:nvSpPr>
            <p:spPr>
              <a:xfrm>
                <a:off x="2" y="3495262"/>
                <a:ext cx="9144000" cy="131055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32020" y="3929519"/>
                <a:ext cx="1771088" cy="553998"/>
              </a:xfrm>
              <a:prstGeom prst="rect">
                <a:avLst/>
              </a:prstGeom>
              <a:solidFill>
                <a:schemeClr val="tx2"/>
              </a:solidFill>
            </p:spPr>
            <p:style>
              <a:lnRef idx="0">
                <a:schemeClr val="accent4"/>
              </a:lnRef>
              <a:fillRef idx="3">
                <a:schemeClr val="accent4"/>
              </a:fillRef>
              <a:effectRef idx="3">
                <a:schemeClr val="accent4"/>
              </a:effectRef>
              <a:fontRef idx="minor">
                <a:schemeClr val="lt1"/>
              </a:fontRef>
            </p:style>
            <p:txBody>
              <a:bodyPr wrap="none" lIns="91440" tIns="45720" rIns="91440" bIns="45720">
                <a:spAutoFit/>
              </a:bodyPr>
              <a:lstStyle/>
              <a:p>
                <a:pPr algn="ctr"/>
                <a:r>
                  <a:rPr lang="fa-I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در یک بیمار</a:t>
                </a:r>
                <a:endParaRPr lang="es-ES_tradnl"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ángulo redondeado 9"/>
              <p:cNvSpPr/>
              <p:nvPr/>
            </p:nvSpPr>
            <p:spPr>
              <a:xfrm>
                <a:off x="1938436" y="3734534"/>
                <a:ext cx="2185157" cy="836911"/>
              </a:xfrm>
              <a:prstGeom prst="roundRect">
                <a:avLst/>
              </a:prstGeom>
              <a:solidFill>
                <a:schemeClr val="tx2"/>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dirty="0">
                    <a:solidFill>
                      <a:schemeClr val="tx1"/>
                    </a:solidFill>
                  </a:rPr>
                  <a:t>نرموترمیک</a:t>
                </a:r>
                <a:endParaRPr lang="es-ES" dirty="0">
                  <a:solidFill>
                    <a:schemeClr val="tx1"/>
                  </a:solidFill>
                </a:endParaRPr>
              </a:p>
            </p:txBody>
          </p:sp>
          <p:sp>
            <p:nvSpPr>
              <p:cNvPr id="11" name="Rectángulo redondeado 10"/>
              <p:cNvSpPr/>
              <p:nvPr/>
            </p:nvSpPr>
            <p:spPr>
              <a:xfrm>
                <a:off x="6568185" y="3734534"/>
                <a:ext cx="2401893" cy="855530"/>
              </a:xfrm>
              <a:prstGeom prst="roundRect">
                <a:avLst/>
              </a:prstGeom>
              <a:solidFill>
                <a:schemeClr val="tx2"/>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dirty="0">
                    <a:solidFill>
                      <a:schemeClr val="tx1"/>
                    </a:solidFill>
                  </a:rPr>
                  <a:t>بدون سوء مصرف موارد</a:t>
                </a:r>
                <a:endParaRPr lang="es-ES" dirty="0">
                  <a:solidFill>
                    <a:schemeClr val="tx1"/>
                  </a:solidFill>
                </a:endParaRPr>
              </a:p>
            </p:txBody>
          </p:sp>
          <p:sp>
            <p:nvSpPr>
              <p:cNvPr id="12" name="Rectángulo redondeado 11"/>
              <p:cNvSpPr/>
              <p:nvPr/>
            </p:nvSpPr>
            <p:spPr>
              <a:xfrm>
                <a:off x="4507102" y="3734533"/>
                <a:ext cx="1728648" cy="836912"/>
              </a:xfrm>
              <a:prstGeom prst="roundRect">
                <a:avLst/>
              </a:prstGeom>
              <a:solidFill>
                <a:schemeClr val="tx2"/>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dirty="0">
                    <a:solidFill>
                      <a:schemeClr val="tx1"/>
                    </a:solidFill>
                  </a:rPr>
                  <a:t>کوما</a:t>
                </a:r>
                <a:endParaRPr lang="es-ES" dirty="0">
                  <a:solidFill>
                    <a:schemeClr val="tx1"/>
                  </a:solidFill>
                </a:endParaRPr>
              </a:p>
            </p:txBody>
          </p:sp>
        </p:grpSp>
        <p:sp>
          <p:nvSpPr>
            <p:cNvPr id="30" name="Más 21"/>
            <p:cNvSpPr/>
            <p:nvPr/>
          </p:nvSpPr>
          <p:spPr>
            <a:xfrm flipH="1">
              <a:off x="6257742" y="2354343"/>
              <a:ext cx="234128" cy="218974"/>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1" name="Más 21"/>
            <p:cNvSpPr/>
            <p:nvPr/>
          </p:nvSpPr>
          <p:spPr>
            <a:xfrm flipH="1">
              <a:off x="4103108" y="2354343"/>
              <a:ext cx="234128" cy="218974"/>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33398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503" y="2241220"/>
            <a:ext cx="9601200" cy="621560"/>
          </a:xfrm>
        </p:spPr>
        <p:txBody>
          <a:bodyPr>
            <a:noAutofit/>
          </a:bodyPr>
          <a:lstStyle/>
          <a:p>
            <a:pPr algn="r" rtl="1"/>
            <a:r>
              <a:rPr lang="fa-IR" sz="2800" dirty="0">
                <a:solidFill>
                  <a:schemeClr val="tx2"/>
                </a:solidFill>
              </a:rPr>
              <a:t>عدم وجود رفلکس سرفه</a:t>
            </a:r>
          </a:p>
        </p:txBody>
      </p:sp>
      <p:sp>
        <p:nvSpPr>
          <p:cNvPr id="7" name="Rectangle 6"/>
          <p:cNvSpPr/>
          <p:nvPr/>
        </p:nvSpPr>
        <p:spPr>
          <a:xfrm>
            <a:off x="770709" y="3164599"/>
            <a:ext cx="10839994" cy="2081339"/>
          </a:xfrm>
          <a:prstGeom prst="rect">
            <a:avLst/>
          </a:prstGeom>
        </p:spPr>
        <p:txBody>
          <a:bodyPr wrap="square">
            <a:spAutoFit/>
          </a:bodyPr>
          <a:lstStyle/>
          <a:p>
            <a:pPr algn="just" rtl="1">
              <a:lnSpc>
                <a:spcPct val="150000"/>
              </a:lnSpc>
            </a:pPr>
            <a:r>
              <a:rPr lang="fa-IR" sz="2200" dirty="0">
                <a:solidFill>
                  <a:srgbClr val="69696A"/>
                </a:solidFill>
                <a:cs typeface="B Yekan" panose="00000400000000000000" pitchFamily="2" charset="-78"/>
              </a:rPr>
              <a:t>درایجاد آن اعصاب </a:t>
            </a:r>
            <a:r>
              <a:rPr lang="fa-IR" sz="2200" dirty="0" smtClean="0">
                <a:solidFill>
                  <a:srgbClr val="69696A"/>
                </a:solidFill>
                <a:cs typeface="B Yekan" panose="00000400000000000000" pitchFamily="2" charset="-78"/>
              </a:rPr>
              <a:t>زوج9 (آوران)و 10(آوران و وابران)مغزی </a:t>
            </a:r>
            <a:r>
              <a:rPr lang="fa-IR" sz="2200" dirty="0">
                <a:solidFill>
                  <a:srgbClr val="69696A"/>
                </a:solidFill>
                <a:cs typeface="B Yekan" panose="00000400000000000000" pitchFamily="2" charset="-78"/>
              </a:rPr>
              <a:t>نقش دارند. رفلکس </a:t>
            </a:r>
            <a:r>
              <a:rPr lang="en-US" sz="2200" dirty="0">
                <a:solidFill>
                  <a:srgbClr val="69696A"/>
                </a:solidFill>
                <a:cs typeface="B Yekan" panose="00000400000000000000" pitchFamily="2" charset="-78"/>
              </a:rPr>
              <a:t>Tracheal (Cough)</a:t>
            </a:r>
            <a:r>
              <a:rPr lang="ar-SA" sz="2200" dirty="0">
                <a:solidFill>
                  <a:srgbClr val="69696A"/>
                </a:solidFill>
                <a:cs typeface="B Yekan" panose="00000400000000000000" pitchFamily="2" charset="-78"/>
              </a:rPr>
              <a:t> که هنگام ساکشن تراشه رخ میدهد. </a:t>
            </a:r>
            <a:endParaRPr lang="fa-IR" sz="2200" dirty="0" smtClean="0">
              <a:solidFill>
                <a:srgbClr val="69696A"/>
              </a:solidFill>
              <a:cs typeface="B Yekan" panose="00000400000000000000" pitchFamily="2" charset="-78"/>
            </a:endParaRPr>
          </a:p>
          <a:p>
            <a:pPr algn="just" rtl="1">
              <a:lnSpc>
                <a:spcPct val="150000"/>
              </a:lnSpc>
            </a:pPr>
            <a:r>
              <a:rPr lang="ar-SA" sz="2200" dirty="0" smtClean="0">
                <a:solidFill>
                  <a:srgbClr val="69696A"/>
                </a:solidFill>
                <a:cs typeface="B Yekan" panose="00000400000000000000" pitchFamily="2" charset="-78"/>
              </a:rPr>
              <a:t>فرد </a:t>
            </a:r>
            <a:r>
              <a:rPr lang="ar-SA" sz="2200" dirty="0">
                <a:solidFill>
                  <a:srgbClr val="69696A"/>
                </a:solidFill>
                <a:cs typeface="B Yekan" panose="00000400000000000000" pitchFamily="2" charset="-78"/>
              </a:rPr>
              <a:t>مرگ مغزی هیچ گونه واکنشی نسبت به این عمل نخواهد داشت</a:t>
            </a:r>
            <a:r>
              <a:rPr lang="ar-SA" sz="2200" dirty="0" smtClean="0">
                <a:solidFill>
                  <a:srgbClr val="69696A"/>
                </a:solidFill>
                <a:cs typeface="B Yekan" panose="00000400000000000000" pitchFamily="2" charset="-78"/>
              </a:rPr>
              <a:t>.</a:t>
            </a:r>
            <a:endParaRPr lang="fa-IR" sz="2200" dirty="0" smtClean="0">
              <a:solidFill>
                <a:srgbClr val="69696A"/>
              </a:solidFill>
              <a:cs typeface="B Yekan" panose="00000400000000000000" pitchFamily="2" charset="-78"/>
            </a:endParaRPr>
          </a:p>
          <a:p>
            <a:pPr algn="just" rtl="1">
              <a:lnSpc>
                <a:spcPct val="150000"/>
              </a:lnSpc>
            </a:pPr>
            <a:r>
              <a:rPr lang="en-US" sz="2200" dirty="0" smtClean="0">
                <a:solidFill>
                  <a:srgbClr val="69696A"/>
                </a:solidFill>
                <a:cs typeface="B Yekan" panose="00000400000000000000" pitchFamily="2" charset="-78"/>
              </a:rPr>
              <a:t> </a:t>
            </a:r>
            <a:r>
              <a:rPr lang="fa-IR" sz="2200" dirty="0">
                <a:solidFill>
                  <a:srgbClr val="69696A"/>
                </a:solidFill>
                <a:cs typeface="B Yekan" panose="00000400000000000000" pitchFamily="2" charset="-78"/>
              </a:rPr>
              <a:t>رفلکس سرفه معمولا آخرین رفلکسی است که ازبین میرود.</a:t>
            </a:r>
            <a:endParaRPr lang="en-US" sz="2200" dirty="0">
              <a:solidFill>
                <a:srgbClr val="69696A"/>
              </a:solidFill>
              <a:cs typeface="B Yekan" panose="00000400000000000000" pitchFamily="2" charset="-78"/>
            </a:endParaRPr>
          </a:p>
        </p:txBody>
      </p:sp>
      <p:sp>
        <p:nvSpPr>
          <p:cNvPr id="3" name="TextBox 2"/>
          <p:cNvSpPr txBox="1"/>
          <p:nvPr/>
        </p:nvSpPr>
        <p:spPr>
          <a:xfrm>
            <a:off x="8912528" y="1354626"/>
            <a:ext cx="2698175" cy="584775"/>
          </a:xfrm>
          <a:prstGeom prst="rect">
            <a:avLst/>
          </a:prstGeom>
          <a:noFill/>
        </p:spPr>
        <p:txBody>
          <a:bodyPr wrap="none" rtlCol="1">
            <a:spAutoFit/>
          </a:bodyPr>
          <a:lstStyle/>
          <a:p>
            <a:r>
              <a:rPr lang="fa-IR" sz="3200" b="1" dirty="0">
                <a:solidFill>
                  <a:schemeClr val="accent2"/>
                </a:solidFill>
              </a:rPr>
              <a:t>بررسی ساقه مغز</a:t>
            </a:r>
            <a:endParaRPr lang="fa-IR" sz="3200" dirty="0">
              <a:solidFill>
                <a:schemeClr val="accent2"/>
              </a:solidFill>
            </a:endParaRPr>
          </a:p>
        </p:txBody>
      </p:sp>
    </p:spTree>
    <p:extLst>
      <p:ext uri="{BB962C8B-B14F-4D97-AF65-F5344CB8AC3E}">
        <p14:creationId xmlns:p14="http://schemas.microsoft.com/office/powerpoint/2010/main" val="35402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63352" y="1340768"/>
            <a:ext cx="11377264" cy="4968552"/>
          </a:xfrm>
        </p:spPr>
        <p:txBody>
          <a:bodyPr>
            <a:normAutofit/>
          </a:bodyPr>
          <a:lstStyle/>
          <a:p>
            <a:pPr marL="0" indent="0" algn="r" rtl="1">
              <a:lnSpc>
                <a:spcPct val="150000"/>
              </a:lnSpc>
              <a:buNone/>
            </a:pPr>
            <a:r>
              <a:rPr lang="fa-IR" sz="3200" dirty="0" smtClean="0">
                <a:solidFill>
                  <a:schemeClr val="accent2"/>
                </a:solidFill>
                <a:cs typeface="B Yekan" panose="00000400000000000000" pitchFamily="2" charset="-78"/>
              </a:rPr>
              <a:t>سؤال 5</a:t>
            </a:r>
          </a:p>
          <a:p>
            <a:pPr marL="0" lvl="0" indent="0">
              <a:buNone/>
            </a:pPr>
            <a:r>
              <a:rPr lang="fa-IR" b="1" dirty="0" smtClean="0"/>
              <a:t>در بررسی رفلکس سرفه، در فرد مرگ مغزی کدامیک درست است؟</a:t>
            </a:r>
          </a:p>
          <a:p>
            <a:pPr marL="0" lvl="0" indent="0">
              <a:buNone/>
            </a:pPr>
            <a:endParaRPr lang="en-US" dirty="0"/>
          </a:p>
          <a:p>
            <a:pPr marL="0" indent="0">
              <a:buNone/>
            </a:pPr>
            <a:r>
              <a:rPr lang="ar-SA" dirty="0" smtClean="0"/>
              <a:t>الف</a:t>
            </a:r>
            <a:r>
              <a:rPr lang="ar-SA" dirty="0"/>
              <a:t>) </a:t>
            </a:r>
            <a:r>
              <a:rPr lang="fa-IR" dirty="0" smtClean="0"/>
              <a:t>روش انجام این تست، با تحریک ته حلق است</a:t>
            </a:r>
            <a:endParaRPr lang="en-US" dirty="0"/>
          </a:p>
          <a:p>
            <a:pPr marL="0" indent="0">
              <a:buNone/>
            </a:pPr>
            <a:r>
              <a:rPr lang="ar-SA" dirty="0" smtClean="0"/>
              <a:t>ب</a:t>
            </a:r>
            <a:r>
              <a:rPr lang="ar-SA" dirty="0"/>
              <a:t>) </a:t>
            </a:r>
            <a:r>
              <a:rPr lang="fa-IR" dirty="0" smtClean="0"/>
              <a:t>عصب وابران، عصب 9 می باشد</a:t>
            </a:r>
            <a:endParaRPr lang="en-US" dirty="0"/>
          </a:p>
          <a:p>
            <a:pPr marL="0" indent="0">
              <a:buNone/>
            </a:pPr>
            <a:r>
              <a:rPr lang="ar-SA" dirty="0" smtClean="0"/>
              <a:t>ج</a:t>
            </a:r>
            <a:r>
              <a:rPr lang="ar-SA" dirty="0"/>
              <a:t>) </a:t>
            </a:r>
            <a:r>
              <a:rPr lang="fa-IR" dirty="0" smtClean="0"/>
              <a:t>در صورت مرگ مغزی، واکنشی مانند سرفه مشاهده می شود</a:t>
            </a:r>
            <a:endParaRPr lang="en-US" dirty="0"/>
          </a:p>
          <a:p>
            <a:pPr marL="0" indent="0">
              <a:buNone/>
            </a:pPr>
            <a:r>
              <a:rPr lang="ar-SA" dirty="0" smtClean="0"/>
              <a:t>د</a:t>
            </a:r>
            <a:r>
              <a:rPr lang="ar-SA" dirty="0"/>
              <a:t>) </a:t>
            </a:r>
            <a:r>
              <a:rPr lang="fa-IR" dirty="0" smtClean="0"/>
              <a:t>معمولاً آخرین رفلکسی است که از بین می رود</a:t>
            </a:r>
            <a:endParaRPr lang="en-US" dirty="0"/>
          </a:p>
          <a:p>
            <a:pPr marL="0" indent="0" algn="r" rtl="1">
              <a:lnSpc>
                <a:spcPct val="150000"/>
              </a:lnSpc>
              <a:buNone/>
            </a:pPr>
            <a:endParaRPr lang="fa-IR" sz="2400" dirty="0" smtClean="0">
              <a:solidFill>
                <a:srgbClr val="5E5F61"/>
              </a:solidFill>
              <a:cs typeface="+mj-cs"/>
            </a:endParaRPr>
          </a:p>
        </p:txBody>
      </p:sp>
    </p:spTree>
    <p:extLst>
      <p:ext uri="{BB962C8B-B14F-4D97-AF65-F5344CB8AC3E}">
        <p14:creationId xmlns:p14="http://schemas.microsoft.com/office/powerpoint/2010/main" val="302051605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825627"/>
            <a:ext cx="10868891" cy="2369880"/>
          </a:xfrm>
          <a:prstGeom prst="rect">
            <a:avLst/>
          </a:prstGeom>
        </p:spPr>
        <p:txBody>
          <a:bodyPr wrap="square">
            <a:spAutoFit/>
          </a:bodyPr>
          <a:lstStyle/>
          <a:p>
            <a:pPr algn="justLow"/>
            <a:r>
              <a:rPr lang="en-US" sz="2400" dirty="0">
                <a:solidFill>
                  <a:srgbClr val="00AFEF"/>
                </a:solidFill>
                <a:latin typeface="Arial" panose="020B0604020202020204" pitchFamily="34" charset="0"/>
                <a:cs typeface="Arial" panose="020B0604020202020204" pitchFamily="34" charset="0"/>
              </a:rPr>
              <a:t>the clinical examination of motor responses should be divided into four parts:</a:t>
            </a:r>
          </a:p>
          <a:p>
            <a:pPr algn="justLow"/>
            <a:endParaRPr lang="en-US" sz="2400" dirty="0">
              <a:solidFill>
                <a:srgbClr val="C00000"/>
              </a:solidFill>
              <a:latin typeface="Arial" panose="020B0604020202020204" pitchFamily="34" charset="0"/>
              <a:cs typeface="Arial" panose="020B0604020202020204" pitchFamily="34" charset="0"/>
            </a:endParaRPr>
          </a:p>
          <a:p>
            <a:pPr algn="just"/>
            <a:r>
              <a:rPr lang="en-US" sz="2000" dirty="0">
                <a:solidFill>
                  <a:srgbClr val="69696A"/>
                </a:solidFill>
                <a:latin typeface="Arial" panose="020B0604020202020204" pitchFamily="34" charset="0"/>
                <a:cs typeface="Arial" panose="020B0604020202020204" pitchFamily="34" charset="0"/>
              </a:rPr>
              <a:t>1 - no facial motor response, after stimulating of trigeminal area.</a:t>
            </a:r>
          </a:p>
          <a:p>
            <a:pPr algn="just"/>
            <a:r>
              <a:rPr lang="en-US" sz="2000" dirty="0">
                <a:solidFill>
                  <a:srgbClr val="69696A"/>
                </a:solidFill>
                <a:latin typeface="Arial" panose="020B0604020202020204" pitchFamily="34" charset="0"/>
                <a:cs typeface="Arial" panose="020B0604020202020204" pitchFamily="34" charset="0"/>
              </a:rPr>
              <a:t>2- no corporal motor responses, after stimulating of trigeminal area.</a:t>
            </a:r>
          </a:p>
          <a:p>
            <a:pPr algn="just"/>
            <a:r>
              <a:rPr lang="en-US" sz="2000" dirty="0">
                <a:solidFill>
                  <a:srgbClr val="69696A"/>
                </a:solidFill>
                <a:latin typeface="Arial" panose="020B0604020202020204" pitchFamily="34" charset="0"/>
                <a:cs typeface="Arial" panose="020B0604020202020204" pitchFamily="34" charset="0"/>
              </a:rPr>
              <a:t>3- no motor responses in facial area after stimulation on spinal territories.</a:t>
            </a:r>
          </a:p>
          <a:p>
            <a:pPr algn="just"/>
            <a:r>
              <a:rPr lang="en-US" sz="2000" dirty="0">
                <a:solidFill>
                  <a:srgbClr val="69696A"/>
                </a:solidFill>
                <a:latin typeface="Arial" panose="020B0604020202020204" pitchFamily="34" charset="0"/>
                <a:cs typeface="Arial" panose="020B0604020202020204" pitchFamily="34" charset="0"/>
              </a:rPr>
              <a:t>4- no somatic motor response (in neck, thorax, abdomen and limb muscle groups) after somatic territories in most patients not all of them.</a:t>
            </a:r>
            <a:endParaRPr lang="fa-IR" dirty="0">
              <a:latin typeface="Arial" panose="020B0604020202020204" pitchFamily="34" charset="0"/>
              <a:cs typeface="Arial" panose="020B0604020202020204" pitchFamily="34" charset="0"/>
            </a:endParaRPr>
          </a:p>
        </p:txBody>
      </p:sp>
      <p:sp>
        <p:nvSpPr>
          <p:cNvPr id="6" name="Rectangle 5"/>
          <p:cNvSpPr/>
          <p:nvPr/>
        </p:nvSpPr>
        <p:spPr>
          <a:xfrm>
            <a:off x="914400" y="2058163"/>
            <a:ext cx="10668000" cy="1615827"/>
          </a:xfrm>
          <a:prstGeom prst="rect">
            <a:avLst/>
          </a:prstGeom>
        </p:spPr>
        <p:txBody>
          <a:bodyPr wrap="square">
            <a:spAutoFit/>
          </a:bodyPr>
          <a:lstStyle/>
          <a:p>
            <a:pPr algn="justLow" rtl="1">
              <a:lnSpc>
                <a:spcPct val="150000"/>
              </a:lnSpc>
            </a:pPr>
            <a:r>
              <a:rPr lang="fa-IR" sz="2200" dirty="0" smtClean="0">
                <a:solidFill>
                  <a:srgbClr val="69696A"/>
                </a:solidFill>
                <a:cs typeface="B Yekan" panose="00000400000000000000" pitchFamily="2" charset="-78"/>
              </a:rPr>
              <a:t>اگرسیرمرگ </a:t>
            </a:r>
            <a:r>
              <a:rPr lang="fa-IR" sz="2200" dirty="0">
                <a:solidFill>
                  <a:srgbClr val="69696A"/>
                </a:solidFill>
                <a:cs typeface="B Yekan" panose="00000400000000000000" pitchFamily="2" charset="-78"/>
              </a:rPr>
              <a:t>مغزی به تدریج </a:t>
            </a:r>
            <a:r>
              <a:rPr lang="fa-IR" sz="2200" dirty="0" smtClean="0">
                <a:solidFill>
                  <a:srgbClr val="69696A"/>
                </a:solidFill>
                <a:cs typeface="B Yekan" panose="00000400000000000000" pitchFamily="2" charset="-78"/>
              </a:rPr>
              <a:t>رخ داده باشدممکن </a:t>
            </a:r>
            <a:r>
              <a:rPr lang="fa-IR" sz="2200" dirty="0">
                <a:solidFill>
                  <a:srgbClr val="69696A"/>
                </a:solidFill>
                <a:cs typeface="B Yekan" panose="00000400000000000000" pitchFamily="2" charset="-78"/>
              </a:rPr>
              <a:t>است </a:t>
            </a:r>
            <a:r>
              <a:rPr lang="fa-IR" sz="2200" dirty="0" smtClean="0">
                <a:solidFill>
                  <a:srgbClr val="69696A"/>
                </a:solidFill>
                <a:cs typeface="B Yekan" panose="00000400000000000000" pitchFamily="2" charset="-78"/>
              </a:rPr>
              <a:t>رفلکسهایی رامشاهده کنیدکه درصورت نیستندو </a:t>
            </a:r>
            <a:r>
              <a:rPr lang="fa-IR" sz="2200" dirty="0">
                <a:solidFill>
                  <a:srgbClr val="69696A"/>
                </a:solidFill>
                <a:cs typeface="B Yekan" panose="00000400000000000000" pitchFamily="2" charset="-78"/>
              </a:rPr>
              <a:t>در اندام ها وجود </a:t>
            </a:r>
            <a:r>
              <a:rPr lang="fa-IR" sz="2200" dirty="0" smtClean="0">
                <a:solidFill>
                  <a:srgbClr val="69696A"/>
                </a:solidFill>
                <a:cs typeface="B Yekan" panose="00000400000000000000" pitchFamily="2" charset="-78"/>
              </a:rPr>
              <a:t>دارند،که رفلکس نخاعی نام دارند(مانندخم </a:t>
            </a:r>
            <a:r>
              <a:rPr lang="fa-IR" sz="2200" dirty="0">
                <a:solidFill>
                  <a:srgbClr val="69696A"/>
                </a:solidFill>
                <a:cs typeface="B Yekan" panose="00000400000000000000" pitchFamily="2" charset="-78"/>
              </a:rPr>
              <a:t>کردن گردن </a:t>
            </a:r>
            <a:r>
              <a:rPr lang="fa-IR" sz="2200" dirty="0" smtClean="0">
                <a:solidFill>
                  <a:srgbClr val="69696A"/>
                </a:solidFill>
                <a:cs typeface="B Yekan" panose="00000400000000000000" pitchFamily="2" charset="-78"/>
              </a:rPr>
              <a:t>وفلکس </a:t>
            </a:r>
            <a:r>
              <a:rPr lang="fa-IR" sz="2200" dirty="0">
                <a:solidFill>
                  <a:srgbClr val="69696A"/>
                </a:solidFill>
                <a:cs typeface="B Yekan" panose="00000400000000000000" pitchFamily="2" charset="-78"/>
              </a:rPr>
              <a:t>شدن دست ها)</a:t>
            </a:r>
            <a:r>
              <a:rPr lang="en-US" sz="2200" dirty="0">
                <a:solidFill>
                  <a:srgbClr val="69696A"/>
                </a:solidFill>
                <a:cs typeface="B Yekan" panose="00000400000000000000" pitchFamily="2" charset="-78"/>
              </a:rPr>
              <a:t>. </a:t>
            </a:r>
          </a:p>
          <a:p>
            <a:pPr algn="justLow" rtl="1">
              <a:lnSpc>
                <a:spcPct val="150000"/>
              </a:lnSpc>
            </a:pPr>
            <a:r>
              <a:rPr lang="fa-IR" sz="2200" dirty="0">
                <a:solidFill>
                  <a:srgbClr val="69696A"/>
                </a:solidFill>
                <a:cs typeface="B Yekan" panose="00000400000000000000" pitchFamily="2" charset="-78"/>
              </a:rPr>
              <a:t>دراین افراد تست های تکمیلی مثل </a:t>
            </a:r>
            <a:r>
              <a:rPr lang="fa-IR" sz="2200" dirty="0" smtClean="0">
                <a:solidFill>
                  <a:srgbClr val="69696A"/>
                </a:solidFill>
                <a:cs typeface="B Yekan" panose="00000400000000000000" pitchFamily="2" charset="-78"/>
              </a:rPr>
              <a:t>آنژیوگرافی</a:t>
            </a:r>
            <a:r>
              <a:rPr lang="fa-IR" sz="2200" dirty="0">
                <a:solidFill>
                  <a:srgbClr val="69696A"/>
                </a:solidFill>
                <a:cs typeface="B Yekan" panose="00000400000000000000" pitchFamily="2" charset="-78"/>
              </a:rPr>
              <a:t>، اسکن رادیو ایزوتوپ انجام میگردد</a:t>
            </a:r>
            <a:r>
              <a:rPr lang="en-US" sz="2200" dirty="0">
                <a:solidFill>
                  <a:srgbClr val="69696A"/>
                </a:solidFill>
                <a:cs typeface="B Yekan" panose="00000400000000000000" pitchFamily="2" charset="-78"/>
              </a:rPr>
              <a:t> </a:t>
            </a:r>
            <a:r>
              <a:rPr lang="fa-IR" sz="2200" dirty="0">
                <a:solidFill>
                  <a:srgbClr val="69696A"/>
                </a:solidFill>
                <a:cs typeface="B Yekan" panose="00000400000000000000" pitchFamily="2" charset="-78"/>
              </a:rPr>
              <a:t>.</a:t>
            </a:r>
            <a:endParaRPr lang="en-US" sz="2200" dirty="0">
              <a:solidFill>
                <a:srgbClr val="69696A"/>
              </a:solidFill>
              <a:cs typeface="B Yekan" panose="00000400000000000000" pitchFamily="2" charset="-78"/>
            </a:endParaRPr>
          </a:p>
        </p:txBody>
      </p:sp>
      <p:sp>
        <p:nvSpPr>
          <p:cNvPr id="5" name="TextBox 4"/>
          <p:cNvSpPr txBox="1"/>
          <p:nvPr/>
        </p:nvSpPr>
        <p:spPr>
          <a:xfrm>
            <a:off x="8621333" y="1316265"/>
            <a:ext cx="2961067" cy="584775"/>
          </a:xfrm>
          <a:prstGeom prst="rect">
            <a:avLst/>
          </a:prstGeom>
          <a:noFill/>
        </p:spPr>
        <p:txBody>
          <a:bodyPr wrap="none" rtlCol="1">
            <a:spAutoFit/>
          </a:bodyPr>
          <a:lstStyle/>
          <a:p>
            <a:r>
              <a:rPr lang="fa-IR" sz="3200" b="1" dirty="0" smtClean="0">
                <a:solidFill>
                  <a:schemeClr val="accent2"/>
                </a:solidFill>
              </a:rPr>
              <a:t>رفلکس های نخاعی</a:t>
            </a:r>
            <a:endParaRPr lang="fa-IR" sz="3200" dirty="0">
              <a:solidFill>
                <a:schemeClr val="accent2"/>
              </a:solidFill>
            </a:endParaRPr>
          </a:p>
        </p:txBody>
      </p:sp>
    </p:spTree>
    <p:extLst>
      <p:ext uri="{BB962C8B-B14F-4D97-AF65-F5344CB8AC3E}">
        <p14:creationId xmlns:p14="http://schemas.microsoft.com/office/powerpoint/2010/main" val="218076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RAIN DEATH complex spinal reflex">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09600" y="914400"/>
            <a:ext cx="10972800" cy="5867400"/>
          </a:xfrm>
          <a:prstGeom prst="rect">
            <a:avLst/>
          </a:prstGeom>
        </p:spPr>
      </p:pic>
    </p:spTree>
    <p:extLst>
      <p:ext uri="{BB962C8B-B14F-4D97-AF65-F5344CB8AC3E}">
        <p14:creationId xmlns:p14="http://schemas.microsoft.com/office/powerpoint/2010/main" val="376678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972801" cy="762000"/>
          </a:xfrm>
        </p:spPr>
        <p:txBody>
          <a:bodyPr>
            <a:normAutofit/>
          </a:bodyPr>
          <a:lstStyle/>
          <a:p>
            <a:pPr algn="ctr">
              <a:defRPr/>
            </a:pPr>
            <a:r>
              <a:rPr lang="en-US" sz="3200" dirty="0">
                <a:solidFill>
                  <a:schemeClr val="accent2"/>
                </a:solidFill>
                <a:latin typeface="Arial" panose="020B0604020202020204" pitchFamily="34" charset="0"/>
                <a:cs typeface="Arial" panose="020B0604020202020204" pitchFamily="34" charset="0"/>
              </a:rPr>
              <a:t>  pitfalls in clinical examination</a:t>
            </a:r>
          </a:p>
        </p:txBody>
      </p:sp>
      <p:graphicFrame>
        <p:nvGraphicFramePr>
          <p:cNvPr id="4" name="Content Placeholder 3"/>
          <p:cNvGraphicFramePr>
            <a:graphicFrameLocks noGrp="1"/>
          </p:cNvGraphicFramePr>
          <p:nvPr>
            <p:ph sz="quarter" idx="4"/>
            <p:extLst/>
          </p:nvPr>
        </p:nvGraphicFramePr>
        <p:xfrm>
          <a:off x="609600" y="1752600"/>
          <a:ext cx="10972800" cy="5029200"/>
        </p:xfrm>
        <a:graphic>
          <a:graphicData uri="http://schemas.openxmlformats.org/drawingml/2006/table">
            <a:tbl>
              <a:tblPr firstRow="1" bandRow="1">
                <a:tableStyleId>{21E4AEA4-8DFA-4A89-87EB-49C32662AFE0}</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838200">
                <a:tc>
                  <a:txBody>
                    <a:bodyPr/>
                    <a:lstStyle/>
                    <a:p>
                      <a:pPr algn="ctr"/>
                      <a:r>
                        <a:rPr lang="en-US" sz="1800" dirty="0" smtClean="0"/>
                        <a:t>Clinical</a:t>
                      </a:r>
                      <a:r>
                        <a:rPr lang="en-US" sz="1800" baseline="0" dirty="0" smtClean="0"/>
                        <a:t> problem</a:t>
                      </a:r>
                      <a:endParaRPr lang="en-US" sz="1800" dirty="0">
                        <a:latin typeface="Arial" panose="020B0604020202020204" pitchFamily="34" charset="0"/>
                        <a:cs typeface="Arial" panose="020B0604020202020204" pitchFamily="34" charset="0"/>
                      </a:endParaRPr>
                    </a:p>
                  </a:txBody>
                  <a:tcPr marL="86627" marR="86627" anchor="ctr"/>
                </a:tc>
                <a:tc>
                  <a:txBody>
                    <a:bodyPr/>
                    <a:lstStyle/>
                    <a:p>
                      <a:pPr algn="ctr"/>
                      <a:r>
                        <a:rPr lang="en-US" sz="1800" dirty="0" smtClean="0"/>
                        <a:t>Potential  solution</a:t>
                      </a:r>
                      <a:endParaRPr lang="en-US" sz="1800" dirty="0">
                        <a:latin typeface="Arial" panose="020B0604020202020204" pitchFamily="34" charset="0"/>
                        <a:cs typeface="Arial" panose="020B0604020202020204" pitchFamily="34" charset="0"/>
                      </a:endParaRPr>
                    </a:p>
                  </a:txBody>
                  <a:tcPr marL="86627" marR="86627" anchor="ctr"/>
                </a:tc>
                <a:extLst>
                  <a:ext uri="{0D108BD9-81ED-4DB2-BD59-A6C34878D82A}">
                    <a16:rowId xmlns:a16="http://schemas.microsoft.com/office/drawing/2014/main" val="10000"/>
                  </a:ext>
                </a:extLst>
              </a:tr>
              <a:tr h="838200">
                <a:tc>
                  <a:txBody>
                    <a:bodyPr/>
                    <a:lstStyle/>
                    <a:p>
                      <a:pPr algn="ctr"/>
                      <a:r>
                        <a:rPr lang="en-US" sz="1800" dirty="0" smtClean="0"/>
                        <a:t>Drug intoxication</a:t>
                      </a:r>
                      <a:endParaRPr lang="en-US" sz="1800" dirty="0">
                        <a:solidFill>
                          <a:schemeClr val="tx1">
                            <a:lumMod val="50000"/>
                          </a:schemeClr>
                        </a:solidFill>
                        <a:latin typeface="Arial" panose="020B0604020202020204" pitchFamily="34" charset="0"/>
                        <a:cs typeface="Arial" panose="020B0604020202020204" pitchFamily="34" charset="0"/>
                      </a:endParaRPr>
                    </a:p>
                  </a:txBody>
                  <a:tcPr marL="86627" marR="86627" anchor="ctr"/>
                </a:tc>
                <a:tc>
                  <a:txBody>
                    <a:bodyPr/>
                    <a:lstStyle/>
                    <a:p>
                      <a:pPr algn="ctr"/>
                      <a:r>
                        <a:rPr lang="en-US" sz="1800" dirty="0" smtClean="0"/>
                        <a:t>Further</a:t>
                      </a:r>
                      <a:r>
                        <a:rPr lang="en-US" sz="1800" baseline="0" dirty="0" smtClean="0"/>
                        <a:t> time for drug clearance, ancillary  testing</a:t>
                      </a:r>
                      <a:endParaRPr lang="en-US" sz="1800" dirty="0">
                        <a:solidFill>
                          <a:schemeClr val="tx1">
                            <a:lumMod val="50000"/>
                          </a:schemeClr>
                        </a:solidFill>
                        <a:latin typeface="Arial" panose="020B0604020202020204" pitchFamily="34" charset="0"/>
                        <a:cs typeface="Arial" panose="020B0604020202020204" pitchFamily="34" charset="0"/>
                      </a:endParaRPr>
                    </a:p>
                  </a:txBody>
                  <a:tcPr marL="86627" marR="86627" anchor="ctr"/>
                </a:tc>
                <a:extLst>
                  <a:ext uri="{0D108BD9-81ED-4DB2-BD59-A6C34878D82A}">
                    <a16:rowId xmlns:a16="http://schemas.microsoft.com/office/drawing/2014/main" val="10001"/>
                  </a:ext>
                </a:extLst>
              </a:tr>
              <a:tr h="838200">
                <a:tc>
                  <a:txBody>
                    <a:bodyPr/>
                    <a:lstStyle/>
                    <a:p>
                      <a:pPr algn="ctr"/>
                      <a:r>
                        <a:rPr lang="en-US" sz="1800" dirty="0" smtClean="0"/>
                        <a:t>Metabolic  disturbances</a:t>
                      </a:r>
                      <a:endParaRPr lang="en-US" sz="1800" dirty="0">
                        <a:solidFill>
                          <a:schemeClr val="tx1">
                            <a:lumMod val="50000"/>
                          </a:schemeClr>
                        </a:solidFill>
                        <a:latin typeface="Arial" panose="020B0604020202020204" pitchFamily="34" charset="0"/>
                        <a:cs typeface="Arial" panose="020B0604020202020204" pitchFamily="34" charset="0"/>
                      </a:endParaRPr>
                    </a:p>
                  </a:txBody>
                  <a:tcPr marL="86627" marR="86627" anchor="ctr"/>
                </a:tc>
                <a:tc>
                  <a:txBody>
                    <a:bodyPr/>
                    <a:lstStyle/>
                    <a:p>
                      <a:pPr algn="ctr"/>
                      <a:r>
                        <a:rPr lang="en-US" sz="1800" dirty="0" smtClean="0"/>
                        <a:t>Correction of underlying problem ,ancillary testing</a:t>
                      </a:r>
                      <a:endParaRPr lang="en-US" sz="1800" dirty="0">
                        <a:solidFill>
                          <a:schemeClr val="tx1">
                            <a:lumMod val="50000"/>
                          </a:schemeClr>
                        </a:solidFill>
                        <a:latin typeface="Arial" panose="020B0604020202020204" pitchFamily="34" charset="0"/>
                        <a:cs typeface="Arial" panose="020B0604020202020204" pitchFamily="34" charset="0"/>
                      </a:endParaRPr>
                    </a:p>
                  </a:txBody>
                  <a:tcPr marL="86627" marR="86627" anchor="ctr"/>
                </a:tc>
                <a:extLst>
                  <a:ext uri="{0D108BD9-81ED-4DB2-BD59-A6C34878D82A}">
                    <a16:rowId xmlns:a16="http://schemas.microsoft.com/office/drawing/2014/main" val="10002"/>
                  </a:ext>
                </a:extLst>
              </a:tr>
              <a:tr h="838200">
                <a:tc>
                  <a:txBody>
                    <a:bodyPr/>
                    <a:lstStyle/>
                    <a:p>
                      <a:pPr algn="ctr"/>
                      <a:r>
                        <a:rPr lang="en-US" sz="1800" dirty="0" smtClean="0"/>
                        <a:t>Severe facial  trauma</a:t>
                      </a:r>
                      <a:endParaRPr lang="en-US" sz="1800" dirty="0">
                        <a:solidFill>
                          <a:schemeClr val="tx1">
                            <a:lumMod val="50000"/>
                          </a:schemeClr>
                        </a:solidFill>
                        <a:latin typeface="Arial" panose="020B0604020202020204" pitchFamily="34" charset="0"/>
                        <a:cs typeface="Arial" panose="020B0604020202020204" pitchFamily="34" charset="0"/>
                      </a:endParaRPr>
                    </a:p>
                  </a:txBody>
                  <a:tcPr marL="86627" marR="86627" anchor="ctr"/>
                </a:tc>
                <a:tc>
                  <a:txBody>
                    <a:bodyPr/>
                    <a:lstStyle/>
                    <a:p>
                      <a:pPr algn="ctr"/>
                      <a:r>
                        <a:rPr lang="en-US" sz="1800" dirty="0" smtClean="0"/>
                        <a:t>Ancillary  testing</a:t>
                      </a:r>
                      <a:endParaRPr lang="en-US" sz="1800" dirty="0">
                        <a:solidFill>
                          <a:schemeClr val="tx1">
                            <a:lumMod val="50000"/>
                          </a:schemeClr>
                        </a:solidFill>
                        <a:latin typeface="Arial" panose="020B0604020202020204" pitchFamily="34" charset="0"/>
                        <a:cs typeface="Arial" panose="020B0604020202020204" pitchFamily="34" charset="0"/>
                      </a:endParaRPr>
                    </a:p>
                  </a:txBody>
                  <a:tcPr marL="86627" marR="86627" anchor="ctr"/>
                </a:tc>
                <a:extLst>
                  <a:ext uri="{0D108BD9-81ED-4DB2-BD59-A6C34878D82A}">
                    <a16:rowId xmlns:a16="http://schemas.microsoft.com/office/drawing/2014/main" val="10003"/>
                  </a:ext>
                </a:extLst>
              </a:tr>
              <a:tr h="838200">
                <a:tc>
                  <a:txBody>
                    <a:bodyPr/>
                    <a:lstStyle/>
                    <a:p>
                      <a:pPr algn="ctr"/>
                      <a:r>
                        <a:rPr lang="en-US" sz="1800" dirty="0" smtClean="0"/>
                        <a:t>Dilated or constricted pupils</a:t>
                      </a:r>
                      <a:endParaRPr lang="en-US" sz="1800" dirty="0">
                        <a:solidFill>
                          <a:schemeClr val="tx1">
                            <a:lumMod val="50000"/>
                          </a:schemeClr>
                        </a:solidFill>
                        <a:latin typeface="Arial" panose="020B0604020202020204" pitchFamily="34" charset="0"/>
                        <a:cs typeface="Arial" panose="020B0604020202020204" pitchFamily="34" charset="0"/>
                      </a:endParaRPr>
                    </a:p>
                  </a:txBody>
                  <a:tcPr marL="86627" marR="86627" anchor="ctr"/>
                </a:tc>
                <a:tc>
                  <a:txBody>
                    <a:bodyPr/>
                    <a:lstStyle/>
                    <a:p>
                      <a:pPr algn="ctr"/>
                      <a:r>
                        <a:rPr lang="en-US" sz="1800" dirty="0" smtClean="0"/>
                        <a:t>Rule out drug effect</a:t>
                      </a:r>
                      <a:endParaRPr lang="en-US" sz="1800" dirty="0">
                        <a:solidFill>
                          <a:schemeClr val="tx1">
                            <a:lumMod val="50000"/>
                          </a:schemeClr>
                        </a:solidFill>
                        <a:latin typeface="Arial" panose="020B0604020202020204" pitchFamily="34" charset="0"/>
                        <a:cs typeface="Arial" panose="020B0604020202020204" pitchFamily="34" charset="0"/>
                      </a:endParaRPr>
                    </a:p>
                  </a:txBody>
                  <a:tcPr marL="86627" marR="86627" anchor="ctr"/>
                </a:tc>
                <a:extLst>
                  <a:ext uri="{0D108BD9-81ED-4DB2-BD59-A6C34878D82A}">
                    <a16:rowId xmlns:a16="http://schemas.microsoft.com/office/drawing/2014/main" val="10004"/>
                  </a:ext>
                </a:extLst>
              </a:tr>
              <a:tr h="838200">
                <a:tc>
                  <a:txBody>
                    <a:bodyPr/>
                    <a:lstStyle/>
                    <a:p>
                      <a:pPr algn="ctr"/>
                      <a:r>
                        <a:rPr lang="en-US" sz="1800" dirty="0" smtClean="0"/>
                        <a:t>Movements</a:t>
                      </a:r>
                      <a:r>
                        <a:rPr lang="en-US" sz="1800" baseline="0" dirty="0" smtClean="0"/>
                        <a:t> indeterminate as spinal or cerebral</a:t>
                      </a:r>
                      <a:endParaRPr lang="en-US" sz="1800" dirty="0">
                        <a:solidFill>
                          <a:schemeClr val="tx1">
                            <a:lumMod val="50000"/>
                          </a:schemeClr>
                        </a:solidFill>
                        <a:latin typeface="Arial" panose="020B0604020202020204" pitchFamily="34" charset="0"/>
                        <a:cs typeface="Arial" panose="020B0604020202020204" pitchFamily="34" charset="0"/>
                      </a:endParaRPr>
                    </a:p>
                  </a:txBody>
                  <a:tcPr marL="86627" marR="86627" anchor="ctr"/>
                </a:tc>
                <a:tc>
                  <a:txBody>
                    <a:bodyPr/>
                    <a:lstStyle/>
                    <a:p>
                      <a:pPr algn="ctr"/>
                      <a:r>
                        <a:rPr lang="en-US" sz="1800" dirty="0" smtClean="0"/>
                        <a:t>Ancillary testing</a:t>
                      </a:r>
                      <a:endParaRPr lang="en-US" sz="1800" dirty="0">
                        <a:solidFill>
                          <a:schemeClr val="tx1">
                            <a:lumMod val="50000"/>
                          </a:schemeClr>
                        </a:solidFill>
                        <a:latin typeface="Arial" panose="020B0604020202020204" pitchFamily="34" charset="0"/>
                        <a:cs typeface="Arial" panose="020B0604020202020204" pitchFamily="34" charset="0"/>
                      </a:endParaRPr>
                    </a:p>
                  </a:txBody>
                  <a:tcPr marL="86627" marR="86627"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1167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36" y="2414452"/>
            <a:ext cx="11353800" cy="914400"/>
          </a:xfrm>
        </p:spPr>
        <p:txBody>
          <a:bodyPr>
            <a:normAutofit/>
          </a:bodyPr>
          <a:lstStyle/>
          <a:p>
            <a:pPr algn="r" rtl="1"/>
            <a:r>
              <a:rPr lang="fa-IR" sz="2800" dirty="0">
                <a:solidFill>
                  <a:schemeClr val="tx2"/>
                </a:solidFill>
              </a:rPr>
              <a:t>آتروپین تست</a:t>
            </a:r>
            <a:endParaRPr lang="fa-IR" sz="2400" dirty="0">
              <a:solidFill>
                <a:schemeClr val="tx2"/>
              </a:solidFill>
            </a:endParaRPr>
          </a:p>
        </p:txBody>
      </p:sp>
      <p:sp>
        <p:nvSpPr>
          <p:cNvPr id="5" name="Rectangle 4"/>
          <p:cNvSpPr/>
          <p:nvPr/>
        </p:nvSpPr>
        <p:spPr>
          <a:xfrm>
            <a:off x="619129" y="3185161"/>
            <a:ext cx="11042471" cy="2839239"/>
          </a:xfrm>
          <a:prstGeom prst="rect">
            <a:avLst/>
          </a:prstGeom>
        </p:spPr>
        <p:txBody>
          <a:bodyPr wrap="square">
            <a:spAutoFit/>
          </a:bodyPr>
          <a:lstStyle/>
          <a:p>
            <a:pPr marL="342900" indent="-342900" algn="just" rtl="1">
              <a:lnSpc>
                <a:spcPct val="150000"/>
              </a:lnSpc>
              <a:buFont typeface="Wingdings" panose="05000000000000000000" pitchFamily="2" charset="2"/>
              <a:buChar char="ü"/>
            </a:pPr>
            <a:r>
              <a:rPr lang="fa-IR" sz="1900" dirty="0">
                <a:solidFill>
                  <a:srgbClr val="69696A"/>
                </a:solidFill>
                <a:cs typeface="B Yekan" panose="00000400000000000000" pitchFamily="2" charset="-78"/>
              </a:rPr>
              <a:t>هدف </a:t>
            </a:r>
            <a:r>
              <a:rPr lang="ar-SA" sz="1900" dirty="0">
                <a:solidFill>
                  <a:srgbClr val="69696A"/>
                </a:solidFill>
                <a:cs typeface="B Yekan" panose="00000400000000000000" pitchFamily="2" charset="-78"/>
              </a:rPr>
              <a:t>این است نشان دهیم  </a:t>
            </a:r>
            <a:r>
              <a:rPr lang="en-US" sz="1900" dirty="0">
                <a:solidFill>
                  <a:srgbClr val="69696A"/>
                </a:solidFill>
                <a:cs typeface="B Yekan" panose="00000400000000000000" pitchFamily="2" charset="-78"/>
              </a:rPr>
              <a:t>out put</a:t>
            </a:r>
            <a:r>
              <a:rPr lang="fa-IR" sz="1900" dirty="0">
                <a:solidFill>
                  <a:srgbClr val="69696A"/>
                </a:solidFill>
                <a:cs typeface="B Yekan" panose="00000400000000000000" pitchFamily="2" charset="-78"/>
              </a:rPr>
              <a:t> پاراسمپاتیکی در بدن وجود ندارد(مانند انقباض مردمک، اشک ریزش ،یا  تغییراتی در اثر تحریک واگ). خروجی سمپاتیک مربوط به نخاع می باشد ولی خروجی پاراسمپاتیک  فقط در دو مکان زیر موجود </a:t>
            </a:r>
            <a:r>
              <a:rPr lang="fa-IR" sz="1900" dirty="0" smtClean="0">
                <a:solidFill>
                  <a:srgbClr val="69696A"/>
                </a:solidFill>
                <a:cs typeface="B Yekan" panose="00000400000000000000" pitchFamily="2" charset="-78"/>
              </a:rPr>
              <a:t>است:</a:t>
            </a:r>
            <a:endParaRPr lang="fa-IR" sz="1900" dirty="0">
              <a:solidFill>
                <a:srgbClr val="69696A"/>
              </a:solidFill>
              <a:cs typeface="B Yekan" panose="00000400000000000000" pitchFamily="2" charset="-78"/>
            </a:endParaRPr>
          </a:p>
          <a:p>
            <a:pPr algn="just" rtl="1">
              <a:lnSpc>
                <a:spcPct val="150000"/>
              </a:lnSpc>
            </a:pPr>
            <a:r>
              <a:rPr lang="fa-IR" sz="1900" dirty="0">
                <a:solidFill>
                  <a:srgbClr val="69696A"/>
                </a:solidFill>
                <a:cs typeface="B Yekan" panose="00000400000000000000" pitchFamily="2" charset="-78"/>
              </a:rPr>
              <a:t> </a:t>
            </a:r>
            <a:r>
              <a:rPr lang="fa-IR" sz="1900" dirty="0" smtClean="0">
                <a:solidFill>
                  <a:srgbClr val="69696A"/>
                </a:solidFill>
                <a:cs typeface="B Yekan" panose="00000400000000000000" pitchFamily="2" charset="-78"/>
              </a:rPr>
              <a:t>      زوج </a:t>
            </a:r>
            <a:r>
              <a:rPr lang="fa-IR" sz="1900" dirty="0">
                <a:solidFill>
                  <a:srgbClr val="69696A"/>
                </a:solidFill>
                <a:cs typeface="B Yekan" panose="00000400000000000000" pitchFamily="2" charset="-78"/>
              </a:rPr>
              <a:t>های 3،7،9،10 جمجمه ای وریشه های</a:t>
            </a:r>
            <a:r>
              <a:rPr lang="en-US" sz="1900" dirty="0">
                <a:solidFill>
                  <a:srgbClr val="69696A"/>
                </a:solidFill>
                <a:latin typeface="Arial" panose="020B0604020202020204" pitchFamily="34" charset="0"/>
                <a:cs typeface="B Yekan" panose="00000400000000000000" pitchFamily="2" charset="-78"/>
              </a:rPr>
              <a:t>S2</a:t>
            </a:r>
            <a:r>
              <a:rPr lang="fa-IR" sz="1900" dirty="0">
                <a:solidFill>
                  <a:srgbClr val="69696A"/>
                </a:solidFill>
                <a:latin typeface="Arial" panose="020B0604020202020204" pitchFamily="34" charset="0"/>
                <a:cs typeface="B Yekan" panose="00000400000000000000" pitchFamily="2" charset="-78"/>
              </a:rPr>
              <a:t>،</a:t>
            </a:r>
            <a:r>
              <a:rPr lang="en-US" sz="1900" dirty="0">
                <a:solidFill>
                  <a:srgbClr val="69696A"/>
                </a:solidFill>
                <a:latin typeface="Arial" panose="020B0604020202020204" pitchFamily="34" charset="0"/>
                <a:cs typeface="B Yekan" panose="00000400000000000000" pitchFamily="2" charset="-78"/>
              </a:rPr>
              <a:t>S3 </a:t>
            </a:r>
            <a:r>
              <a:rPr lang="fa-IR" sz="1900" dirty="0">
                <a:solidFill>
                  <a:srgbClr val="69696A"/>
                </a:solidFill>
                <a:latin typeface="Arial" panose="020B0604020202020204" pitchFamily="34" charset="0"/>
                <a:cs typeface="B Yekan" panose="00000400000000000000" pitchFamily="2" charset="-78"/>
              </a:rPr>
              <a:t>،</a:t>
            </a:r>
            <a:r>
              <a:rPr lang="en-US" sz="1900" dirty="0">
                <a:solidFill>
                  <a:srgbClr val="69696A"/>
                </a:solidFill>
                <a:latin typeface="Arial" panose="020B0604020202020204" pitchFamily="34" charset="0"/>
                <a:cs typeface="B Yekan" panose="00000400000000000000" pitchFamily="2" charset="-78"/>
              </a:rPr>
              <a:t>S4</a:t>
            </a:r>
            <a:r>
              <a:rPr lang="fa-IR" sz="1900" dirty="0">
                <a:solidFill>
                  <a:srgbClr val="69696A"/>
                </a:solidFill>
                <a:latin typeface="Arial" panose="020B0604020202020204" pitchFamily="34" charset="0"/>
                <a:cs typeface="B Yekan" panose="00000400000000000000" pitchFamily="2" charset="-78"/>
              </a:rPr>
              <a:t> </a:t>
            </a:r>
            <a:r>
              <a:rPr lang="fa-IR" sz="1900" dirty="0">
                <a:solidFill>
                  <a:srgbClr val="69696A"/>
                </a:solidFill>
                <a:cs typeface="B Yekan" panose="00000400000000000000" pitchFamily="2" charset="-78"/>
              </a:rPr>
              <a:t>در نخاع که  درناحیه تحتانی نخاع هستند.  </a:t>
            </a:r>
            <a:endParaRPr lang="fa-IR" sz="1900" dirty="0" smtClean="0">
              <a:solidFill>
                <a:srgbClr val="69696A"/>
              </a:solidFill>
              <a:cs typeface="B Yekan" panose="00000400000000000000" pitchFamily="2" charset="-78"/>
            </a:endParaRPr>
          </a:p>
          <a:p>
            <a:pPr marL="342900" indent="-342900" algn="just" rtl="1">
              <a:lnSpc>
                <a:spcPct val="150000"/>
              </a:lnSpc>
              <a:buFont typeface="Wingdings" panose="05000000000000000000" pitchFamily="2" charset="2"/>
              <a:buChar char="ü"/>
            </a:pPr>
            <a:r>
              <a:rPr lang="fa-IR" sz="1900" dirty="0" smtClean="0">
                <a:solidFill>
                  <a:srgbClr val="69696A"/>
                </a:solidFill>
                <a:cs typeface="B Yekan" panose="00000400000000000000" pitchFamily="2" charset="-78"/>
              </a:rPr>
              <a:t>- </a:t>
            </a:r>
            <a:r>
              <a:rPr lang="en-US" sz="1900" dirty="0">
                <a:solidFill>
                  <a:srgbClr val="69696A"/>
                </a:solidFill>
                <a:latin typeface="Arial" panose="020B0604020202020204" pitchFamily="34" charset="0"/>
                <a:cs typeface="B Yekan" panose="00000400000000000000" pitchFamily="2" charset="-78"/>
              </a:rPr>
              <a:t>0.04</a:t>
            </a:r>
            <a:r>
              <a:rPr lang="fa-IR" sz="1900" dirty="0">
                <a:solidFill>
                  <a:srgbClr val="69696A"/>
                </a:solidFill>
                <a:latin typeface="Arial" panose="020B0604020202020204" pitchFamily="34" charset="0"/>
                <a:cs typeface="B Yekan" panose="00000400000000000000" pitchFamily="2" charset="-78"/>
              </a:rPr>
              <a:t> </a:t>
            </a:r>
            <a:r>
              <a:rPr lang="fa-IR" sz="1900" dirty="0">
                <a:solidFill>
                  <a:srgbClr val="69696A"/>
                </a:solidFill>
                <a:cs typeface="B Yekan" panose="00000400000000000000" pitchFamily="2" charset="-78"/>
              </a:rPr>
              <a:t>میلیگرم بازاءهرکیلوگرم از وزن بدن آتروپین از رگی که اینوتروپ نمیگیرد بولوس تزریق کرده،اگر ضربان قلب بیشتراز 10درصد نسبت به قبل بالا رود به نفع مرگ مغزی نخواهد بود.</a:t>
            </a:r>
          </a:p>
          <a:p>
            <a:pPr algn="just" rtl="1">
              <a:lnSpc>
                <a:spcPct val="150000"/>
              </a:lnSpc>
            </a:pPr>
            <a:r>
              <a:rPr lang="fa-IR" sz="2400" dirty="0">
                <a:solidFill>
                  <a:schemeClr val="accent2"/>
                </a:solidFill>
                <a:cs typeface="B Yekan" panose="00000400000000000000" pitchFamily="2" charset="-78"/>
              </a:rPr>
              <a:t>نکته:درموارد شک به</a:t>
            </a:r>
            <a:r>
              <a:rPr lang="en-US" sz="2400" dirty="0">
                <a:solidFill>
                  <a:schemeClr val="accent2"/>
                </a:solidFill>
                <a:cs typeface="B Yekan" panose="00000400000000000000" pitchFamily="2" charset="-78"/>
              </a:rPr>
              <a:t>MI  </a:t>
            </a:r>
            <a:r>
              <a:rPr lang="fa-IR" sz="2400" dirty="0">
                <a:solidFill>
                  <a:schemeClr val="accent2"/>
                </a:solidFill>
                <a:cs typeface="B Yekan" panose="00000400000000000000" pitchFamily="2" charset="-78"/>
              </a:rPr>
              <a:t> حق تزریق آتروپین نداریم.</a:t>
            </a:r>
            <a:endParaRPr lang="en-US" sz="2400" dirty="0">
              <a:solidFill>
                <a:schemeClr val="accent2"/>
              </a:solidFill>
              <a:cs typeface="B Yekan" panose="00000400000000000000" pitchFamily="2" charset="-78"/>
            </a:endParaRPr>
          </a:p>
        </p:txBody>
      </p:sp>
      <p:sp>
        <p:nvSpPr>
          <p:cNvPr id="3" name="TextBox 2"/>
          <p:cNvSpPr txBox="1"/>
          <p:nvPr/>
        </p:nvSpPr>
        <p:spPr>
          <a:xfrm>
            <a:off x="8771861" y="1529865"/>
            <a:ext cx="2698175" cy="584775"/>
          </a:xfrm>
          <a:prstGeom prst="rect">
            <a:avLst/>
          </a:prstGeom>
          <a:noFill/>
        </p:spPr>
        <p:txBody>
          <a:bodyPr wrap="none" rtlCol="1">
            <a:spAutoFit/>
          </a:bodyPr>
          <a:lstStyle/>
          <a:p>
            <a:r>
              <a:rPr lang="fa-IR" sz="3200" b="1" dirty="0">
                <a:solidFill>
                  <a:schemeClr val="accent2"/>
                </a:solidFill>
              </a:rPr>
              <a:t>بررسی ساقه مغز</a:t>
            </a:r>
            <a:endParaRPr lang="fa-IR" sz="3200" dirty="0">
              <a:solidFill>
                <a:schemeClr val="accent2"/>
              </a:solidFill>
            </a:endParaRPr>
          </a:p>
        </p:txBody>
      </p:sp>
    </p:spTree>
    <p:extLst>
      <p:ext uri="{BB962C8B-B14F-4D97-AF65-F5344CB8AC3E}">
        <p14:creationId xmlns:p14="http://schemas.microsoft.com/office/powerpoint/2010/main" val="131790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63352" y="1340768"/>
            <a:ext cx="11377264" cy="4968552"/>
          </a:xfrm>
        </p:spPr>
        <p:txBody>
          <a:bodyPr>
            <a:normAutofit/>
          </a:bodyPr>
          <a:lstStyle/>
          <a:p>
            <a:pPr marL="0" indent="0" algn="r" rtl="1">
              <a:lnSpc>
                <a:spcPct val="150000"/>
              </a:lnSpc>
              <a:buNone/>
            </a:pPr>
            <a:r>
              <a:rPr lang="fa-IR" sz="3200" dirty="0" smtClean="0">
                <a:solidFill>
                  <a:schemeClr val="accent2"/>
                </a:solidFill>
                <a:cs typeface="B Yekan" panose="00000400000000000000" pitchFamily="2" charset="-78"/>
              </a:rPr>
              <a:t>سؤال 6</a:t>
            </a:r>
          </a:p>
          <a:p>
            <a:pPr marL="0" lvl="0" indent="0">
              <a:buNone/>
            </a:pPr>
            <a:r>
              <a:rPr lang="fa-IR" b="1" dirty="0" smtClean="0"/>
              <a:t>کدامیک از موارد زیر در مورد تست آتروپین غلط است؟</a:t>
            </a:r>
          </a:p>
          <a:p>
            <a:pPr marL="0" lvl="0" indent="0">
              <a:buNone/>
            </a:pPr>
            <a:endParaRPr lang="en-US" dirty="0"/>
          </a:p>
          <a:p>
            <a:pPr marL="0" indent="0">
              <a:buNone/>
            </a:pPr>
            <a:r>
              <a:rPr lang="ar-SA" dirty="0" smtClean="0"/>
              <a:t>الف</a:t>
            </a:r>
            <a:r>
              <a:rPr lang="ar-SA" dirty="0"/>
              <a:t>) </a:t>
            </a:r>
            <a:r>
              <a:rPr lang="fa-IR" dirty="0" smtClean="0"/>
              <a:t>نشان دهنده ی عدم خروجی پاراسمپاتیک است</a:t>
            </a:r>
            <a:endParaRPr lang="en-US" dirty="0"/>
          </a:p>
          <a:p>
            <a:pPr marL="0" indent="0">
              <a:buNone/>
            </a:pPr>
            <a:r>
              <a:rPr lang="ar-SA" dirty="0" smtClean="0"/>
              <a:t>ب</a:t>
            </a:r>
            <a:r>
              <a:rPr lang="ar-SA" dirty="0"/>
              <a:t>) </a:t>
            </a:r>
            <a:r>
              <a:rPr lang="fa-IR" dirty="0" smtClean="0"/>
              <a:t>برای انجام آن در یک فرد 70 کیلوگرمی، حدود 6 آمپول آتروپین، نیاز است</a:t>
            </a:r>
            <a:endParaRPr lang="en-US" dirty="0"/>
          </a:p>
          <a:p>
            <a:pPr marL="0" indent="0">
              <a:buNone/>
            </a:pPr>
            <a:r>
              <a:rPr lang="ar-SA" dirty="0" smtClean="0"/>
              <a:t>ج</a:t>
            </a:r>
            <a:r>
              <a:rPr lang="ar-SA" dirty="0"/>
              <a:t>) </a:t>
            </a:r>
            <a:r>
              <a:rPr lang="fa-IR" dirty="0" smtClean="0"/>
              <a:t>در تمامی موارد، قابل انجام است</a:t>
            </a:r>
            <a:endParaRPr lang="en-US" dirty="0"/>
          </a:p>
          <a:p>
            <a:pPr marL="0" indent="0">
              <a:buNone/>
            </a:pPr>
            <a:r>
              <a:rPr lang="ar-SA" dirty="0" smtClean="0"/>
              <a:t>د</a:t>
            </a:r>
            <a:r>
              <a:rPr lang="ar-SA" dirty="0"/>
              <a:t>) </a:t>
            </a:r>
            <a:r>
              <a:rPr lang="fa-IR" dirty="0" smtClean="0"/>
              <a:t>در صورت عدم افزایش بیش از 10 درصد ضربان قلب در 10 ثانیه، مثبت است</a:t>
            </a:r>
            <a:endParaRPr lang="en-US" dirty="0"/>
          </a:p>
          <a:p>
            <a:pPr marL="0" indent="0" algn="r" rtl="1">
              <a:lnSpc>
                <a:spcPct val="150000"/>
              </a:lnSpc>
              <a:buNone/>
            </a:pPr>
            <a:endParaRPr lang="fa-IR" sz="2400" dirty="0" smtClean="0">
              <a:solidFill>
                <a:srgbClr val="5E5F61"/>
              </a:solidFill>
              <a:cs typeface="+mj-cs"/>
            </a:endParaRPr>
          </a:p>
        </p:txBody>
      </p:sp>
    </p:spTree>
    <p:extLst>
      <p:ext uri="{BB962C8B-B14F-4D97-AF65-F5344CB8AC3E}">
        <p14:creationId xmlns:p14="http://schemas.microsoft.com/office/powerpoint/2010/main" val="136687311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1" y="2057401"/>
            <a:ext cx="9599613" cy="4670509"/>
          </a:xfrm>
          <a:prstGeom prst="rect">
            <a:avLst/>
          </a:prstGeom>
        </p:spPr>
        <p:txBody>
          <a:bodyPr wrap="square">
            <a:spAutoFit/>
          </a:bodyPr>
          <a:lstStyle/>
          <a:p>
            <a:pPr algn="r" rtl="1">
              <a:lnSpc>
                <a:spcPct val="150000"/>
              </a:lnSpc>
            </a:pPr>
            <a:r>
              <a:rPr lang="fa-IR" sz="2000" dirty="0">
                <a:solidFill>
                  <a:srgbClr val="69696A"/>
                </a:solidFill>
                <a:cs typeface="B Yekan" panose="00000400000000000000" pitchFamily="2" charset="-78"/>
              </a:rPr>
              <a:t>رد مقلد های مرگ مغزی</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en-US" sz="2000" dirty="0">
                <a:solidFill>
                  <a:srgbClr val="69696A"/>
                </a:solidFill>
                <a:cs typeface="B Yekan" panose="00000400000000000000" pitchFamily="2" charset="-78"/>
              </a:rPr>
              <a:t>ABG</a:t>
            </a:r>
            <a:r>
              <a:rPr lang="fa-IR" sz="2000" dirty="0">
                <a:solidFill>
                  <a:srgbClr val="69696A"/>
                </a:solidFill>
                <a:cs typeface="B Yekan" panose="00000400000000000000" pitchFamily="2" charset="-78"/>
              </a:rPr>
              <a:t> پایه </a:t>
            </a:r>
            <a:r>
              <a:rPr lang="fa-IR" sz="2000" dirty="0">
                <a:solidFill>
                  <a:srgbClr val="69696A"/>
                </a:solidFill>
                <a:latin typeface="Arial" panose="020B0604020202020204" pitchFamily="34" charset="0"/>
                <a:cs typeface="B Yekan" panose="00000400000000000000" pitchFamily="2" charset="-78"/>
              </a:rPr>
              <a:t>(</a:t>
            </a:r>
            <a:r>
              <a:rPr lang="en-US" sz="2000" dirty="0">
                <a:solidFill>
                  <a:srgbClr val="69696A"/>
                </a:solidFill>
                <a:latin typeface="Arial" panose="020B0604020202020204" pitchFamily="34" charset="0"/>
                <a:cs typeface="B Yekan" panose="00000400000000000000" pitchFamily="2" charset="-78"/>
              </a:rPr>
              <a:t>7.45&gt;PH&gt;7.35</a:t>
            </a:r>
            <a:r>
              <a:rPr lang="fa-IR" sz="2000" dirty="0">
                <a:solidFill>
                  <a:srgbClr val="69696A"/>
                </a:solidFill>
                <a:latin typeface="Arial" panose="020B0604020202020204" pitchFamily="34" charset="0"/>
                <a:cs typeface="B Yekan" panose="00000400000000000000" pitchFamily="2" charset="-78"/>
              </a:rPr>
              <a:t> و</a:t>
            </a:r>
            <a:r>
              <a:rPr lang="en-US" sz="2000" dirty="0">
                <a:solidFill>
                  <a:srgbClr val="69696A"/>
                </a:solidFill>
                <a:latin typeface="Arial" panose="020B0604020202020204" pitchFamily="34" charset="0"/>
                <a:cs typeface="B Yekan" panose="00000400000000000000" pitchFamily="2" charset="-78"/>
              </a:rPr>
              <a:t>45&gt;Pco2&gt;35</a:t>
            </a:r>
            <a:r>
              <a:rPr lang="fa-IR" sz="2000" dirty="0">
                <a:solidFill>
                  <a:srgbClr val="69696A"/>
                </a:solidFill>
                <a:latin typeface="Arial" panose="020B0604020202020204" pitchFamily="34" charset="0"/>
                <a:cs typeface="B Yekan" panose="00000400000000000000" pitchFamily="2" charset="-78"/>
              </a:rPr>
              <a:t>)</a:t>
            </a:r>
            <a:endParaRPr lang="en-US" sz="2000" dirty="0">
              <a:solidFill>
                <a:srgbClr val="69696A"/>
              </a:solidFill>
              <a:latin typeface="Arial" panose="020B0604020202020204" pitchFamily="34" charset="0"/>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اکسیژن100% بمدت20دقیقه</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en-US" sz="2000" dirty="0">
                <a:solidFill>
                  <a:srgbClr val="69696A"/>
                </a:solidFill>
                <a:cs typeface="B Yekan" panose="00000400000000000000" pitchFamily="2" charset="-78"/>
              </a:rPr>
              <a:t>ABG</a:t>
            </a:r>
            <a:r>
              <a:rPr lang="fa-IR" sz="2000" dirty="0">
                <a:solidFill>
                  <a:srgbClr val="69696A"/>
                </a:solidFill>
                <a:cs typeface="B Yekan" panose="00000400000000000000" pitchFamily="2" charset="-78"/>
              </a:rPr>
              <a:t> دقیقه اول</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حضور متخصص بیهوشی</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جداکردن از ونتیلاتور و تعبیه اکسیژن </a:t>
            </a:r>
            <a:r>
              <a:rPr lang="en-US" sz="2000" dirty="0">
                <a:solidFill>
                  <a:srgbClr val="69696A"/>
                </a:solidFill>
                <a:latin typeface="Arial" panose="020B0604020202020204" pitchFamily="34" charset="0"/>
                <a:cs typeface="B Yekan" panose="00000400000000000000" pitchFamily="2" charset="-78"/>
              </a:rPr>
              <a:t>6L/Min</a:t>
            </a:r>
            <a:r>
              <a:rPr lang="fa-IR" sz="2000" dirty="0">
                <a:solidFill>
                  <a:srgbClr val="69696A"/>
                </a:solidFill>
                <a:cs typeface="B Yekan" panose="00000400000000000000" pitchFamily="2" charset="-78"/>
              </a:rPr>
              <a:t> با نلاتون(تا عمق کارینا)</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en-US" sz="2000" dirty="0">
                <a:solidFill>
                  <a:srgbClr val="69696A"/>
                </a:solidFill>
                <a:cs typeface="B Yekan" panose="00000400000000000000" pitchFamily="2" charset="-78"/>
              </a:rPr>
              <a:t>ABG</a:t>
            </a:r>
            <a:r>
              <a:rPr lang="fa-IR" sz="2000" dirty="0">
                <a:solidFill>
                  <a:srgbClr val="69696A"/>
                </a:solidFill>
                <a:cs typeface="B Yekan" panose="00000400000000000000" pitchFamily="2" charset="-78"/>
              </a:rPr>
              <a:t> دقیقه10 </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بالا رفتن </a:t>
            </a:r>
            <a:r>
              <a:rPr lang="en-US" sz="2000" dirty="0">
                <a:solidFill>
                  <a:srgbClr val="69696A"/>
                </a:solidFill>
                <a:cs typeface="B Yekan" panose="00000400000000000000" pitchFamily="2" charset="-78"/>
              </a:rPr>
              <a:t>Pco2</a:t>
            </a:r>
            <a:r>
              <a:rPr lang="fa-IR" sz="2000" dirty="0">
                <a:solidFill>
                  <a:srgbClr val="69696A"/>
                </a:solidFill>
                <a:cs typeface="B Yekan" panose="00000400000000000000" pitchFamily="2" charset="-78"/>
              </a:rPr>
              <a:t> بیشتراز20 میلیمترجیوه نسبت به قبل و رسیدن به 60 </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نداشتن فعالیت تنفسی </a:t>
            </a:r>
            <a:endParaRPr lang="en-US" sz="2000" dirty="0">
              <a:solidFill>
                <a:srgbClr val="69696A"/>
              </a:solidFill>
              <a:cs typeface="B Yekan" panose="00000400000000000000" pitchFamily="2" charset="-78"/>
            </a:endParaRPr>
          </a:p>
          <a:p>
            <a:pPr algn="r" rtl="1">
              <a:lnSpc>
                <a:spcPct val="150000"/>
              </a:lnSpc>
            </a:pPr>
            <a:r>
              <a:rPr lang="fa-IR" sz="2000" dirty="0">
                <a:solidFill>
                  <a:srgbClr val="69696A"/>
                </a:solidFill>
                <a:cs typeface="B Yekan" panose="00000400000000000000" pitchFamily="2" charset="-78"/>
              </a:rPr>
              <a:t>مواردی که باید تست را قطع کرد شامل افت فشارخون،ضربان قلب و سچوریشن است.</a:t>
            </a:r>
            <a:endParaRPr lang="en-US" sz="2000" dirty="0">
              <a:solidFill>
                <a:srgbClr val="69696A"/>
              </a:solidFill>
              <a:cs typeface="B Yekan" panose="00000400000000000000" pitchFamily="2" charset="-78"/>
            </a:endParaRPr>
          </a:p>
        </p:txBody>
      </p:sp>
      <p:sp>
        <p:nvSpPr>
          <p:cNvPr id="4" name="Rectangle 3"/>
          <p:cNvSpPr/>
          <p:nvPr/>
        </p:nvSpPr>
        <p:spPr>
          <a:xfrm rot="19344851">
            <a:off x="317613" y="3423213"/>
            <a:ext cx="4792648" cy="923330"/>
          </a:xfrm>
          <a:prstGeom prst="rect">
            <a:avLst/>
          </a:prstGeom>
        </p:spPr>
        <p:txBody>
          <a:bodyPr wrap="square">
            <a:spAutoFit/>
          </a:bodyPr>
          <a:lstStyle/>
          <a:p>
            <a:pPr algn="ctr" rtl="1">
              <a:lnSpc>
                <a:spcPct val="150000"/>
              </a:lnSpc>
            </a:pPr>
            <a:r>
              <a:rPr lang="fa-IR" b="1" dirty="0">
                <a:solidFill>
                  <a:srgbClr val="FF0000"/>
                </a:solidFill>
                <a:cs typeface="B Yekan" panose="00000400000000000000" pitchFamily="2" charset="-78"/>
              </a:rPr>
              <a:t>نکته:این تست عملکرد مدولا را بررسی ودربیمار قطع نخاع گردنی(که آپنه است)انجام تست صحیح نمیباشد. </a:t>
            </a:r>
            <a:endParaRPr lang="en-US" b="1" dirty="0">
              <a:solidFill>
                <a:srgbClr val="FF0000"/>
              </a:solidFill>
              <a:cs typeface="B Yekan" panose="00000400000000000000" pitchFamily="2" charset="-78"/>
            </a:endParaRPr>
          </a:p>
        </p:txBody>
      </p:sp>
      <p:sp>
        <p:nvSpPr>
          <p:cNvPr id="6" name="Rectangle 5"/>
          <p:cNvSpPr/>
          <p:nvPr/>
        </p:nvSpPr>
        <p:spPr>
          <a:xfrm>
            <a:off x="5335589" y="1651929"/>
            <a:ext cx="6092825" cy="461665"/>
          </a:xfrm>
          <a:prstGeom prst="rect">
            <a:avLst/>
          </a:prstGeom>
        </p:spPr>
        <p:txBody>
          <a:bodyPr>
            <a:spAutoFit/>
          </a:bodyPr>
          <a:lstStyle/>
          <a:p>
            <a:pPr algn="r"/>
            <a:r>
              <a:rPr lang="en-US" sz="2400" dirty="0">
                <a:solidFill>
                  <a:schemeClr val="tx2"/>
                </a:solidFill>
                <a:latin typeface="Arial" panose="020B0604020202020204" pitchFamily="34" charset="0"/>
                <a:cs typeface="Arial" panose="020B0604020202020204" pitchFamily="34" charset="0"/>
              </a:rPr>
              <a:t>APNEA test</a:t>
            </a:r>
            <a:endParaRPr lang="en-US" sz="2400" dirty="0">
              <a:solidFill>
                <a:schemeClr val="tx2"/>
              </a:solidFill>
            </a:endParaRPr>
          </a:p>
        </p:txBody>
      </p:sp>
      <p:sp>
        <p:nvSpPr>
          <p:cNvPr id="2" name="TextBox 1"/>
          <p:cNvSpPr txBox="1"/>
          <p:nvPr/>
        </p:nvSpPr>
        <p:spPr>
          <a:xfrm>
            <a:off x="8778330" y="1049433"/>
            <a:ext cx="2698175" cy="584775"/>
          </a:xfrm>
          <a:prstGeom prst="rect">
            <a:avLst/>
          </a:prstGeom>
          <a:noFill/>
        </p:spPr>
        <p:txBody>
          <a:bodyPr wrap="none" rtlCol="1">
            <a:spAutoFit/>
          </a:bodyPr>
          <a:lstStyle/>
          <a:p>
            <a:r>
              <a:rPr lang="fa-IR" sz="3200" b="1" dirty="0">
                <a:solidFill>
                  <a:schemeClr val="accent2"/>
                </a:solidFill>
              </a:rPr>
              <a:t>بررسی ساقه مغز</a:t>
            </a:r>
            <a:endParaRPr lang="fa-IR" sz="3200" dirty="0">
              <a:solidFill>
                <a:schemeClr val="accent2"/>
              </a:solidFill>
            </a:endParaRPr>
          </a:p>
        </p:txBody>
      </p:sp>
    </p:spTree>
    <p:extLst>
      <p:ext uri="{BB962C8B-B14F-4D97-AF65-F5344CB8AC3E}">
        <p14:creationId xmlns:p14="http://schemas.microsoft.com/office/powerpoint/2010/main" val="237206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12188825" cy="762000"/>
          </a:xfrm>
        </p:spPr>
        <p:txBody>
          <a:bodyPr>
            <a:normAutofit/>
          </a:bodyPr>
          <a:lstStyle/>
          <a:p>
            <a:pPr algn="ctr">
              <a:defRPr/>
            </a:pPr>
            <a:r>
              <a:rPr lang="en-US" sz="3200" dirty="0">
                <a:solidFill>
                  <a:schemeClr val="accent2"/>
                </a:solidFill>
                <a:latin typeface="Arial" panose="020B0604020202020204" pitchFamily="34" charset="0"/>
                <a:cs typeface="Arial" panose="020B0604020202020204" pitchFamily="34" charset="0"/>
              </a:rPr>
              <a:t> pitfalls in APNEA TEST</a:t>
            </a:r>
          </a:p>
        </p:txBody>
      </p:sp>
      <p:graphicFrame>
        <p:nvGraphicFramePr>
          <p:cNvPr id="4" name="Content Placeholder 3"/>
          <p:cNvGraphicFramePr>
            <a:graphicFrameLocks noGrp="1"/>
          </p:cNvGraphicFramePr>
          <p:nvPr>
            <p:ph sz="quarter" idx="4"/>
            <p:extLst/>
          </p:nvPr>
        </p:nvGraphicFramePr>
        <p:xfrm>
          <a:off x="609600" y="1828801"/>
          <a:ext cx="10972800" cy="4966855"/>
        </p:xfrm>
        <a:graphic>
          <a:graphicData uri="http://schemas.openxmlformats.org/drawingml/2006/table">
            <a:tbl>
              <a:tblPr firstRow="1" bandRow="1">
                <a:tableStyleId>{00A15C55-8517-42AA-B614-E9B94910E393}</a:tableStyleId>
              </a:tblPr>
              <a:tblGrid>
                <a:gridCol w="5232063">
                  <a:extLst>
                    <a:ext uri="{9D8B030D-6E8A-4147-A177-3AD203B41FA5}">
                      <a16:colId xmlns:a16="http://schemas.microsoft.com/office/drawing/2014/main" val="20000"/>
                    </a:ext>
                  </a:extLst>
                </a:gridCol>
                <a:gridCol w="5740737">
                  <a:extLst>
                    <a:ext uri="{9D8B030D-6E8A-4147-A177-3AD203B41FA5}">
                      <a16:colId xmlns:a16="http://schemas.microsoft.com/office/drawing/2014/main" val="20001"/>
                    </a:ext>
                  </a:extLst>
                </a:gridCol>
              </a:tblGrid>
              <a:tr h="521587">
                <a:tc>
                  <a:txBody>
                    <a:bodyPr/>
                    <a:lstStyle/>
                    <a:p>
                      <a:pPr algn="ctr"/>
                      <a:r>
                        <a:rPr lang="en-US" sz="1800" dirty="0" smtClean="0"/>
                        <a:t>CLINICAL</a:t>
                      </a:r>
                      <a:r>
                        <a:rPr lang="en-US" sz="1800" baseline="0" dirty="0" smtClean="0"/>
                        <a:t> PROBLEM </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t>Potential solution</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608517">
                <a:tc>
                  <a:txBody>
                    <a:bodyPr/>
                    <a:lstStyle/>
                    <a:p>
                      <a:pPr algn="ctr"/>
                      <a:r>
                        <a:rPr lang="en-US" sz="1800" dirty="0" smtClean="0"/>
                        <a:t>Hypoxia</a:t>
                      </a:r>
                      <a:r>
                        <a:rPr lang="en-US" sz="1800" baseline="0" dirty="0" smtClean="0"/>
                        <a:t> , hemodynamic  instability</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tc>
                  <a:txBody>
                    <a:bodyPr/>
                    <a:lstStyle/>
                    <a:p>
                      <a:pPr algn="ctr"/>
                      <a:r>
                        <a:rPr lang="en-US" sz="1800" dirty="0" smtClean="0"/>
                        <a:t>Ancillary</a:t>
                      </a:r>
                      <a:r>
                        <a:rPr lang="en-US" sz="1800" baseline="0" dirty="0" smtClean="0"/>
                        <a:t> testing</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869643">
                <a:tc>
                  <a:txBody>
                    <a:bodyPr/>
                    <a:lstStyle/>
                    <a:p>
                      <a:pPr algn="ctr"/>
                      <a:r>
                        <a:rPr lang="en-US" sz="1800" dirty="0" smtClean="0"/>
                        <a:t>CO2 Retention</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tc>
                  <a:txBody>
                    <a:bodyPr/>
                    <a:lstStyle/>
                    <a:p>
                      <a:pPr algn="ctr"/>
                      <a:r>
                        <a:rPr lang="en-US" sz="1800" dirty="0" smtClean="0"/>
                        <a:t>Attempt to </a:t>
                      </a:r>
                      <a:r>
                        <a:rPr lang="en-US" sz="1800" baseline="0" dirty="0" smtClean="0"/>
                        <a:t> achieve  patient’s  baseline  CO2 , Ancillary  testing</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869643">
                <a:tc>
                  <a:txBody>
                    <a:bodyPr/>
                    <a:lstStyle/>
                    <a:p>
                      <a:pPr algn="ctr"/>
                      <a:r>
                        <a:rPr lang="en-US" sz="1800" dirty="0" smtClean="0"/>
                        <a:t>Ventilator</a:t>
                      </a:r>
                      <a:r>
                        <a:rPr lang="en-US" sz="1800" baseline="0" dirty="0" smtClean="0"/>
                        <a:t>  registers breath during  testing</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tc>
                  <a:txBody>
                    <a:bodyPr/>
                    <a:lstStyle/>
                    <a:p>
                      <a:pPr algn="ctr"/>
                      <a:r>
                        <a:rPr lang="en-US" sz="1800" dirty="0" smtClean="0"/>
                        <a:t>Repeat</a:t>
                      </a:r>
                      <a:r>
                        <a:rPr lang="en-US" sz="1800" baseline="0" dirty="0" smtClean="0"/>
                        <a:t> test with ventilator disconnected </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507656">
                <a:tc>
                  <a:txBody>
                    <a:bodyPr/>
                    <a:lstStyle/>
                    <a:p>
                      <a:pPr algn="ctr"/>
                      <a:r>
                        <a:rPr lang="en-US" sz="1800" dirty="0" smtClean="0"/>
                        <a:t>Hypoxia during  testing</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tc>
                  <a:txBody>
                    <a:bodyPr/>
                    <a:lstStyle/>
                    <a:p>
                      <a:pPr algn="ctr"/>
                      <a:r>
                        <a:rPr lang="en-US" sz="1800" dirty="0" smtClean="0"/>
                        <a:t>Abort test , pursue</a:t>
                      </a:r>
                      <a:r>
                        <a:rPr lang="en-US" sz="1800" baseline="0" dirty="0" smtClean="0"/>
                        <a:t>  ancillary  testing </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675409">
                <a:tc>
                  <a:txBody>
                    <a:bodyPr/>
                    <a:lstStyle/>
                    <a:p>
                      <a:pPr algn="ctr"/>
                      <a:r>
                        <a:rPr lang="en-US" sz="1800" dirty="0" smtClean="0"/>
                        <a:t>Hemodynamic</a:t>
                      </a:r>
                      <a:r>
                        <a:rPr lang="en-US" sz="1800" baseline="0" dirty="0" smtClean="0"/>
                        <a:t> instability during testing</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tc>
                  <a:txBody>
                    <a:bodyPr/>
                    <a:lstStyle/>
                    <a:p>
                      <a:pPr algn="ctr"/>
                      <a:r>
                        <a:rPr lang="en-US" sz="1800" dirty="0" smtClean="0"/>
                        <a:t>Abort</a:t>
                      </a:r>
                      <a:r>
                        <a:rPr lang="en-US" sz="1800" baseline="0" dirty="0" smtClean="0"/>
                        <a:t>  test , pursue  ancillary  testing </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900546">
                <a:tc>
                  <a:txBody>
                    <a:bodyPr/>
                    <a:lstStyle/>
                    <a:p>
                      <a:pPr algn="ctr"/>
                      <a:r>
                        <a:rPr lang="en-US" sz="1800" dirty="0" smtClean="0"/>
                        <a:t>Inconclusive test (PCO2 dose not reach</a:t>
                      </a:r>
                      <a:r>
                        <a:rPr lang="en-US" sz="1800" baseline="0" dirty="0" smtClean="0"/>
                        <a:t> threshold  level )</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tc>
                  <a:txBody>
                    <a:bodyPr/>
                    <a:lstStyle/>
                    <a:p>
                      <a:pPr algn="ctr">
                        <a:buFontTx/>
                        <a:buChar char="-"/>
                      </a:pPr>
                      <a:r>
                        <a:rPr lang="en-US" sz="1800" dirty="0" smtClean="0"/>
                        <a:t>Clinically  stable : repeat testing for longer period of time.</a:t>
                      </a:r>
                    </a:p>
                    <a:p>
                      <a:pPr algn="ctr">
                        <a:buFontTx/>
                        <a:buChar char="-"/>
                      </a:pPr>
                      <a:r>
                        <a:rPr lang="en-US" sz="1800" dirty="0" smtClean="0"/>
                        <a:t>Clinically unstable:  ancillary testing</a:t>
                      </a:r>
                      <a:endParaRPr lang="en-US" sz="1800" dirty="0">
                        <a:solidFill>
                          <a:schemeClr val="tx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451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135722"/>
            <a:ext cx="10741025" cy="685800"/>
          </a:xfrm>
        </p:spPr>
        <p:txBody>
          <a:bodyPr>
            <a:normAutofit/>
          </a:bodyPr>
          <a:lstStyle/>
          <a:p>
            <a:pPr algn="r" rtl="1"/>
            <a:r>
              <a:rPr lang="fa-IR" sz="3200" b="1" dirty="0">
                <a:solidFill>
                  <a:schemeClr val="accent2"/>
                </a:solidFill>
              </a:rPr>
              <a:t>اندیکاسیونهای تستهای تکمیلی</a:t>
            </a:r>
            <a:endParaRPr lang="fa-IR" sz="1200" b="1" dirty="0">
              <a:solidFill>
                <a:schemeClr val="accent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176000"/>
                    </a14:imgEffect>
                  </a14:imgLayer>
                </a14:imgProps>
              </a:ext>
              <a:ext uri="{28A0092B-C50C-407E-A947-70E740481C1C}">
                <a14:useLocalDpi xmlns:a14="http://schemas.microsoft.com/office/drawing/2010/main" val="0"/>
              </a:ext>
            </a:extLst>
          </a:blip>
          <a:stretch>
            <a:fillRect/>
          </a:stretch>
        </p:blipFill>
        <p:spPr>
          <a:xfrm rot="20187979">
            <a:off x="1141985" y="1725502"/>
            <a:ext cx="4088938" cy="4088938"/>
          </a:xfrm>
          <a:prstGeom prst="rect">
            <a:avLst/>
          </a:prstGeom>
        </p:spPr>
      </p:pic>
      <p:sp>
        <p:nvSpPr>
          <p:cNvPr id="4" name="Rectangle 3"/>
          <p:cNvSpPr/>
          <p:nvPr/>
        </p:nvSpPr>
        <p:spPr>
          <a:xfrm>
            <a:off x="5334001" y="1779688"/>
            <a:ext cx="6092825" cy="5078313"/>
          </a:xfrm>
          <a:prstGeom prst="rect">
            <a:avLst/>
          </a:prstGeom>
        </p:spPr>
        <p:txBody>
          <a:bodyPr>
            <a:spAutoFit/>
          </a:bodyPr>
          <a:lstStyle/>
          <a:p>
            <a:pPr algn="r" rtl="1">
              <a:lnSpc>
                <a:spcPct val="150000"/>
              </a:lnSpc>
            </a:pPr>
            <a:r>
              <a:rPr lang="fa-IR" sz="2400" dirty="0">
                <a:solidFill>
                  <a:srgbClr val="69696A"/>
                </a:solidFill>
                <a:cs typeface="B Yekan" panose="00000400000000000000" pitchFamily="2" charset="-78"/>
              </a:rPr>
              <a:t>1- عدم تحمل آپنه</a:t>
            </a:r>
            <a:endParaRPr lang="en-US" sz="2400" dirty="0">
              <a:solidFill>
                <a:srgbClr val="69696A"/>
              </a:solidFill>
              <a:cs typeface="B Yekan" panose="00000400000000000000" pitchFamily="2" charset="-78"/>
            </a:endParaRPr>
          </a:p>
          <a:p>
            <a:pPr algn="r" rtl="1">
              <a:lnSpc>
                <a:spcPct val="150000"/>
              </a:lnSpc>
            </a:pPr>
            <a:r>
              <a:rPr lang="fa-IR" sz="2400" dirty="0">
                <a:solidFill>
                  <a:srgbClr val="69696A"/>
                </a:solidFill>
                <a:cs typeface="B Yekan" panose="00000400000000000000" pitchFamily="2" charset="-78"/>
              </a:rPr>
              <a:t>2- شک به رفلکسهای نخاعی</a:t>
            </a:r>
            <a:endParaRPr lang="en-US" sz="2400" dirty="0">
              <a:solidFill>
                <a:srgbClr val="69696A"/>
              </a:solidFill>
              <a:cs typeface="B Yekan" panose="00000400000000000000" pitchFamily="2" charset="-78"/>
            </a:endParaRPr>
          </a:p>
          <a:p>
            <a:pPr algn="r" rtl="1">
              <a:lnSpc>
                <a:spcPct val="150000"/>
              </a:lnSpc>
            </a:pPr>
            <a:r>
              <a:rPr lang="fa-IR" sz="2400" dirty="0">
                <a:solidFill>
                  <a:srgbClr val="69696A"/>
                </a:solidFill>
                <a:cs typeface="B Yekan" panose="00000400000000000000" pitchFamily="2" charset="-78"/>
              </a:rPr>
              <a:t>3- اطفال زیر2 سال</a:t>
            </a:r>
            <a:endParaRPr lang="en-US" sz="2400" dirty="0">
              <a:solidFill>
                <a:srgbClr val="69696A"/>
              </a:solidFill>
              <a:cs typeface="B Yekan" panose="00000400000000000000" pitchFamily="2" charset="-78"/>
            </a:endParaRPr>
          </a:p>
          <a:p>
            <a:pPr algn="r" rtl="1">
              <a:lnSpc>
                <a:spcPct val="150000"/>
              </a:lnSpc>
            </a:pPr>
            <a:r>
              <a:rPr lang="fa-IR" sz="2400" dirty="0">
                <a:solidFill>
                  <a:srgbClr val="69696A"/>
                </a:solidFill>
                <a:cs typeface="B Yekan" panose="00000400000000000000" pitchFamily="2" charset="-78"/>
              </a:rPr>
              <a:t>4- مسمومیت دارویی</a:t>
            </a:r>
            <a:endParaRPr lang="en-US" sz="2400" dirty="0">
              <a:solidFill>
                <a:srgbClr val="69696A"/>
              </a:solidFill>
              <a:cs typeface="B Yekan" panose="00000400000000000000" pitchFamily="2" charset="-78"/>
            </a:endParaRPr>
          </a:p>
          <a:p>
            <a:pPr algn="r" rtl="1">
              <a:lnSpc>
                <a:spcPct val="150000"/>
              </a:lnSpc>
            </a:pPr>
            <a:r>
              <a:rPr lang="fa-IR" sz="2400" dirty="0">
                <a:solidFill>
                  <a:srgbClr val="69696A"/>
                </a:solidFill>
                <a:cs typeface="B Yekan" panose="00000400000000000000" pitchFamily="2" charset="-78"/>
              </a:rPr>
              <a:t>5- جلب اعتماد پرسنل درمانی</a:t>
            </a:r>
            <a:endParaRPr lang="en-US" sz="2400" dirty="0">
              <a:solidFill>
                <a:srgbClr val="69696A"/>
              </a:solidFill>
              <a:cs typeface="B Yekan" panose="00000400000000000000" pitchFamily="2" charset="-78"/>
            </a:endParaRPr>
          </a:p>
          <a:p>
            <a:pPr algn="r" rtl="1">
              <a:lnSpc>
                <a:spcPct val="150000"/>
              </a:lnSpc>
            </a:pPr>
            <a:r>
              <a:rPr lang="fa-IR" sz="2400" dirty="0">
                <a:solidFill>
                  <a:srgbClr val="69696A"/>
                </a:solidFill>
                <a:cs typeface="B Yekan" panose="00000400000000000000" pitchFamily="2" charset="-78"/>
              </a:rPr>
              <a:t>6- عدم توانایی در انجام معاینات فیزیکی</a:t>
            </a:r>
            <a:endParaRPr lang="en-US" sz="2400" dirty="0">
              <a:solidFill>
                <a:srgbClr val="69696A"/>
              </a:solidFill>
              <a:cs typeface="B Yekan" panose="00000400000000000000" pitchFamily="2" charset="-78"/>
            </a:endParaRPr>
          </a:p>
          <a:p>
            <a:pPr algn="r" rtl="1">
              <a:lnSpc>
                <a:spcPct val="150000"/>
              </a:lnSpc>
            </a:pPr>
            <a:r>
              <a:rPr lang="fa-IR" sz="2400" dirty="0">
                <a:solidFill>
                  <a:srgbClr val="69696A"/>
                </a:solidFill>
                <a:cs typeface="B Yekan" panose="00000400000000000000" pitchFamily="2" charset="-78"/>
              </a:rPr>
              <a:t>7- حذف زمان انتظار</a:t>
            </a:r>
            <a:endParaRPr lang="en-US" sz="2400" dirty="0">
              <a:solidFill>
                <a:srgbClr val="69696A"/>
              </a:solidFill>
              <a:cs typeface="B Yekan" panose="00000400000000000000" pitchFamily="2" charset="-78"/>
            </a:endParaRPr>
          </a:p>
          <a:p>
            <a:pPr algn="r" rtl="1">
              <a:lnSpc>
                <a:spcPct val="150000"/>
              </a:lnSpc>
            </a:pPr>
            <a:r>
              <a:rPr lang="fa-IR" sz="2400" dirty="0">
                <a:solidFill>
                  <a:srgbClr val="69696A"/>
                </a:solidFill>
                <a:cs typeface="B Yekan" panose="00000400000000000000" pitchFamily="2" charset="-78"/>
              </a:rPr>
              <a:t>8- عدم اتفاق نظر تاییدکنندگان</a:t>
            </a:r>
            <a:endParaRPr lang="en-US" sz="2400" dirty="0">
              <a:solidFill>
                <a:srgbClr val="69696A"/>
              </a:solidFill>
              <a:cs typeface="B Yekan" panose="00000400000000000000" pitchFamily="2" charset="-78"/>
            </a:endParaRPr>
          </a:p>
          <a:p>
            <a:pPr algn="r" rtl="1">
              <a:lnSpc>
                <a:spcPct val="150000"/>
              </a:lnSpc>
            </a:pPr>
            <a:r>
              <a:rPr lang="fa-IR" sz="2400" dirty="0">
                <a:solidFill>
                  <a:srgbClr val="69696A"/>
                </a:solidFill>
                <a:cs typeface="B Yekan" panose="00000400000000000000" pitchFamily="2" charset="-78"/>
              </a:rPr>
              <a:t>9- ...</a:t>
            </a:r>
            <a:endParaRPr lang="en-US" sz="2400" dirty="0">
              <a:solidFill>
                <a:srgbClr val="69696A"/>
              </a:solidFill>
              <a:cs typeface="B Yekan" panose="00000400000000000000" pitchFamily="2" charset="-78"/>
            </a:endParaRPr>
          </a:p>
        </p:txBody>
      </p:sp>
    </p:spTree>
    <p:extLst>
      <p:ext uri="{BB962C8B-B14F-4D97-AF65-F5344CB8AC3E}">
        <p14:creationId xmlns:p14="http://schemas.microsoft.com/office/powerpoint/2010/main" val="414055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3609" y="1091342"/>
            <a:ext cx="9274628" cy="584775"/>
          </a:xfrm>
          <a:prstGeom prst="rect">
            <a:avLst/>
          </a:prstGeom>
          <a:noFill/>
        </p:spPr>
        <p:txBody>
          <a:bodyPr wrap="square" rtlCol="1">
            <a:spAutoFit/>
          </a:bodyPr>
          <a:lstStyle/>
          <a:p>
            <a:pPr algn="ctr" rtl="1"/>
            <a:r>
              <a:rPr lang="fa-IR" sz="3200" b="1" dirty="0" smtClean="0">
                <a:solidFill>
                  <a:schemeClr val="accent2"/>
                </a:solidFill>
              </a:rPr>
              <a:t>خلاصه ی فرایند تشخیص مرگ مغزی</a:t>
            </a:r>
            <a:endParaRPr lang="fa-IR" sz="3200" b="1" dirty="0">
              <a:solidFill>
                <a:schemeClr val="accent2"/>
              </a:solidFill>
            </a:endParaRPr>
          </a:p>
        </p:txBody>
      </p:sp>
      <p:sp>
        <p:nvSpPr>
          <p:cNvPr id="3" name="Pentagon 2"/>
          <p:cNvSpPr/>
          <p:nvPr/>
        </p:nvSpPr>
        <p:spPr>
          <a:xfrm flipH="1">
            <a:off x="8714509" y="2230579"/>
            <a:ext cx="2549236" cy="160712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smtClean="0">
                <a:solidFill>
                  <a:schemeClr val="accent1"/>
                </a:solidFill>
              </a:rPr>
              <a:t>1</a:t>
            </a:r>
            <a:r>
              <a:rPr lang="fa-IR" dirty="0" smtClean="0">
                <a:solidFill>
                  <a:schemeClr val="accent1"/>
                </a:solidFill>
              </a:rPr>
              <a:t> </a:t>
            </a:r>
          </a:p>
          <a:p>
            <a:pPr algn="ctr"/>
            <a:r>
              <a:rPr lang="fa-IR" sz="2000" dirty="0" smtClean="0">
                <a:solidFill>
                  <a:schemeClr val="accent1"/>
                </a:solidFill>
              </a:rPr>
              <a:t>تعیین علت</a:t>
            </a:r>
            <a:endParaRPr lang="en-US" sz="2000" dirty="0">
              <a:solidFill>
                <a:schemeClr val="accent1"/>
              </a:solidFill>
            </a:endParaRPr>
          </a:p>
        </p:txBody>
      </p:sp>
      <p:sp>
        <p:nvSpPr>
          <p:cNvPr id="5" name="Pentagon 4"/>
          <p:cNvSpPr/>
          <p:nvPr/>
        </p:nvSpPr>
        <p:spPr>
          <a:xfrm flipH="1">
            <a:off x="6165273" y="2230578"/>
            <a:ext cx="2549236" cy="160712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smtClean="0">
                <a:solidFill>
                  <a:schemeClr val="accent1"/>
                </a:solidFill>
              </a:rPr>
              <a:t>2</a:t>
            </a:r>
          </a:p>
          <a:p>
            <a:pPr algn="ctr"/>
            <a:r>
              <a:rPr lang="fa-IR" sz="2000" dirty="0" smtClean="0">
                <a:solidFill>
                  <a:schemeClr val="accent1"/>
                </a:solidFill>
              </a:rPr>
              <a:t>رد کردن مقلدها</a:t>
            </a:r>
            <a:endParaRPr lang="en-US" sz="2000" dirty="0">
              <a:solidFill>
                <a:schemeClr val="accent1"/>
              </a:solidFill>
            </a:endParaRPr>
          </a:p>
        </p:txBody>
      </p:sp>
      <p:sp>
        <p:nvSpPr>
          <p:cNvPr id="6" name="Pentagon 5"/>
          <p:cNvSpPr/>
          <p:nvPr/>
        </p:nvSpPr>
        <p:spPr>
          <a:xfrm flipH="1">
            <a:off x="3616037" y="2230578"/>
            <a:ext cx="2549236" cy="160712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smtClean="0">
                <a:solidFill>
                  <a:schemeClr val="accent1"/>
                </a:solidFill>
              </a:rPr>
              <a:t>3</a:t>
            </a:r>
          </a:p>
          <a:p>
            <a:pPr algn="ctr"/>
            <a:r>
              <a:rPr lang="fa-IR" sz="2000" dirty="0" smtClean="0">
                <a:solidFill>
                  <a:schemeClr val="accent1"/>
                </a:solidFill>
              </a:rPr>
              <a:t>معاینات بالینی</a:t>
            </a:r>
            <a:endParaRPr lang="en-US" sz="2000" dirty="0">
              <a:solidFill>
                <a:schemeClr val="accent1"/>
              </a:solidFill>
            </a:endParaRPr>
          </a:p>
        </p:txBody>
      </p:sp>
      <p:sp>
        <p:nvSpPr>
          <p:cNvPr id="7" name="Pentagon 6"/>
          <p:cNvSpPr/>
          <p:nvPr/>
        </p:nvSpPr>
        <p:spPr>
          <a:xfrm flipH="1">
            <a:off x="1066801" y="2230578"/>
            <a:ext cx="2549236" cy="160712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smtClean="0">
                <a:solidFill>
                  <a:schemeClr val="accent1"/>
                </a:solidFill>
              </a:rPr>
              <a:t>4</a:t>
            </a:r>
            <a:endParaRPr lang="fa-IR" dirty="0" smtClean="0">
              <a:solidFill>
                <a:schemeClr val="accent1"/>
              </a:solidFill>
            </a:endParaRPr>
          </a:p>
          <a:p>
            <a:pPr algn="ctr"/>
            <a:r>
              <a:rPr lang="fa-IR" sz="2000" dirty="0" smtClean="0">
                <a:solidFill>
                  <a:schemeClr val="accent1"/>
                </a:solidFill>
              </a:rPr>
              <a:t>تست های تکمیلی</a:t>
            </a:r>
            <a:endParaRPr lang="en-US" sz="2000" dirty="0">
              <a:solidFill>
                <a:schemeClr val="accent1"/>
              </a:solidFill>
            </a:endParaRPr>
          </a:p>
        </p:txBody>
      </p:sp>
      <p:grpSp>
        <p:nvGrpSpPr>
          <p:cNvPr id="12" name="Group 11"/>
          <p:cNvGrpSpPr/>
          <p:nvPr/>
        </p:nvGrpSpPr>
        <p:grpSpPr>
          <a:xfrm>
            <a:off x="678870" y="5195455"/>
            <a:ext cx="10820399" cy="360218"/>
            <a:chOff x="678870" y="5195455"/>
            <a:chExt cx="10820399" cy="360218"/>
          </a:xfrm>
        </p:grpSpPr>
        <p:sp>
          <p:nvSpPr>
            <p:cNvPr id="8" name="Rectangle 7"/>
            <p:cNvSpPr/>
            <p:nvPr/>
          </p:nvSpPr>
          <p:spPr>
            <a:xfrm>
              <a:off x="10349342" y="5195455"/>
              <a:ext cx="1149927" cy="360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تعیین علت</a:t>
              </a:r>
              <a:endParaRPr lang="en-US" dirty="0"/>
            </a:p>
          </p:txBody>
        </p:sp>
        <p:sp>
          <p:nvSpPr>
            <p:cNvPr id="9" name="Rectangle 8"/>
            <p:cNvSpPr/>
            <p:nvPr/>
          </p:nvSpPr>
          <p:spPr>
            <a:xfrm>
              <a:off x="5069178" y="5195455"/>
              <a:ext cx="5280164" cy="3602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accent1"/>
                  </a:solidFill>
                </a:rPr>
                <a:t>بررسی و رفع  کردن مقلدها</a:t>
              </a:r>
              <a:endParaRPr lang="en-US" dirty="0">
                <a:solidFill>
                  <a:schemeClr val="accent1"/>
                </a:solidFill>
              </a:endParaRPr>
            </a:p>
          </p:txBody>
        </p:sp>
        <p:sp>
          <p:nvSpPr>
            <p:cNvPr id="10" name="Rectangle 9"/>
            <p:cNvSpPr/>
            <p:nvPr/>
          </p:nvSpPr>
          <p:spPr>
            <a:xfrm>
              <a:off x="3642160" y="5195455"/>
              <a:ext cx="1427018" cy="36021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accent1"/>
                  </a:solidFill>
                </a:rPr>
                <a:t>معاینات بالینی</a:t>
              </a:r>
              <a:endParaRPr lang="en-US" dirty="0">
                <a:solidFill>
                  <a:schemeClr val="accent1"/>
                </a:solidFill>
              </a:endParaRPr>
            </a:p>
          </p:txBody>
        </p:sp>
        <p:sp>
          <p:nvSpPr>
            <p:cNvPr id="11" name="Rectangle 10"/>
            <p:cNvSpPr/>
            <p:nvPr/>
          </p:nvSpPr>
          <p:spPr>
            <a:xfrm>
              <a:off x="678870" y="5195455"/>
              <a:ext cx="2949436" cy="3602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accent1"/>
                  </a:solidFill>
                </a:rPr>
                <a:t>تست های تکمیلی</a:t>
              </a:r>
              <a:endParaRPr lang="en-US" dirty="0">
                <a:solidFill>
                  <a:schemeClr val="accent1"/>
                </a:solidFill>
              </a:endParaRPr>
            </a:p>
          </p:txBody>
        </p:sp>
      </p:grpSp>
    </p:spTree>
    <p:extLst>
      <p:ext uri="{BB962C8B-B14F-4D97-AF65-F5344CB8AC3E}">
        <p14:creationId xmlns:p14="http://schemas.microsoft.com/office/powerpoint/2010/main" val="140229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63352" y="1340768"/>
            <a:ext cx="11377264" cy="4968552"/>
          </a:xfrm>
        </p:spPr>
        <p:txBody>
          <a:bodyPr>
            <a:normAutofit/>
          </a:bodyPr>
          <a:lstStyle/>
          <a:p>
            <a:pPr marL="0" indent="0" algn="r" rtl="1">
              <a:lnSpc>
                <a:spcPct val="150000"/>
              </a:lnSpc>
              <a:buNone/>
            </a:pPr>
            <a:r>
              <a:rPr lang="fa-IR" sz="3200" dirty="0" smtClean="0">
                <a:solidFill>
                  <a:schemeClr val="accent2"/>
                </a:solidFill>
                <a:cs typeface="B Yekan" panose="00000400000000000000" pitchFamily="2" charset="-78"/>
              </a:rPr>
              <a:t>سؤال 7</a:t>
            </a:r>
          </a:p>
          <a:p>
            <a:pPr marL="0" lvl="0" indent="0">
              <a:buNone/>
            </a:pPr>
            <a:r>
              <a:rPr lang="fa-IR" b="1" dirty="0" smtClean="0"/>
              <a:t>کدامیک از موارد زیر از اندیکاسیون های انجام تست های تکمیلی نیست؟</a:t>
            </a:r>
          </a:p>
          <a:p>
            <a:pPr marL="0" lvl="0" indent="0">
              <a:buNone/>
            </a:pPr>
            <a:endParaRPr lang="en-US" dirty="0"/>
          </a:p>
          <a:p>
            <a:pPr marL="0" indent="0">
              <a:buNone/>
            </a:pPr>
            <a:r>
              <a:rPr lang="ar-SA" dirty="0" smtClean="0"/>
              <a:t>الف</a:t>
            </a:r>
            <a:r>
              <a:rPr lang="ar-SA" dirty="0"/>
              <a:t>) </a:t>
            </a:r>
            <a:r>
              <a:rPr lang="fa-IR" dirty="0" smtClean="0"/>
              <a:t>در دسترس نبودن معاینه کننده</a:t>
            </a:r>
            <a:endParaRPr lang="en-US" dirty="0"/>
          </a:p>
          <a:p>
            <a:pPr marL="0" indent="0">
              <a:buNone/>
            </a:pPr>
            <a:r>
              <a:rPr lang="ar-SA" dirty="0" smtClean="0"/>
              <a:t>ب</a:t>
            </a:r>
            <a:r>
              <a:rPr lang="ar-SA" dirty="0"/>
              <a:t>) </a:t>
            </a:r>
            <a:r>
              <a:rPr lang="fa-IR" dirty="0" smtClean="0"/>
              <a:t>حفظ اعتماد پرسنل درمانی</a:t>
            </a:r>
            <a:endParaRPr lang="en-US" dirty="0"/>
          </a:p>
          <a:p>
            <a:pPr marL="0" indent="0">
              <a:buNone/>
            </a:pPr>
            <a:r>
              <a:rPr lang="ar-SA" dirty="0" smtClean="0"/>
              <a:t>ج</a:t>
            </a:r>
            <a:r>
              <a:rPr lang="ar-SA" dirty="0"/>
              <a:t>) </a:t>
            </a:r>
            <a:r>
              <a:rPr lang="fa-IR" dirty="0" smtClean="0"/>
              <a:t>عدم امکان انجام معاینات بالینی</a:t>
            </a:r>
            <a:endParaRPr lang="en-US" dirty="0"/>
          </a:p>
          <a:p>
            <a:pPr marL="0" indent="0">
              <a:buNone/>
            </a:pPr>
            <a:r>
              <a:rPr lang="ar-SA" dirty="0" smtClean="0"/>
              <a:t>د</a:t>
            </a:r>
            <a:r>
              <a:rPr lang="ar-SA" dirty="0"/>
              <a:t>) </a:t>
            </a:r>
            <a:r>
              <a:rPr lang="fa-IR" dirty="0" smtClean="0"/>
              <a:t>شک به رفلکس های نخاعی</a:t>
            </a:r>
            <a:endParaRPr lang="en-US" dirty="0"/>
          </a:p>
          <a:p>
            <a:pPr marL="0" indent="0" algn="r" rtl="1">
              <a:lnSpc>
                <a:spcPct val="150000"/>
              </a:lnSpc>
              <a:buNone/>
            </a:pPr>
            <a:endParaRPr lang="fa-IR" sz="2400" dirty="0" smtClean="0">
              <a:solidFill>
                <a:srgbClr val="5E5F61"/>
              </a:solidFill>
              <a:cs typeface="+mj-cs"/>
            </a:endParaRPr>
          </a:p>
        </p:txBody>
      </p:sp>
    </p:spTree>
    <p:extLst>
      <p:ext uri="{BB962C8B-B14F-4D97-AF65-F5344CB8AC3E}">
        <p14:creationId xmlns:p14="http://schemas.microsoft.com/office/powerpoint/2010/main" val="232178767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127248" y="1295400"/>
            <a:ext cx="4429293" cy="1802130"/>
          </a:xfrm>
          <a:prstGeom prst="roundRect">
            <a:avLst>
              <a:gd name="adj" fmla="val 10000"/>
            </a:avLst>
          </a:prstGeom>
          <a:blipFill>
            <a:blip r:embed="rId3">
              <a:extLst>
                <a:ext uri="{28A0092B-C50C-407E-A947-70E740481C1C}">
                  <a14:useLocalDpi xmlns:a14="http://schemas.microsoft.com/office/drawing/2010/main" val="0"/>
                </a:ext>
              </a:extLst>
            </a:blip>
            <a:srcRect/>
            <a:stretch>
              <a:fillRect t="-14000" b="-14000"/>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4" name="Rectángulo redondeado 3"/>
          <p:cNvSpPr/>
          <p:nvPr/>
        </p:nvSpPr>
        <p:spPr>
          <a:xfrm>
            <a:off x="6214447" y="1295400"/>
            <a:ext cx="4429293" cy="1802130"/>
          </a:xfrm>
          <a:prstGeom prst="roundRect">
            <a:avLst>
              <a:gd name="adj" fmla="val 10000"/>
            </a:avLst>
          </a:prstGeom>
          <a:blipFill>
            <a:blip r:embed="rId4">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2">
              <a:tint val="50000"/>
              <a:hueOff val="-1031873"/>
              <a:satOff val="5380"/>
              <a:lumOff val="2986"/>
              <a:alphaOff val="0"/>
            </a:schemeClr>
          </a:effectRef>
          <a:fontRef idx="minor">
            <a:schemeClr val="lt1">
              <a:hueOff val="0"/>
              <a:satOff val="0"/>
              <a:lumOff val="0"/>
              <a:alphaOff val="0"/>
            </a:schemeClr>
          </a:fontRef>
        </p:style>
      </p:sp>
      <p:sp>
        <p:nvSpPr>
          <p:cNvPr id="6" name="Rectángulo redondeado 5"/>
          <p:cNvSpPr/>
          <p:nvPr/>
        </p:nvSpPr>
        <p:spPr>
          <a:xfrm>
            <a:off x="1313601" y="3407200"/>
            <a:ext cx="3695417" cy="8748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ysClr val="windowText" lastClr="000000"/>
                </a:solidFill>
              </a:rPr>
              <a:t>Cerebral</a:t>
            </a:r>
          </a:p>
          <a:p>
            <a:pPr algn="ctr"/>
            <a:r>
              <a:rPr lang="en-US" dirty="0">
                <a:solidFill>
                  <a:sysClr val="windowText" lastClr="000000"/>
                </a:solidFill>
              </a:rPr>
              <a:t>Blood flow</a:t>
            </a:r>
          </a:p>
        </p:txBody>
      </p:sp>
      <p:sp>
        <p:nvSpPr>
          <p:cNvPr id="7" name="Rectángulo redondeado 6"/>
          <p:cNvSpPr/>
          <p:nvPr/>
        </p:nvSpPr>
        <p:spPr>
          <a:xfrm>
            <a:off x="6400800" y="3407200"/>
            <a:ext cx="3695417" cy="8748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ysClr val="windowText" lastClr="000000"/>
                </a:solidFill>
              </a:rPr>
              <a:t>Neuronal</a:t>
            </a:r>
          </a:p>
          <a:p>
            <a:pPr algn="ctr"/>
            <a:r>
              <a:rPr lang="en-US" dirty="0">
                <a:solidFill>
                  <a:sysClr val="windowText" lastClr="000000"/>
                </a:solidFill>
              </a:rPr>
              <a:t>Function</a:t>
            </a:r>
          </a:p>
        </p:txBody>
      </p:sp>
      <p:sp>
        <p:nvSpPr>
          <p:cNvPr id="9" name="Rectángulo redondeado 8"/>
          <p:cNvSpPr/>
          <p:nvPr/>
        </p:nvSpPr>
        <p:spPr>
          <a:xfrm>
            <a:off x="1313601" y="4482467"/>
            <a:ext cx="3695417" cy="2074333"/>
          </a:xfrm>
          <a:prstGeom prst="roundRect">
            <a:avLst/>
          </a:prstGeom>
        </p:spPr>
        <p:style>
          <a:lnRef idx="2">
            <a:schemeClr val="accent2"/>
          </a:lnRef>
          <a:fillRef idx="1">
            <a:schemeClr val="lt1"/>
          </a:fillRef>
          <a:effectRef idx="0">
            <a:schemeClr val="accent2"/>
          </a:effectRef>
          <a:fontRef idx="minor">
            <a:schemeClr val="dk1"/>
          </a:fontRef>
        </p:style>
        <p:txBody>
          <a:bodyPr lIns="36000" rIns="36000" rtlCol="0" anchor="ctr"/>
          <a:lstStyle/>
          <a:p>
            <a:pPr indent="-126000">
              <a:lnSpc>
                <a:spcPct val="150000"/>
              </a:lnSpc>
              <a:buSzPct val="100000"/>
              <a:buFont typeface="Arial"/>
              <a:buChar char="•"/>
            </a:pPr>
            <a:r>
              <a:rPr lang="es-ES" sz="2000" dirty="0" err="1">
                <a:solidFill>
                  <a:schemeClr val="tx1"/>
                </a:solidFill>
                <a:latin typeface="Arial Narrow"/>
                <a:cs typeface="Arial Narrow"/>
              </a:rPr>
              <a:t>Arteriography</a:t>
            </a:r>
            <a:endParaRPr lang="es-ES" sz="2000" dirty="0">
              <a:solidFill>
                <a:schemeClr val="tx1"/>
              </a:solidFill>
              <a:latin typeface="Arial Narrow"/>
              <a:cs typeface="Arial Narrow"/>
            </a:endParaRPr>
          </a:p>
          <a:p>
            <a:pPr indent="-126000">
              <a:lnSpc>
                <a:spcPct val="150000"/>
              </a:lnSpc>
              <a:buSzPct val="100000"/>
              <a:buFont typeface="Arial"/>
              <a:buChar char="•"/>
            </a:pPr>
            <a:r>
              <a:rPr lang="es-ES" sz="2000" dirty="0" err="1">
                <a:solidFill>
                  <a:schemeClr val="tx1"/>
                </a:solidFill>
                <a:latin typeface="Arial Narrow"/>
                <a:cs typeface="Arial Narrow"/>
              </a:rPr>
              <a:t>Gammagraphy</a:t>
            </a:r>
            <a:endParaRPr lang="es-ES" sz="2000" dirty="0">
              <a:solidFill>
                <a:schemeClr val="tx1"/>
              </a:solidFill>
              <a:latin typeface="Arial Narrow"/>
              <a:cs typeface="Arial Narrow"/>
            </a:endParaRPr>
          </a:p>
          <a:p>
            <a:pPr indent="-126000">
              <a:lnSpc>
                <a:spcPct val="150000"/>
              </a:lnSpc>
              <a:buSzPct val="100000"/>
              <a:buFont typeface="Arial"/>
              <a:buChar char="•"/>
            </a:pPr>
            <a:r>
              <a:rPr lang="es-ES" sz="2000" dirty="0">
                <a:solidFill>
                  <a:schemeClr val="tx1"/>
                </a:solidFill>
                <a:latin typeface="Arial Narrow"/>
                <a:cs typeface="Arial Narrow"/>
              </a:rPr>
              <a:t>TC </a:t>
            </a:r>
            <a:r>
              <a:rPr lang="es-ES" sz="2000" dirty="0" err="1">
                <a:solidFill>
                  <a:schemeClr val="tx1"/>
                </a:solidFill>
                <a:latin typeface="Arial Narrow"/>
                <a:cs typeface="Arial Narrow"/>
              </a:rPr>
              <a:t>Doppler</a:t>
            </a:r>
            <a:endParaRPr lang="es-ES" sz="2000" dirty="0">
              <a:solidFill>
                <a:schemeClr val="tx1"/>
              </a:solidFill>
              <a:latin typeface="Arial Narrow"/>
              <a:cs typeface="Arial Narrow"/>
            </a:endParaRPr>
          </a:p>
          <a:p>
            <a:pPr indent="-126000">
              <a:lnSpc>
                <a:spcPct val="150000"/>
              </a:lnSpc>
              <a:buSzPct val="100000"/>
              <a:buFont typeface="Arial"/>
              <a:buChar char="•"/>
            </a:pPr>
            <a:r>
              <a:rPr lang="es-ES" sz="2000" dirty="0" err="1">
                <a:solidFill>
                  <a:schemeClr val="tx1"/>
                </a:solidFill>
                <a:latin typeface="Arial Narrow"/>
                <a:cs typeface="Arial Narrow"/>
              </a:rPr>
              <a:t>Angio</a:t>
            </a:r>
            <a:r>
              <a:rPr lang="es-ES" sz="2000" dirty="0">
                <a:solidFill>
                  <a:schemeClr val="tx1"/>
                </a:solidFill>
                <a:latin typeface="Arial Narrow"/>
                <a:cs typeface="Arial Narrow"/>
              </a:rPr>
              <a:t> CT</a:t>
            </a:r>
            <a:endParaRPr lang="es-ES" sz="2000" dirty="0">
              <a:solidFill>
                <a:schemeClr val="tx1"/>
              </a:solidFill>
            </a:endParaRPr>
          </a:p>
        </p:txBody>
      </p:sp>
      <p:sp>
        <p:nvSpPr>
          <p:cNvPr id="10" name="Rectángulo redondeado 9"/>
          <p:cNvSpPr/>
          <p:nvPr/>
        </p:nvSpPr>
        <p:spPr>
          <a:xfrm>
            <a:off x="6400801" y="4493755"/>
            <a:ext cx="3695419" cy="20630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indent="-126000">
              <a:lnSpc>
                <a:spcPct val="150000"/>
              </a:lnSpc>
              <a:buSzPct val="100000"/>
              <a:buFont typeface="Arial"/>
              <a:buChar char="•"/>
            </a:pPr>
            <a:r>
              <a:rPr lang="es-ES" sz="2000" dirty="0">
                <a:solidFill>
                  <a:schemeClr val="tx1"/>
                </a:solidFill>
                <a:latin typeface="Arial Narrow"/>
                <a:cs typeface="Arial Narrow"/>
              </a:rPr>
              <a:t>EEG</a:t>
            </a:r>
          </a:p>
          <a:p>
            <a:pPr indent="-126000">
              <a:buSzPct val="100000"/>
              <a:buFont typeface="Arial"/>
              <a:buChar char="•"/>
            </a:pPr>
            <a:r>
              <a:rPr lang="es-ES" sz="2000" dirty="0" err="1">
                <a:solidFill>
                  <a:schemeClr val="tx1"/>
                </a:solidFill>
                <a:latin typeface="Arial Narrow"/>
                <a:cs typeface="Arial Narrow"/>
              </a:rPr>
              <a:t>Evoked</a:t>
            </a:r>
            <a:r>
              <a:rPr lang="es-ES" sz="2000" dirty="0">
                <a:solidFill>
                  <a:schemeClr val="tx1"/>
                </a:solidFill>
                <a:latin typeface="Arial Narrow"/>
                <a:cs typeface="Arial Narrow"/>
              </a:rPr>
              <a:t>   </a:t>
            </a:r>
          </a:p>
          <a:p>
            <a:pPr lvl="0">
              <a:buSzPct val="100000"/>
            </a:pPr>
            <a:r>
              <a:rPr lang="es-ES" sz="2000" dirty="0">
                <a:solidFill>
                  <a:schemeClr val="tx1"/>
                </a:solidFill>
                <a:latin typeface="Arial Narrow"/>
                <a:cs typeface="Arial Narrow"/>
              </a:rPr>
              <a:t>  </a:t>
            </a:r>
            <a:r>
              <a:rPr lang="es-ES" sz="2000" dirty="0" err="1">
                <a:solidFill>
                  <a:schemeClr val="tx1"/>
                </a:solidFill>
                <a:latin typeface="Arial Narrow"/>
                <a:cs typeface="Arial Narrow"/>
              </a:rPr>
              <a:t>potentials</a:t>
            </a:r>
            <a:endParaRPr lang="es-ES" sz="2000" dirty="0">
              <a:solidFill>
                <a:schemeClr val="tx1"/>
              </a:solidFill>
            </a:endParaRPr>
          </a:p>
        </p:txBody>
      </p:sp>
      <p:sp>
        <p:nvSpPr>
          <p:cNvPr id="8" name="TextBox 7"/>
          <p:cNvSpPr txBox="1"/>
          <p:nvPr/>
        </p:nvSpPr>
        <p:spPr>
          <a:xfrm>
            <a:off x="4477347" y="312405"/>
            <a:ext cx="2436886" cy="584775"/>
          </a:xfrm>
          <a:prstGeom prst="rect">
            <a:avLst/>
          </a:prstGeom>
          <a:noFill/>
        </p:spPr>
        <p:txBody>
          <a:bodyPr wrap="none" rtlCol="1">
            <a:spAutoFit/>
          </a:bodyPr>
          <a:lstStyle/>
          <a:p>
            <a:r>
              <a:rPr lang="fa-IR" sz="3200" b="1" dirty="0">
                <a:solidFill>
                  <a:schemeClr val="accent2"/>
                </a:solidFill>
              </a:rPr>
              <a:t>تستهای تکمیلی</a:t>
            </a:r>
            <a:endParaRPr lang="fa-IR" sz="3200" dirty="0">
              <a:solidFill>
                <a:schemeClr val="accent2"/>
              </a:solidFill>
            </a:endParaRPr>
          </a:p>
        </p:txBody>
      </p:sp>
    </p:spTree>
    <p:extLst>
      <p:ext uri="{BB962C8B-B14F-4D97-AF65-F5344CB8AC3E}">
        <p14:creationId xmlns:p14="http://schemas.microsoft.com/office/powerpoint/2010/main" val="127903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06" y="1945633"/>
            <a:ext cx="9906000" cy="672326"/>
          </a:xfrm>
        </p:spPr>
        <p:txBody>
          <a:bodyPr>
            <a:normAutofit/>
          </a:bodyPr>
          <a:lstStyle/>
          <a:p>
            <a:pPr algn="r" rtl="1"/>
            <a:r>
              <a:rPr lang="fa-IR" sz="2800" b="1" dirty="0">
                <a:solidFill>
                  <a:schemeClr val="tx2"/>
                </a:solidFill>
              </a:rPr>
              <a:t>آنژیوگرافی</a:t>
            </a:r>
          </a:p>
        </p:txBody>
      </p:sp>
      <p:pic>
        <p:nvPicPr>
          <p:cNvPr id="6" name="Picture 8" descr="diag_ang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44" y="4262718"/>
            <a:ext cx="2782888" cy="211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4328176" y="5119724"/>
            <a:ext cx="3695700" cy="512938"/>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a:buFont typeface="Wingdings" panose="05000000000000000000" pitchFamily="2" charset="2"/>
              <a:buNone/>
              <a:defRPr/>
            </a:pPr>
            <a:r>
              <a:rPr lang="en-US" sz="2800" dirty="0">
                <a:solidFill>
                  <a:srgbClr val="8EC04B"/>
                </a:solidFill>
                <a:latin typeface="Arial" panose="020B0604020202020204" pitchFamily="34" charset="0"/>
                <a:cs typeface="Arial" panose="020B0604020202020204" pitchFamily="34" charset="0"/>
              </a:rPr>
              <a:t>Cerebral Angiography</a:t>
            </a:r>
          </a:p>
        </p:txBody>
      </p:sp>
      <p:sp>
        <p:nvSpPr>
          <p:cNvPr id="8" name="Text Box 10"/>
          <p:cNvSpPr txBox="1">
            <a:spLocks noChangeArrowheads="1"/>
          </p:cNvSpPr>
          <p:nvPr/>
        </p:nvSpPr>
        <p:spPr bwMode="auto">
          <a:xfrm>
            <a:off x="725488" y="6377807"/>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rtl="0" eaLnBrk="0" fontAlgn="base" hangingPunct="0">
              <a:spcBef>
                <a:spcPct val="0"/>
              </a:spcBef>
              <a:spcAft>
                <a:spcPct val="0"/>
              </a:spcAft>
              <a:defRPr>
                <a:solidFill>
                  <a:schemeClr val="tx1"/>
                </a:solidFill>
                <a:latin typeface="Tahoma" panose="020B0604030504040204" pitchFamily="34" charset="0"/>
              </a:defRPr>
            </a:lvl6pPr>
            <a:lvl7pPr marL="2971800" indent="-228600" algn="ctr" rtl="0" eaLnBrk="0" fontAlgn="base" hangingPunct="0">
              <a:spcBef>
                <a:spcPct val="0"/>
              </a:spcBef>
              <a:spcAft>
                <a:spcPct val="0"/>
              </a:spcAft>
              <a:defRPr>
                <a:solidFill>
                  <a:schemeClr val="tx1"/>
                </a:solidFill>
                <a:latin typeface="Tahoma" panose="020B0604030504040204" pitchFamily="34" charset="0"/>
              </a:defRPr>
            </a:lvl7pPr>
            <a:lvl8pPr marL="3429000" indent="-228600" algn="ctr" rtl="0" eaLnBrk="0" fontAlgn="base" hangingPunct="0">
              <a:spcBef>
                <a:spcPct val="0"/>
              </a:spcBef>
              <a:spcAft>
                <a:spcPct val="0"/>
              </a:spcAft>
              <a:defRPr>
                <a:solidFill>
                  <a:schemeClr val="tx1"/>
                </a:solidFill>
                <a:latin typeface="Tahoma" panose="020B0604030504040204" pitchFamily="34" charset="0"/>
              </a:defRPr>
            </a:lvl8pPr>
            <a:lvl9pPr marL="3886200" indent="-228600" algn="ctr" rtl="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fa-IR" sz="2400" dirty="0">
                <a:latin typeface="Arial" panose="020B0604020202020204" pitchFamily="34" charset="0"/>
                <a:cs typeface="Arial" panose="020B0604020202020204" pitchFamily="34" charset="0"/>
              </a:rPr>
              <a:t>Normal</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l="51450" b="64603"/>
          <a:stretch>
            <a:fillRect/>
          </a:stretch>
        </p:blipFill>
        <p:spPr>
          <a:xfrm>
            <a:off x="8514288" y="4373306"/>
            <a:ext cx="2705440" cy="20057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1"/>
          <p:cNvSpPr txBox="1">
            <a:spLocks noChangeArrowheads="1"/>
          </p:cNvSpPr>
          <p:nvPr/>
        </p:nvSpPr>
        <p:spPr bwMode="auto">
          <a:xfrm>
            <a:off x="8514288" y="6377807"/>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rtl="0" eaLnBrk="0" fontAlgn="base" hangingPunct="0">
              <a:spcBef>
                <a:spcPct val="0"/>
              </a:spcBef>
              <a:spcAft>
                <a:spcPct val="0"/>
              </a:spcAft>
              <a:defRPr>
                <a:solidFill>
                  <a:schemeClr val="tx1"/>
                </a:solidFill>
                <a:latin typeface="Tahoma" panose="020B0604030504040204" pitchFamily="34" charset="0"/>
              </a:defRPr>
            </a:lvl6pPr>
            <a:lvl7pPr marL="2971800" indent="-228600" algn="ctr" rtl="0" eaLnBrk="0" fontAlgn="base" hangingPunct="0">
              <a:spcBef>
                <a:spcPct val="0"/>
              </a:spcBef>
              <a:spcAft>
                <a:spcPct val="0"/>
              </a:spcAft>
              <a:defRPr>
                <a:solidFill>
                  <a:schemeClr val="tx1"/>
                </a:solidFill>
                <a:latin typeface="Tahoma" panose="020B0604030504040204" pitchFamily="34" charset="0"/>
              </a:defRPr>
            </a:lvl7pPr>
            <a:lvl8pPr marL="3429000" indent="-228600" algn="ctr" rtl="0" eaLnBrk="0" fontAlgn="base" hangingPunct="0">
              <a:spcBef>
                <a:spcPct val="0"/>
              </a:spcBef>
              <a:spcAft>
                <a:spcPct val="0"/>
              </a:spcAft>
              <a:defRPr>
                <a:solidFill>
                  <a:schemeClr val="tx1"/>
                </a:solidFill>
                <a:latin typeface="Tahoma" panose="020B0604030504040204" pitchFamily="34" charset="0"/>
              </a:defRPr>
            </a:lvl8pPr>
            <a:lvl9pPr marL="3886200" indent="-228600" algn="ctr" rtl="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fa-IR" sz="2400" dirty="0">
                <a:latin typeface="Arial" panose="020B0604020202020204" pitchFamily="34" charset="0"/>
                <a:cs typeface="Arial" panose="020B0604020202020204" pitchFamily="34" charset="0"/>
              </a:rPr>
              <a:t>No Intracranial Flow</a:t>
            </a:r>
          </a:p>
        </p:txBody>
      </p:sp>
      <p:sp>
        <p:nvSpPr>
          <p:cNvPr id="5" name="Rectangle 4"/>
          <p:cNvSpPr/>
          <p:nvPr/>
        </p:nvSpPr>
        <p:spPr>
          <a:xfrm>
            <a:off x="582706" y="2401560"/>
            <a:ext cx="10972800" cy="1938992"/>
          </a:xfrm>
          <a:prstGeom prst="rect">
            <a:avLst/>
          </a:prstGeom>
        </p:spPr>
        <p:txBody>
          <a:bodyPr wrap="square">
            <a:spAutoFit/>
          </a:bodyPr>
          <a:lstStyle/>
          <a:p>
            <a:pPr algn="just" rtl="1"/>
            <a:r>
              <a:rPr lang="fa-IR" sz="2000" dirty="0">
                <a:solidFill>
                  <a:srgbClr val="69696A"/>
                </a:solidFill>
                <a:cs typeface="B Yekan" panose="00000400000000000000" pitchFamily="2" charset="-78"/>
              </a:rPr>
              <a:t>آنژیوگرافی چهار رگ مغزی </a:t>
            </a:r>
            <a:r>
              <a:rPr lang="en-US" sz="2000" dirty="0">
                <a:solidFill>
                  <a:srgbClr val="69696A"/>
                </a:solidFill>
                <a:cs typeface="B Yekan" panose="00000400000000000000" pitchFamily="2" charset="-78"/>
              </a:rPr>
              <a:t>gold standard</a:t>
            </a:r>
            <a:r>
              <a:rPr lang="ar-SA" sz="2000" dirty="0">
                <a:solidFill>
                  <a:srgbClr val="69696A"/>
                </a:solidFill>
                <a:cs typeface="B Yekan" panose="00000400000000000000" pitchFamily="2" charset="-78"/>
              </a:rPr>
              <a:t> تشخیص مرگ مغزی است.</a:t>
            </a:r>
            <a:endParaRPr lang="fa-IR" sz="2000" dirty="0">
              <a:solidFill>
                <a:srgbClr val="69696A"/>
              </a:solidFill>
              <a:cs typeface="B Yekan" panose="00000400000000000000" pitchFamily="2" charset="-78"/>
            </a:endParaRPr>
          </a:p>
          <a:p>
            <a:pPr marL="285750" indent="-285750" algn="just" rtl="1">
              <a:buFontTx/>
              <a:buChar char="-"/>
            </a:pPr>
            <a:r>
              <a:rPr lang="fa-IR" sz="2000" dirty="0">
                <a:solidFill>
                  <a:srgbClr val="69696A"/>
                </a:solidFill>
                <a:cs typeface="B Yekan" panose="00000400000000000000" pitchFamily="2" charset="-78"/>
              </a:rPr>
              <a:t>جریان خون  در چهار رگ تغذیه کننده مغز(شریان های کاروتید و مهره ای)متوقف شده که به آن </a:t>
            </a:r>
            <a:r>
              <a:rPr lang="en-US" sz="2000" dirty="0">
                <a:solidFill>
                  <a:srgbClr val="69696A"/>
                </a:solidFill>
                <a:cs typeface="B Yekan" panose="00000400000000000000" pitchFamily="2" charset="-78"/>
              </a:rPr>
              <a:t>NON FEELING SYNDROME</a:t>
            </a:r>
            <a:r>
              <a:rPr lang="fa-IR" sz="2000" dirty="0">
                <a:solidFill>
                  <a:srgbClr val="69696A"/>
                </a:solidFill>
                <a:cs typeface="B Yekan" panose="00000400000000000000" pitchFamily="2" charset="-78"/>
              </a:rPr>
              <a:t> گفته میشود. </a:t>
            </a:r>
          </a:p>
          <a:p>
            <a:pPr marL="285750" indent="-285750" algn="just" rtl="1">
              <a:buFontTx/>
              <a:buChar char="-"/>
            </a:pPr>
            <a:r>
              <a:rPr lang="fa-IR" sz="2000" dirty="0">
                <a:solidFill>
                  <a:srgbClr val="69696A"/>
                </a:solidFill>
                <a:cs typeface="B Yekan" panose="00000400000000000000" pitchFamily="2" charset="-78"/>
              </a:rPr>
              <a:t> آنژیوگرافی تنها تستی است که درصورت مثبت شدن آن دیگر ضرورتی برای صبرکردن وجود ندارد. </a:t>
            </a:r>
          </a:p>
          <a:p>
            <a:pPr algn="just" rtl="1"/>
            <a:r>
              <a:rPr lang="fa-IR" sz="2000" dirty="0">
                <a:solidFill>
                  <a:srgbClr val="69696A"/>
                </a:solidFill>
                <a:cs typeface="B Yekan" panose="00000400000000000000" pitchFamily="2" charset="-78"/>
              </a:rPr>
              <a:t>نکته: همه افراد آنژیوگرافی نمی‌شوند زیرا مقدارزیادی ماده حاجب وارد بدن شده،هزینه تحمیل میکند وباید فرد را جا به جا کرد.</a:t>
            </a:r>
            <a:endParaRPr lang="en-US" sz="2000" dirty="0">
              <a:solidFill>
                <a:srgbClr val="69696A"/>
              </a:solidFill>
              <a:cs typeface="B Yekan" panose="00000400000000000000" pitchFamily="2" charset="-78"/>
            </a:endParaRPr>
          </a:p>
        </p:txBody>
      </p:sp>
      <p:sp>
        <p:nvSpPr>
          <p:cNvPr id="3" name="TextBox 2"/>
          <p:cNvSpPr txBox="1"/>
          <p:nvPr/>
        </p:nvSpPr>
        <p:spPr>
          <a:xfrm>
            <a:off x="9118620" y="1166461"/>
            <a:ext cx="2436886" cy="584775"/>
          </a:xfrm>
          <a:prstGeom prst="rect">
            <a:avLst/>
          </a:prstGeom>
          <a:noFill/>
        </p:spPr>
        <p:txBody>
          <a:bodyPr wrap="none" rtlCol="1">
            <a:spAutoFit/>
          </a:bodyPr>
          <a:lstStyle/>
          <a:p>
            <a:r>
              <a:rPr lang="fa-IR" sz="3200" b="1" dirty="0">
                <a:solidFill>
                  <a:schemeClr val="accent2"/>
                </a:solidFill>
              </a:rPr>
              <a:t>تستهای تکمیلی</a:t>
            </a:r>
            <a:endParaRPr lang="fa-IR" sz="3200" dirty="0">
              <a:solidFill>
                <a:schemeClr val="accent2"/>
              </a:solidFill>
            </a:endParaRPr>
          </a:p>
        </p:txBody>
      </p:sp>
    </p:spTree>
    <p:extLst>
      <p:ext uri="{BB962C8B-B14F-4D97-AF65-F5344CB8AC3E}">
        <p14:creationId xmlns:p14="http://schemas.microsoft.com/office/powerpoint/2010/main" val="41209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rain Death respirator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8640" y="2784765"/>
            <a:ext cx="4768544" cy="39542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380211" y="2184868"/>
            <a:ext cx="5105401" cy="350923"/>
          </a:xfrm>
          <a:prstGeom prst="rect">
            <a:avLst/>
          </a:prstGeom>
        </p:spPr>
        <p:txBody>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algn="ctr">
              <a:buFont typeface="Wingdings" panose="05000000000000000000" pitchFamily="2" charset="2"/>
              <a:buNone/>
              <a:defRPr/>
            </a:pPr>
            <a:r>
              <a:rPr lang="en-US" sz="2000" b="1" dirty="0">
                <a:solidFill>
                  <a:srgbClr val="8EC04B"/>
                </a:solidFill>
                <a:latin typeface="Arial" panose="020B0604020202020204" pitchFamily="34" charset="0"/>
                <a:cs typeface="Arial" panose="020B0604020202020204" pitchFamily="34" charset="0"/>
              </a:rPr>
              <a:t>Technetium-99 Isotope Brain Scan </a:t>
            </a:r>
          </a:p>
        </p:txBody>
      </p:sp>
      <p:sp>
        <p:nvSpPr>
          <p:cNvPr id="3" name="Title 2"/>
          <p:cNvSpPr>
            <a:spLocks noGrp="1"/>
          </p:cNvSpPr>
          <p:nvPr>
            <p:ph type="title"/>
          </p:nvPr>
        </p:nvSpPr>
        <p:spPr/>
        <p:txBody>
          <a:bodyPr/>
          <a:lstStyle/>
          <a:p>
            <a:endParaRPr lang="en-US" dirty="0"/>
          </a:p>
        </p:txBody>
      </p:sp>
      <p:sp>
        <p:nvSpPr>
          <p:cNvPr id="2" name="TextBox 1"/>
          <p:cNvSpPr txBox="1"/>
          <p:nvPr/>
        </p:nvSpPr>
        <p:spPr>
          <a:xfrm>
            <a:off x="9369879" y="1923258"/>
            <a:ext cx="2132315" cy="523220"/>
          </a:xfrm>
          <a:prstGeom prst="rect">
            <a:avLst/>
          </a:prstGeom>
          <a:noFill/>
        </p:spPr>
        <p:txBody>
          <a:bodyPr wrap="none" rtlCol="1">
            <a:spAutoFit/>
          </a:bodyPr>
          <a:lstStyle/>
          <a:p>
            <a:r>
              <a:rPr lang="fa-IR" sz="2800" dirty="0" smtClean="0">
                <a:solidFill>
                  <a:schemeClr val="tx2"/>
                </a:solidFill>
              </a:rPr>
              <a:t>ایزوتوپ اسکن</a:t>
            </a:r>
            <a:endParaRPr lang="fa-IR" sz="2800" dirty="0">
              <a:solidFill>
                <a:schemeClr val="tx2"/>
              </a:solidFill>
            </a:endParaRPr>
          </a:p>
        </p:txBody>
      </p:sp>
      <p:sp>
        <p:nvSpPr>
          <p:cNvPr id="4" name="TextBox 3"/>
          <p:cNvSpPr txBox="1"/>
          <p:nvPr/>
        </p:nvSpPr>
        <p:spPr>
          <a:xfrm>
            <a:off x="8558760" y="1169206"/>
            <a:ext cx="2436886" cy="584775"/>
          </a:xfrm>
          <a:prstGeom prst="rect">
            <a:avLst/>
          </a:prstGeom>
          <a:noFill/>
        </p:spPr>
        <p:txBody>
          <a:bodyPr wrap="none" rtlCol="1">
            <a:spAutoFit/>
          </a:bodyPr>
          <a:lstStyle/>
          <a:p>
            <a:r>
              <a:rPr lang="fa-IR" sz="3200" b="1" dirty="0">
                <a:solidFill>
                  <a:schemeClr val="accent2"/>
                </a:solidFill>
              </a:rPr>
              <a:t>تستهای تکمیلی</a:t>
            </a:r>
            <a:endParaRPr lang="fa-IR" sz="3200" dirty="0">
              <a:solidFill>
                <a:schemeClr val="accent2"/>
              </a:solidFill>
            </a:endParaRPr>
          </a:p>
        </p:txBody>
      </p:sp>
      <p:sp>
        <p:nvSpPr>
          <p:cNvPr id="8" name="Rectangle 7"/>
          <p:cNvSpPr/>
          <p:nvPr/>
        </p:nvSpPr>
        <p:spPr>
          <a:xfrm>
            <a:off x="5409369" y="2446478"/>
            <a:ext cx="6092825" cy="4154984"/>
          </a:xfrm>
          <a:prstGeom prst="rect">
            <a:avLst/>
          </a:prstGeom>
        </p:spPr>
        <p:txBody>
          <a:bodyPr>
            <a:spAutoFit/>
          </a:bodyPr>
          <a:lstStyle/>
          <a:p>
            <a:pPr algn="r" rtl="1">
              <a:lnSpc>
                <a:spcPct val="150000"/>
              </a:lnSpc>
            </a:pPr>
            <a:r>
              <a:rPr lang="fa-IR" sz="2200" dirty="0" smtClean="0">
                <a:solidFill>
                  <a:srgbClr val="69696A"/>
                </a:solidFill>
                <a:cs typeface="B Yekan" panose="00000400000000000000" pitchFamily="2" charset="-78"/>
              </a:rPr>
              <a:t>ماده حاجب تزریق شده، در سینوس ها و استخوان های قاعده ی جمجمه مشاهده می شود؛ ولی در داخل جمجمه تصویری نداریم.</a:t>
            </a:r>
          </a:p>
          <a:p>
            <a:pPr algn="r" rtl="1">
              <a:lnSpc>
                <a:spcPct val="150000"/>
              </a:lnSpc>
            </a:pPr>
            <a:r>
              <a:rPr lang="fa-IR" sz="2200" dirty="0" smtClean="0">
                <a:solidFill>
                  <a:srgbClr val="69696A"/>
                </a:solidFill>
                <a:cs typeface="B Yekan" panose="00000400000000000000" pitchFamily="2" charset="-78"/>
              </a:rPr>
              <a:t>به این نما جمحمه ی تو خالی </a:t>
            </a:r>
            <a:r>
              <a:rPr lang="en-US" sz="2200" dirty="0" smtClean="0">
                <a:solidFill>
                  <a:srgbClr val="69696A"/>
                </a:solidFill>
                <a:cs typeface="B Yekan" panose="00000400000000000000" pitchFamily="2" charset="-78"/>
              </a:rPr>
              <a:t>(Hollow Scull Sign)</a:t>
            </a:r>
            <a:r>
              <a:rPr lang="fa-IR" sz="2200" dirty="0" smtClean="0">
                <a:solidFill>
                  <a:srgbClr val="69696A"/>
                </a:solidFill>
                <a:cs typeface="B Yekan" panose="00000400000000000000" pitchFamily="2" charset="-78"/>
              </a:rPr>
              <a:t> ، گفته می شود؛ که پاتوگونوکونیک مرگ مغزی است.</a:t>
            </a:r>
          </a:p>
          <a:p>
            <a:pPr algn="r" rtl="1">
              <a:lnSpc>
                <a:spcPct val="150000"/>
              </a:lnSpc>
            </a:pPr>
            <a:r>
              <a:rPr lang="fa-IR" sz="2200" dirty="0" smtClean="0">
                <a:solidFill>
                  <a:srgbClr val="69696A"/>
                </a:solidFill>
                <a:cs typeface="B Yekan" panose="00000400000000000000" pitchFamily="2" charset="-78"/>
              </a:rPr>
              <a:t>چون شریان های تغذیه کننده ی چشم، از کاروتید داخلی تغذیه می شوند، داخل چشم ها نیز منطقه ی خالی مشاهده می گردد.</a:t>
            </a:r>
            <a:endParaRPr lang="en-US" sz="2200" dirty="0">
              <a:solidFill>
                <a:srgbClr val="69696A"/>
              </a:solidFill>
              <a:cs typeface="B Yekan" panose="00000400000000000000" pitchFamily="2" charset="-78"/>
            </a:endParaRPr>
          </a:p>
        </p:txBody>
      </p:sp>
    </p:spTree>
    <p:extLst>
      <p:ext uri="{BB962C8B-B14F-4D97-AF65-F5344CB8AC3E}">
        <p14:creationId xmlns:p14="http://schemas.microsoft.com/office/powerpoint/2010/main" val="40478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ranscranial dopp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3549" y="2690949"/>
            <a:ext cx="4434840" cy="38421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414753" y="2507508"/>
            <a:ext cx="6167647" cy="4154984"/>
          </a:xfrm>
          <a:prstGeom prst="rect">
            <a:avLst/>
          </a:prstGeom>
        </p:spPr>
        <p:txBody>
          <a:bodyPr wrap="square">
            <a:spAutoFit/>
          </a:bodyPr>
          <a:lstStyle/>
          <a:p>
            <a:pPr marL="342900" indent="-342900" algn="justLow" rtl="1">
              <a:lnSpc>
                <a:spcPct val="150000"/>
              </a:lnSpc>
              <a:buFont typeface="Arial" panose="020B0604020202090204" pitchFamily="34" charset="0"/>
              <a:buChar char="•"/>
            </a:pPr>
            <a:r>
              <a:rPr lang="en-US" sz="2200" dirty="0">
                <a:solidFill>
                  <a:srgbClr val="69696A"/>
                </a:solidFill>
                <a:latin typeface="Arial" panose="020B0604020202020204" pitchFamily="34" charset="0"/>
                <a:cs typeface="B Yekan" panose="00000400000000000000" pitchFamily="2" charset="-78"/>
              </a:rPr>
              <a:t>TCD</a:t>
            </a:r>
            <a:r>
              <a:rPr lang="fa-IR" sz="2200" dirty="0">
                <a:solidFill>
                  <a:srgbClr val="69696A"/>
                </a:solidFill>
                <a:latin typeface="Arial" panose="020B0604020202020204" pitchFamily="34" charset="0"/>
                <a:cs typeface="B Yekan" panose="00000400000000000000" pitchFamily="2" charset="-78"/>
              </a:rPr>
              <a:t>به انعکاس اکوی خون حساس است.</a:t>
            </a:r>
            <a:br>
              <a:rPr lang="fa-IR" sz="2200" dirty="0">
                <a:solidFill>
                  <a:srgbClr val="69696A"/>
                </a:solidFill>
                <a:latin typeface="Arial" panose="020B0604020202020204" pitchFamily="34" charset="0"/>
                <a:cs typeface="B Yekan" panose="00000400000000000000" pitchFamily="2" charset="-78"/>
              </a:rPr>
            </a:br>
            <a:r>
              <a:rPr lang="en-US" sz="2200" dirty="0">
                <a:solidFill>
                  <a:srgbClr val="69696A"/>
                </a:solidFill>
                <a:latin typeface="Arial" panose="020B0604020202020204" pitchFamily="34" charset="0"/>
                <a:cs typeface="B Yekan" panose="00000400000000000000" pitchFamily="2" charset="-78"/>
              </a:rPr>
              <a:t>MIDDLE CEREBRAL</a:t>
            </a:r>
            <a:r>
              <a:rPr lang="fa-IR" sz="2200" dirty="0">
                <a:solidFill>
                  <a:srgbClr val="69696A"/>
                </a:solidFill>
                <a:latin typeface="Arial" panose="020B0604020202020204" pitchFamily="34" charset="0"/>
                <a:cs typeface="B Yekan" panose="00000400000000000000" pitchFamily="2" charset="-78"/>
              </a:rPr>
              <a:t> ممکن است دربرخی بیماران جا به جا گردد(زیرفضایی ازاستخوان تمپورال که نازک است قرار نگیرد)ودرآن فضا هماتوم وجود داشته باشد.</a:t>
            </a:r>
            <a:r>
              <a:rPr lang="en-US" sz="2200" dirty="0">
                <a:solidFill>
                  <a:srgbClr val="69696A"/>
                </a:solidFill>
                <a:latin typeface="Arial" panose="020B0604020202020204" pitchFamily="34" charset="0"/>
                <a:cs typeface="B Yekan" panose="00000400000000000000" pitchFamily="2" charset="-78"/>
              </a:rPr>
              <a:t>           </a:t>
            </a:r>
          </a:p>
          <a:p>
            <a:pPr marL="342900" indent="-342900" algn="justLow" rtl="1">
              <a:lnSpc>
                <a:spcPct val="150000"/>
              </a:lnSpc>
              <a:buFont typeface="Arial" panose="020B0604020202090204" pitchFamily="34" charset="0"/>
              <a:buChar char="•"/>
            </a:pPr>
            <a:r>
              <a:rPr lang="fa-IR" sz="2200" dirty="0">
                <a:solidFill>
                  <a:srgbClr val="69696A"/>
                </a:solidFill>
                <a:latin typeface="Arial" panose="020B0604020202020204" pitchFamily="34" charset="0"/>
                <a:cs typeface="B Yekan" panose="00000400000000000000" pitchFamily="2" charset="-78"/>
              </a:rPr>
              <a:t>اگر </a:t>
            </a:r>
            <a:r>
              <a:rPr lang="en-US" sz="2200" dirty="0">
                <a:solidFill>
                  <a:srgbClr val="69696A"/>
                </a:solidFill>
                <a:latin typeface="Arial" panose="020B0604020202020204" pitchFamily="34" charset="0"/>
                <a:cs typeface="B Yekan" panose="00000400000000000000" pitchFamily="2" charset="-78"/>
              </a:rPr>
              <a:t>TCD</a:t>
            </a:r>
            <a:r>
              <a:rPr lang="fa-IR" sz="2200" dirty="0">
                <a:solidFill>
                  <a:srgbClr val="69696A"/>
                </a:solidFill>
                <a:latin typeface="Arial" panose="020B0604020202020204" pitchFamily="34" charset="0"/>
                <a:cs typeface="B Yekan" panose="00000400000000000000" pitchFamily="2" charset="-78"/>
              </a:rPr>
              <a:t> مثبت گزارش گردید 100% مرگ مغزی را رد </a:t>
            </a:r>
            <a:r>
              <a:rPr lang="fa-IR" sz="2200" dirty="0" smtClean="0">
                <a:solidFill>
                  <a:srgbClr val="69696A"/>
                </a:solidFill>
                <a:latin typeface="Arial" panose="020B0604020202020204" pitchFamily="34" charset="0"/>
                <a:cs typeface="B Yekan" panose="00000400000000000000" pitchFamily="2" charset="-78"/>
              </a:rPr>
              <a:t>میکند؛ </a:t>
            </a:r>
            <a:r>
              <a:rPr lang="fa-IR" sz="2200" dirty="0">
                <a:solidFill>
                  <a:srgbClr val="69696A"/>
                </a:solidFill>
                <a:latin typeface="Arial" panose="020B0604020202020204" pitchFamily="34" charset="0"/>
                <a:cs typeface="B Yekan" panose="00000400000000000000" pitchFamily="2" charset="-78"/>
              </a:rPr>
              <a:t>ولی اگر منفی گزارش گردید  بحث تست های فیزیکی، شرح حال و آپنه تست و... باید انجام پذیرد.</a:t>
            </a:r>
            <a:endParaRPr lang="en-US" sz="2200" dirty="0">
              <a:solidFill>
                <a:srgbClr val="69696A"/>
              </a:solidFill>
              <a:cs typeface="B Yekan" panose="00000400000000000000" pitchFamily="2" charset="-78"/>
            </a:endParaRPr>
          </a:p>
        </p:txBody>
      </p:sp>
      <p:sp>
        <p:nvSpPr>
          <p:cNvPr id="2" name="TextBox 1"/>
          <p:cNvSpPr txBox="1"/>
          <p:nvPr/>
        </p:nvSpPr>
        <p:spPr>
          <a:xfrm>
            <a:off x="10149840" y="1861177"/>
            <a:ext cx="1133644" cy="646331"/>
          </a:xfrm>
          <a:prstGeom prst="rect">
            <a:avLst/>
          </a:prstGeom>
          <a:noFill/>
        </p:spPr>
        <p:txBody>
          <a:bodyPr wrap="none" rtlCol="1">
            <a:spAutoFit/>
          </a:bodyPr>
          <a:lstStyle/>
          <a:p>
            <a:r>
              <a:rPr lang="en-US" sz="3600" dirty="0" smtClean="0">
                <a:solidFill>
                  <a:schemeClr val="tx2"/>
                </a:solidFill>
              </a:rPr>
              <a:t>TCD</a:t>
            </a:r>
            <a:endParaRPr lang="fa-IR" sz="3600" dirty="0">
              <a:solidFill>
                <a:schemeClr val="tx2"/>
              </a:solidFill>
            </a:endParaRPr>
          </a:p>
        </p:txBody>
      </p:sp>
      <p:sp>
        <p:nvSpPr>
          <p:cNvPr id="3" name="TextBox 2"/>
          <p:cNvSpPr txBox="1"/>
          <p:nvPr/>
        </p:nvSpPr>
        <p:spPr>
          <a:xfrm>
            <a:off x="8846598" y="1276401"/>
            <a:ext cx="2436886" cy="584775"/>
          </a:xfrm>
          <a:prstGeom prst="rect">
            <a:avLst/>
          </a:prstGeom>
          <a:noFill/>
        </p:spPr>
        <p:txBody>
          <a:bodyPr wrap="none" rtlCol="1">
            <a:spAutoFit/>
          </a:bodyPr>
          <a:lstStyle/>
          <a:p>
            <a:r>
              <a:rPr lang="fa-IR" sz="3200" b="1" dirty="0">
                <a:solidFill>
                  <a:schemeClr val="accent2"/>
                </a:solidFill>
              </a:rPr>
              <a:t>تستهای تکمیلی</a:t>
            </a:r>
            <a:endParaRPr lang="fa-IR" sz="3200" dirty="0">
              <a:solidFill>
                <a:schemeClr val="accent2"/>
              </a:solidFill>
            </a:endParaRPr>
          </a:p>
        </p:txBody>
      </p:sp>
    </p:spTree>
    <p:extLst>
      <p:ext uri="{BB962C8B-B14F-4D97-AF65-F5344CB8AC3E}">
        <p14:creationId xmlns:p14="http://schemas.microsoft.com/office/powerpoint/2010/main" val="324735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41" y="1704749"/>
            <a:ext cx="11221559" cy="1560964"/>
          </a:xfrm>
        </p:spPr>
        <p:txBody>
          <a:bodyPr>
            <a:noAutofit/>
          </a:bodyPr>
          <a:lstStyle/>
          <a:p>
            <a:pPr algn="r"/>
            <a:r>
              <a:rPr lang="fa-IR" sz="2200" b="1" dirty="0" smtClean="0">
                <a:solidFill>
                  <a:srgbClr val="00AFEF"/>
                </a:solidFill>
              </a:rPr>
              <a:t> </a:t>
            </a:r>
            <a:r>
              <a:rPr lang="fa-IR" sz="2200" dirty="0" smtClean="0">
                <a:solidFill>
                  <a:srgbClr val="69696A"/>
                </a:solidFill>
              </a:rPr>
              <a:t> </a:t>
            </a:r>
            <a:r>
              <a:rPr lang="fa-IR" sz="2200" dirty="0">
                <a:solidFill>
                  <a:srgbClr val="69696A"/>
                </a:solidFill>
              </a:rPr>
              <a:t/>
            </a:r>
            <a:br>
              <a:rPr lang="fa-IR" sz="2200" dirty="0">
                <a:solidFill>
                  <a:srgbClr val="69696A"/>
                </a:solidFill>
              </a:rPr>
            </a:br>
            <a:r>
              <a:rPr lang="en-US" sz="2200" b="1" dirty="0">
                <a:solidFill>
                  <a:srgbClr val="69696A"/>
                </a:solidFill>
              </a:rPr>
              <a:t>EEG </a:t>
            </a:r>
            <a:r>
              <a:rPr lang="fa-IR" sz="2200" b="1" dirty="0" smtClean="0">
                <a:solidFill>
                  <a:srgbClr val="69696A"/>
                </a:solidFill>
              </a:rPr>
              <a:t> </a:t>
            </a:r>
            <a:r>
              <a:rPr lang="fa-IR" sz="2200" dirty="0" smtClean="0">
                <a:solidFill>
                  <a:srgbClr val="69696A"/>
                </a:solidFill>
              </a:rPr>
              <a:t>عملکرد </a:t>
            </a:r>
            <a:r>
              <a:rPr lang="fa-IR" sz="2200" dirty="0">
                <a:solidFill>
                  <a:srgbClr val="69696A"/>
                </a:solidFill>
              </a:rPr>
              <a:t>کورتکس را نشان </a:t>
            </a:r>
            <a:r>
              <a:rPr lang="fa-IR" sz="2200" dirty="0" smtClean="0">
                <a:solidFill>
                  <a:srgbClr val="69696A"/>
                </a:solidFill>
              </a:rPr>
              <a:t>میدهد.</a:t>
            </a:r>
            <a:br>
              <a:rPr lang="fa-IR" sz="2200" dirty="0" smtClean="0">
                <a:solidFill>
                  <a:srgbClr val="69696A"/>
                </a:solidFill>
              </a:rPr>
            </a:br>
            <a:r>
              <a:rPr lang="fa-IR" sz="2200" dirty="0" smtClean="0">
                <a:solidFill>
                  <a:srgbClr val="69696A"/>
                </a:solidFill>
              </a:rPr>
              <a:t>اگر</a:t>
            </a:r>
            <a:r>
              <a:rPr lang="en-US" sz="2200" dirty="0">
                <a:solidFill>
                  <a:srgbClr val="69696A"/>
                </a:solidFill>
              </a:rPr>
              <a:t>EEG </a:t>
            </a:r>
            <a:r>
              <a:rPr lang="fa-IR" sz="2200" dirty="0" smtClean="0">
                <a:solidFill>
                  <a:srgbClr val="69696A"/>
                </a:solidFill>
              </a:rPr>
              <a:t>، صاف </a:t>
            </a:r>
            <a:r>
              <a:rPr lang="fa-IR" sz="2200" dirty="0">
                <a:solidFill>
                  <a:srgbClr val="69696A"/>
                </a:solidFill>
              </a:rPr>
              <a:t>باشد یعنی عملکرد کورتکس وجود </a:t>
            </a:r>
            <a:r>
              <a:rPr lang="fa-IR" sz="2200" dirty="0" smtClean="0">
                <a:solidFill>
                  <a:srgbClr val="69696A"/>
                </a:solidFill>
              </a:rPr>
              <a:t>ندارد؛ </a:t>
            </a:r>
            <a:r>
              <a:rPr lang="fa-IR" sz="2200" dirty="0">
                <a:solidFill>
                  <a:srgbClr val="69696A"/>
                </a:solidFill>
              </a:rPr>
              <a:t>ولی به مفهموم مرگ مغزی </a:t>
            </a:r>
            <a:r>
              <a:rPr lang="fa-IR" sz="2200" dirty="0" smtClean="0">
                <a:solidFill>
                  <a:srgbClr val="69696A"/>
                </a:solidFill>
              </a:rPr>
              <a:t>نیست؛ ولی </a:t>
            </a:r>
            <a:r>
              <a:rPr lang="fa-IR" sz="2200" dirty="0">
                <a:solidFill>
                  <a:srgbClr val="69696A"/>
                </a:solidFill>
              </a:rPr>
              <a:t>نتیجه </a:t>
            </a:r>
            <a:r>
              <a:rPr lang="fa-IR" sz="2200" dirty="0" smtClean="0">
                <a:solidFill>
                  <a:srgbClr val="69696A"/>
                </a:solidFill>
              </a:rPr>
              <a:t>مثبت دلیلی </a:t>
            </a:r>
            <a:r>
              <a:rPr lang="fa-IR" sz="2200" dirty="0">
                <a:solidFill>
                  <a:srgbClr val="69696A"/>
                </a:solidFill>
              </a:rPr>
              <a:t>برای رد مرگ مغزی است. </a:t>
            </a:r>
            <a:r>
              <a:rPr lang="fa-IR" sz="2200" dirty="0" smtClean="0">
                <a:solidFill>
                  <a:srgbClr val="69696A"/>
                </a:solidFill>
              </a:rPr>
              <a:t/>
            </a:r>
            <a:br>
              <a:rPr lang="fa-IR" sz="2200" dirty="0" smtClean="0">
                <a:solidFill>
                  <a:srgbClr val="69696A"/>
                </a:solidFill>
              </a:rPr>
            </a:br>
            <a:r>
              <a:rPr lang="fa-IR" sz="2200" dirty="0" smtClean="0">
                <a:solidFill>
                  <a:srgbClr val="69696A"/>
                </a:solidFill>
              </a:rPr>
              <a:t>گاهی اوقات درمرگ مغزی، علی رغم ایزوالکتریک بودن نوار نغز، پالس هایی مشاهده می شود که مربوط به پالس </a:t>
            </a:r>
            <a:r>
              <a:rPr lang="fa-IR" sz="2200" dirty="0">
                <a:solidFill>
                  <a:srgbClr val="69696A"/>
                </a:solidFill>
              </a:rPr>
              <a:t>های قلب </a:t>
            </a:r>
            <a:r>
              <a:rPr lang="fa-IR" sz="2200" dirty="0" smtClean="0">
                <a:solidFill>
                  <a:srgbClr val="69696A"/>
                </a:solidFill>
              </a:rPr>
              <a:t>می باشد.</a:t>
            </a:r>
            <a:br>
              <a:rPr lang="fa-IR" sz="2200" dirty="0" smtClean="0">
                <a:solidFill>
                  <a:srgbClr val="69696A"/>
                </a:solidFill>
              </a:rPr>
            </a:br>
            <a:r>
              <a:rPr lang="fa-IR" sz="2200" dirty="0" smtClean="0">
                <a:solidFill>
                  <a:srgbClr val="69696A"/>
                </a:solidFill>
              </a:rPr>
              <a:t>الکترودها </a:t>
            </a:r>
            <a:r>
              <a:rPr lang="fa-IR" sz="2200" dirty="0">
                <a:solidFill>
                  <a:srgbClr val="69696A"/>
                </a:solidFill>
              </a:rPr>
              <a:t>به فاصله10سانتیمتر درنواحی فرونتال ، اکسیپیتال ، تمپورال و پاریتال قرار میگیرند.</a:t>
            </a:r>
          </a:p>
        </p:txBody>
      </p:sp>
      <p:pic>
        <p:nvPicPr>
          <p:cNvPr id="6" name="Picture 5" descr="normal e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3984" y="4114800"/>
            <a:ext cx="5810559" cy="240533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10717198" y="1482761"/>
            <a:ext cx="941402" cy="52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rtl="0" eaLnBrk="0" fontAlgn="base" hangingPunct="0">
              <a:spcBef>
                <a:spcPct val="0"/>
              </a:spcBef>
              <a:spcAft>
                <a:spcPct val="0"/>
              </a:spcAft>
              <a:defRPr>
                <a:solidFill>
                  <a:schemeClr val="tx1"/>
                </a:solidFill>
                <a:latin typeface="Tahoma" panose="020B0604030504040204" pitchFamily="34" charset="0"/>
              </a:defRPr>
            </a:lvl6pPr>
            <a:lvl7pPr marL="2971800" indent="-228600" algn="ctr" rtl="0" eaLnBrk="0" fontAlgn="base" hangingPunct="0">
              <a:spcBef>
                <a:spcPct val="0"/>
              </a:spcBef>
              <a:spcAft>
                <a:spcPct val="0"/>
              </a:spcAft>
              <a:defRPr>
                <a:solidFill>
                  <a:schemeClr val="tx1"/>
                </a:solidFill>
                <a:latin typeface="Tahoma" panose="020B0604030504040204" pitchFamily="34" charset="0"/>
              </a:defRPr>
            </a:lvl7pPr>
            <a:lvl8pPr marL="3429000" indent="-228600" algn="ctr" rtl="0" eaLnBrk="0" fontAlgn="base" hangingPunct="0">
              <a:spcBef>
                <a:spcPct val="0"/>
              </a:spcBef>
              <a:spcAft>
                <a:spcPct val="0"/>
              </a:spcAft>
              <a:defRPr>
                <a:solidFill>
                  <a:schemeClr val="tx1"/>
                </a:solidFill>
                <a:latin typeface="Tahoma" panose="020B0604030504040204" pitchFamily="34" charset="0"/>
              </a:defRPr>
            </a:lvl8pPr>
            <a:lvl9pPr marL="3886200" indent="-228600" algn="ctr" rtl="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fa-IR" sz="2800" b="1" dirty="0">
                <a:solidFill>
                  <a:schemeClr val="tx2"/>
                </a:solidFill>
              </a:rPr>
              <a:t>EEG</a:t>
            </a:r>
          </a:p>
        </p:txBody>
      </p:sp>
      <p:sp>
        <p:nvSpPr>
          <p:cNvPr id="8" name="Text Box 9"/>
          <p:cNvSpPr txBox="1">
            <a:spLocks noChangeArrowheads="1"/>
          </p:cNvSpPr>
          <p:nvPr/>
        </p:nvSpPr>
        <p:spPr bwMode="auto">
          <a:xfrm>
            <a:off x="2443925" y="6407734"/>
            <a:ext cx="2377267" cy="45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rtl="0" eaLnBrk="0" fontAlgn="base" hangingPunct="0">
              <a:spcBef>
                <a:spcPct val="0"/>
              </a:spcBef>
              <a:spcAft>
                <a:spcPct val="0"/>
              </a:spcAft>
              <a:defRPr>
                <a:solidFill>
                  <a:schemeClr val="tx1"/>
                </a:solidFill>
                <a:latin typeface="Tahoma" panose="020B0604030504040204" pitchFamily="34" charset="0"/>
              </a:defRPr>
            </a:lvl6pPr>
            <a:lvl7pPr marL="2971800" indent="-228600" algn="ctr" rtl="0" eaLnBrk="0" fontAlgn="base" hangingPunct="0">
              <a:spcBef>
                <a:spcPct val="0"/>
              </a:spcBef>
              <a:spcAft>
                <a:spcPct val="0"/>
              </a:spcAft>
              <a:defRPr>
                <a:solidFill>
                  <a:schemeClr val="tx1"/>
                </a:solidFill>
                <a:latin typeface="Tahoma" panose="020B0604030504040204" pitchFamily="34" charset="0"/>
              </a:defRPr>
            </a:lvl7pPr>
            <a:lvl8pPr marL="3429000" indent="-228600" algn="ctr" rtl="0" eaLnBrk="0" fontAlgn="base" hangingPunct="0">
              <a:spcBef>
                <a:spcPct val="0"/>
              </a:spcBef>
              <a:spcAft>
                <a:spcPct val="0"/>
              </a:spcAft>
              <a:defRPr>
                <a:solidFill>
                  <a:schemeClr val="tx1"/>
                </a:solidFill>
                <a:latin typeface="Tahoma" panose="020B0604030504040204" pitchFamily="34" charset="0"/>
              </a:defRPr>
            </a:lvl8pPr>
            <a:lvl9pPr marL="3886200" indent="-228600" algn="ctr" rtl="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fa-IR" sz="2400" dirty="0">
                <a:latin typeface="Arial" panose="020B0604020202020204" pitchFamily="34" charset="0"/>
                <a:cs typeface="Arial" panose="020B0604020202020204" pitchFamily="34" charset="0"/>
              </a:rPr>
              <a:t>Normal</a:t>
            </a:r>
          </a:p>
        </p:txBody>
      </p:sp>
      <p:pic>
        <p:nvPicPr>
          <p:cNvPr id="9" name="Picture 7" descr="E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20422" y="4114800"/>
            <a:ext cx="5138178" cy="22676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
          <p:cNvSpPr txBox="1">
            <a:spLocks noChangeArrowheads="1"/>
          </p:cNvSpPr>
          <p:nvPr/>
        </p:nvSpPr>
        <p:spPr bwMode="auto">
          <a:xfrm>
            <a:off x="6710695" y="6449411"/>
            <a:ext cx="4399635" cy="45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rtl="0" eaLnBrk="0" fontAlgn="base" hangingPunct="0">
              <a:spcBef>
                <a:spcPct val="0"/>
              </a:spcBef>
              <a:spcAft>
                <a:spcPct val="0"/>
              </a:spcAft>
              <a:defRPr>
                <a:solidFill>
                  <a:schemeClr val="tx1"/>
                </a:solidFill>
                <a:latin typeface="Tahoma" panose="020B0604030504040204" pitchFamily="34" charset="0"/>
              </a:defRPr>
            </a:lvl6pPr>
            <a:lvl7pPr marL="2971800" indent="-228600" algn="ctr" rtl="0" eaLnBrk="0" fontAlgn="base" hangingPunct="0">
              <a:spcBef>
                <a:spcPct val="0"/>
              </a:spcBef>
              <a:spcAft>
                <a:spcPct val="0"/>
              </a:spcAft>
              <a:defRPr>
                <a:solidFill>
                  <a:schemeClr val="tx1"/>
                </a:solidFill>
                <a:latin typeface="Tahoma" panose="020B0604030504040204" pitchFamily="34" charset="0"/>
              </a:defRPr>
            </a:lvl7pPr>
            <a:lvl8pPr marL="3429000" indent="-228600" algn="ctr" rtl="0" eaLnBrk="0" fontAlgn="base" hangingPunct="0">
              <a:spcBef>
                <a:spcPct val="0"/>
              </a:spcBef>
              <a:spcAft>
                <a:spcPct val="0"/>
              </a:spcAft>
              <a:defRPr>
                <a:solidFill>
                  <a:schemeClr val="tx1"/>
                </a:solidFill>
                <a:latin typeface="Tahoma" panose="020B0604030504040204" pitchFamily="34" charset="0"/>
              </a:defRPr>
            </a:lvl8pPr>
            <a:lvl9pPr marL="3886200" indent="-228600" algn="ctr" rtl="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fa-IR" sz="2400" dirty="0">
                <a:latin typeface="Arial" panose="020B0604020202020204" pitchFamily="34" charset="0"/>
                <a:cs typeface="Arial" panose="020B0604020202020204" pitchFamily="34" charset="0"/>
              </a:rPr>
              <a:t>Electro cerebral Silence</a:t>
            </a:r>
          </a:p>
        </p:txBody>
      </p:sp>
      <p:sp>
        <p:nvSpPr>
          <p:cNvPr id="3" name="TextBox 2"/>
          <p:cNvSpPr txBox="1"/>
          <p:nvPr/>
        </p:nvSpPr>
        <p:spPr>
          <a:xfrm>
            <a:off x="9064620" y="1028101"/>
            <a:ext cx="2593980" cy="584775"/>
          </a:xfrm>
          <a:prstGeom prst="rect">
            <a:avLst/>
          </a:prstGeom>
          <a:noFill/>
        </p:spPr>
        <p:txBody>
          <a:bodyPr wrap="none" rtlCol="1">
            <a:spAutoFit/>
          </a:bodyPr>
          <a:lstStyle/>
          <a:p>
            <a:r>
              <a:rPr lang="fa-IR" sz="3200" b="1" dirty="0" smtClean="0">
                <a:solidFill>
                  <a:schemeClr val="accent2">
                    <a:lumMod val="75000"/>
                  </a:schemeClr>
                </a:solidFill>
              </a:rPr>
              <a:t>بررسی قشر مغز</a:t>
            </a:r>
            <a:endParaRPr lang="fa-IR" sz="3200" b="1" dirty="0">
              <a:solidFill>
                <a:schemeClr val="accent2">
                  <a:lumMod val="75000"/>
                </a:schemeClr>
              </a:solidFill>
            </a:endParaRPr>
          </a:p>
        </p:txBody>
      </p:sp>
    </p:spTree>
    <p:extLst>
      <p:ext uri="{BB962C8B-B14F-4D97-AF65-F5344CB8AC3E}">
        <p14:creationId xmlns:p14="http://schemas.microsoft.com/office/powerpoint/2010/main" val="155670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07674" y="3685272"/>
            <a:ext cx="7495308" cy="31727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6527" y="2111764"/>
            <a:ext cx="10896600" cy="1573508"/>
          </a:xfrm>
          <a:prstGeom prst="rect">
            <a:avLst/>
          </a:prstGeom>
        </p:spPr>
        <p:txBody>
          <a:bodyPr wrap="square">
            <a:spAutoFit/>
          </a:bodyPr>
          <a:lstStyle/>
          <a:p>
            <a:pPr algn="just" rtl="1">
              <a:lnSpc>
                <a:spcPct val="150000"/>
              </a:lnSpc>
            </a:pPr>
            <a:r>
              <a:rPr lang="fa-IR" sz="2200" dirty="0">
                <a:solidFill>
                  <a:srgbClr val="69696A"/>
                </a:solidFill>
                <a:latin typeface="Arial" panose="020B0604020202020204" pitchFamily="34" charset="0"/>
                <a:cs typeface="B Yekan" panose="00000400000000000000" pitchFamily="2" charset="-78"/>
              </a:rPr>
              <a:t>در این تست ایمپالس هایی از اعصاب محیطی مثل مدیان و یا </a:t>
            </a:r>
            <a:r>
              <a:rPr lang="fa-IR" sz="2200" dirty="0" smtClean="0">
                <a:solidFill>
                  <a:srgbClr val="69696A"/>
                </a:solidFill>
                <a:latin typeface="Arial" panose="020B0604020202020204" pitchFamily="34" charset="0"/>
                <a:cs typeface="B Yekan" panose="00000400000000000000" pitchFamily="2" charset="-78"/>
              </a:rPr>
              <a:t>تیبیا به </a:t>
            </a:r>
            <a:r>
              <a:rPr lang="fa-IR" sz="2200" dirty="0">
                <a:solidFill>
                  <a:srgbClr val="69696A"/>
                </a:solidFill>
                <a:latin typeface="Arial" panose="020B0604020202020204" pitchFamily="34" charset="0"/>
                <a:cs typeface="B Yekan" panose="00000400000000000000" pitchFamily="2" charset="-78"/>
              </a:rPr>
              <a:t>نخاع گردنی فرستاده </a:t>
            </a:r>
            <a:r>
              <a:rPr lang="fa-IR" sz="2200" dirty="0" smtClean="0">
                <a:solidFill>
                  <a:srgbClr val="69696A"/>
                </a:solidFill>
                <a:latin typeface="Arial" panose="020B0604020202020204" pitchFamily="34" charset="0"/>
                <a:cs typeface="B Yekan" panose="00000400000000000000" pitchFamily="2" charset="-78"/>
              </a:rPr>
              <a:t>میشود</a:t>
            </a:r>
            <a:r>
              <a:rPr lang="en-US" sz="2200" dirty="0" smtClean="0">
                <a:solidFill>
                  <a:srgbClr val="69696A"/>
                </a:solidFill>
                <a:latin typeface="Arial" panose="020B0604020202020204" pitchFamily="34" charset="0"/>
                <a:cs typeface="B Yekan" panose="00000400000000000000" pitchFamily="2" charset="-78"/>
              </a:rPr>
              <a:t> </a:t>
            </a:r>
            <a:r>
              <a:rPr lang="fa-IR" sz="2200" dirty="0" smtClean="0">
                <a:solidFill>
                  <a:srgbClr val="69696A"/>
                </a:solidFill>
                <a:latin typeface="Arial" panose="020B0604020202020204" pitchFamily="34" charset="0"/>
                <a:cs typeface="B Yekan" panose="00000400000000000000" pitchFamily="2" charset="-78"/>
              </a:rPr>
              <a:t>و </a:t>
            </a:r>
            <a:r>
              <a:rPr lang="fa-IR" sz="2200" dirty="0">
                <a:solidFill>
                  <a:srgbClr val="69696A"/>
                </a:solidFill>
                <a:latin typeface="Arial" panose="020B0604020202020204" pitchFamily="34" charset="0"/>
                <a:cs typeface="B Yekan" panose="00000400000000000000" pitchFamily="2" charset="-78"/>
              </a:rPr>
              <a:t>اثر آنها بر قشر حسی حرکتی بررسی </a:t>
            </a:r>
            <a:r>
              <a:rPr lang="fa-IR" sz="2200" dirty="0" smtClean="0">
                <a:solidFill>
                  <a:srgbClr val="69696A"/>
                </a:solidFill>
                <a:latin typeface="Arial" panose="020B0604020202020204" pitchFamily="34" charset="0"/>
                <a:cs typeface="B Yekan" panose="00000400000000000000" pitchFamily="2" charset="-78"/>
              </a:rPr>
              <a:t>میگردد. </a:t>
            </a:r>
          </a:p>
          <a:p>
            <a:pPr algn="just" rtl="1">
              <a:lnSpc>
                <a:spcPct val="150000"/>
              </a:lnSpc>
            </a:pPr>
            <a:r>
              <a:rPr lang="fa-IR" sz="2200" dirty="0" smtClean="0">
                <a:solidFill>
                  <a:srgbClr val="69696A"/>
                </a:solidFill>
                <a:latin typeface="Arial" panose="020B0604020202020204" pitchFamily="34" charset="0"/>
                <a:cs typeface="B Yekan" panose="00000400000000000000" pitchFamily="2" charset="-78"/>
              </a:rPr>
              <a:t>در </a:t>
            </a:r>
            <a:r>
              <a:rPr lang="fa-IR" sz="2200" dirty="0">
                <a:solidFill>
                  <a:srgbClr val="69696A"/>
                </a:solidFill>
                <a:latin typeface="Arial" panose="020B0604020202020204" pitchFamily="34" charset="0"/>
                <a:cs typeface="B Yekan" panose="00000400000000000000" pitchFamily="2" charset="-78"/>
              </a:rPr>
              <a:t>بیماران قطع نخاع این تست به صورت کاذب منفی خواهد شد.</a:t>
            </a:r>
            <a:endParaRPr lang="en-US" sz="2200" dirty="0">
              <a:solidFill>
                <a:srgbClr val="69696A"/>
              </a:solidFill>
              <a:cs typeface="B Yekan" panose="00000400000000000000" pitchFamily="2" charset="-78"/>
            </a:endParaRPr>
          </a:p>
        </p:txBody>
      </p:sp>
      <p:sp>
        <p:nvSpPr>
          <p:cNvPr id="3" name="Title 2"/>
          <p:cNvSpPr>
            <a:spLocks noGrp="1"/>
          </p:cNvSpPr>
          <p:nvPr>
            <p:ph type="title"/>
          </p:nvPr>
        </p:nvSpPr>
        <p:spPr/>
        <p:txBody>
          <a:bodyPr/>
          <a:lstStyle/>
          <a:p>
            <a:endParaRPr lang="en-US" dirty="0"/>
          </a:p>
        </p:txBody>
      </p:sp>
      <p:sp>
        <p:nvSpPr>
          <p:cNvPr id="8" name="Text Box 4"/>
          <p:cNvSpPr txBox="1">
            <a:spLocks noChangeArrowheads="1"/>
          </p:cNvSpPr>
          <p:nvPr/>
        </p:nvSpPr>
        <p:spPr bwMode="auto">
          <a:xfrm>
            <a:off x="5368637" y="1588544"/>
            <a:ext cx="6289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rtl="0" eaLnBrk="0" fontAlgn="base" hangingPunct="0">
              <a:spcBef>
                <a:spcPct val="0"/>
              </a:spcBef>
              <a:spcAft>
                <a:spcPct val="0"/>
              </a:spcAft>
              <a:defRPr>
                <a:solidFill>
                  <a:schemeClr val="tx1"/>
                </a:solidFill>
                <a:latin typeface="Tahoma" panose="020B0604030504040204" pitchFamily="34" charset="0"/>
              </a:defRPr>
            </a:lvl6pPr>
            <a:lvl7pPr marL="2971800" indent="-228600" algn="ctr" rtl="0" eaLnBrk="0" fontAlgn="base" hangingPunct="0">
              <a:spcBef>
                <a:spcPct val="0"/>
              </a:spcBef>
              <a:spcAft>
                <a:spcPct val="0"/>
              </a:spcAft>
              <a:defRPr>
                <a:solidFill>
                  <a:schemeClr val="tx1"/>
                </a:solidFill>
                <a:latin typeface="Tahoma" panose="020B0604030504040204" pitchFamily="34" charset="0"/>
              </a:defRPr>
            </a:lvl7pPr>
            <a:lvl8pPr marL="3429000" indent="-228600" algn="ctr" rtl="0" eaLnBrk="0" fontAlgn="base" hangingPunct="0">
              <a:spcBef>
                <a:spcPct val="0"/>
              </a:spcBef>
              <a:spcAft>
                <a:spcPct val="0"/>
              </a:spcAft>
              <a:defRPr>
                <a:solidFill>
                  <a:schemeClr val="tx1"/>
                </a:solidFill>
                <a:latin typeface="Tahoma" panose="020B0604030504040204" pitchFamily="34" charset="0"/>
              </a:defRPr>
            </a:lvl8pPr>
            <a:lvl9pPr marL="3886200" indent="-228600" algn="ctr" rtl="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fa-IR" sz="2800" b="1" dirty="0" smtClean="0">
                <a:solidFill>
                  <a:schemeClr val="tx2"/>
                </a:solidFill>
              </a:rPr>
              <a:t>Somatosensory Evoked Potentials</a:t>
            </a:r>
            <a:endParaRPr lang="en-US" altLang="fa-IR" sz="2800" b="1" dirty="0">
              <a:solidFill>
                <a:schemeClr val="tx2"/>
              </a:solidFill>
            </a:endParaRPr>
          </a:p>
        </p:txBody>
      </p:sp>
      <p:sp>
        <p:nvSpPr>
          <p:cNvPr id="9" name="TextBox 8"/>
          <p:cNvSpPr txBox="1"/>
          <p:nvPr/>
        </p:nvSpPr>
        <p:spPr>
          <a:xfrm>
            <a:off x="9064620" y="1028101"/>
            <a:ext cx="2593980" cy="584775"/>
          </a:xfrm>
          <a:prstGeom prst="rect">
            <a:avLst/>
          </a:prstGeom>
          <a:noFill/>
        </p:spPr>
        <p:txBody>
          <a:bodyPr wrap="none" rtlCol="1">
            <a:spAutoFit/>
          </a:bodyPr>
          <a:lstStyle/>
          <a:p>
            <a:r>
              <a:rPr lang="fa-IR" sz="3200" b="1" dirty="0" smtClean="0">
                <a:solidFill>
                  <a:schemeClr val="accent2">
                    <a:lumMod val="75000"/>
                  </a:schemeClr>
                </a:solidFill>
              </a:rPr>
              <a:t>بررسی قشر مغز</a:t>
            </a:r>
            <a:endParaRPr lang="fa-IR" sz="3200" b="1" dirty="0">
              <a:solidFill>
                <a:schemeClr val="accent2">
                  <a:lumMod val="75000"/>
                </a:schemeClr>
              </a:solidFill>
            </a:endParaRPr>
          </a:p>
        </p:txBody>
      </p:sp>
    </p:spTree>
    <p:extLst>
      <p:ext uri="{BB962C8B-B14F-4D97-AF65-F5344CB8AC3E}">
        <p14:creationId xmlns:p14="http://schemas.microsoft.com/office/powerpoint/2010/main" val="30847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63352" y="1340768"/>
            <a:ext cx="11377264" cy="4968552"/>
          </a:xfrm>
        </p:spPr>
        <p:txBody>
          <a:bodyPr>
            <a:normAutofit/>
          </a:bodyPr>
          <a:lstStyle/>
          <a:p>
            <a:pPr marL="0" indent="0" algn="r" rtl="1">
              <a:lnSpc>
                <a:spcPct val="150000"/>
              </a:lnSpc>
              <a:buNone/>
            </a:pPr>
            <a:r>
              <a:rPr lang="fa-IR" sz="3200" dirty="0" smtClean="0">
                <a:solidFill>
                  <a:schemeClr val="accent2"/>
                </a:solidFill>
                <a:cs typeface="B Yekan" panose="00000400000000000000" pitchFamily="2" charset="-78"/>
              </a:rPr>
              <a:t>سؤال 8</a:t>
            </a:r>
          </a:p>
          <a:p>
            <a:pPr marL="0" lvl="0" indent="0">
              <a:buNone/>
            </a:pPr>
            <a:r>
              <a:rPr lang="fa-IR" b="1" dirty="0" smtClean="0"/>
              <a:t>کدامیک از تست های تکمیلی زیر، برای بررسی جریان خون مغز نمی باشد؟</a:t>
            </a:r>
          </a:p>
          <a:p>
            <a:pPr marL="0" lvl="0" indent="0">
              <a:buNone/>
            </a:pPr>
            <a:endParaRPr lang="en-US" dirty="0"/>
          </a:p>
          <a:p>
            <a:pPr marL="0" indent="0">
              <a:buNone/>
            </a:pPr>
            <a:r>
              <a:rPr lang="ar-SA" dirty="0"/>
              <a:t>الف) </a:t>
            </a:r>
            <a:r>
              <a:rPr lang="en-US" dirty="0"/>
              <a:t>TCD</a:t>
            </a:r>
          </a:p>
          <a:p>
            <a:pPr marL="0" indent="0">
              <a:buNone/>
            </a:pPr>
            <a:r>
              <a:rPr lang="ar-SA" dirty="0"/>
              <a:t>ب) </a:t>
            </a:r>
            <a:r>
              <a:rPr lang="en-US" dirty="0"/>
              <a:t>Evoked Potential</a:t>
            </a:r>
          </a:p>
          <a:p>
            <a:pPr marL="0" indent="0">
              <a:buNone/>
            </a:pPr>
            <a:r>
              <a:rPr lang="ar-SA" dirty="0"/>
              <a:t>ج) </a:t>
            </a:r>
            <a:r>
              <a:rPr lang="en-US" dirty="0"/>
              <a:t>Angiography</a:t>
            </a:r>
          </a:p>
          <a:p>
            <a:pPr marL="0" indent="0">
              <a:buNone/>
            </a:pPr>
            <a:r>
              <a:rPr lang="ar-SA" dirty="0"/>
              <a:t>د) </a:t>
            </a:r>
            <a:r>
              <a:rPr lang="en-US" dirty="0"/>
              <a:t>Isotope Scan</a:t>
            </a:r>
          </a:p>
          <a:p>
            <a:pPr marL="0" indent="0" algn="r" rtl="1">
              <a:lnSpc>
                <a:spcPct val="150000"/>
              </a:lnSpc>
              <a:buNone/>
            </a:pPr>
            <a:endParaRPr lang="fa-IR" sz="2400" dirty="0" smtClean="0">
              <a:solidFill>
                <a:srgbClr val="5E5F61"/>
              </a:solidFill>
              <a:cs typeface="+mj-cs"/>
            </a:endParaRPr>
          </a:p>
        </p:txBody>
      </p:sp>
    </p:spTree>
    <p:extLst>
      <p:ext uri="{BB962C8B-B14F-4D97-AF65-F5344CB8AC3E}">
        <p14:creationId xmlns:p14="http://schemas.microsoft.com/office/powerpoint/2010/main" val="2199063397"/>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24002" y="1658238"/>
            <a:ext cx="8795031" cy="932563"/>
          </a:xfrm>
          <a:prstGeom prst="rect">
            <a:avLst/>
          </a:prstGeom>
          <a:solidFill>
            <a:srgbClr val="FFFFFF"/>
          </a:solidFill>
          <a:ln>
            <a:noFill/>
          </a:ln>
        </p:spPr>
        <p:txBody>
          <a:bodyPr wrap="square">
            <a:spAutoFit/>
          </a:bodyPr>
          <a:lstStyle/>
          <a:p>
            <a:pPr algn="ctr">
              <a:lnSpc>
                <a:spcPct val="130000"/>
              </a:lnSpc>
            </a:pPr>
            <a:r>
              <a:rPr lang="es-ES" sz="1400" b="1" spc="50" dirty="0">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rPr>
              <a:t>GUIDELINES OF THE TASK FORCE </a:t>
            </a:r>
            <a:r>
              <a:rPr lang="es-ES" sz="1400" b="1" spc="50" dirty="0" err="1">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rPr>
              <a:t>for</a:t>
            </a:r>
            <a:r>
              <a:rPr lang="es-ES" sz="1400" b="1" spc="50" dirty="0">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rPr>
              <a:t> </a:t>
            </a:r>
            <a:r>
              <a:rPr lang="es-ES" sz="1400" b="1" spc="50" dirty="0" err="1">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rPr>
              <a:t>the</a:t>
            </a:r>
            <a:r>
              <a:rPr lang="es-ES" sz="1400" b="1" spc="50" dirty="0">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rPr>
              <a:t> </a:t>
            </a:r>
            <a:r>
              <a:rPr lang="es-ES" sz="1400" b="1" spc="50" dirty="0" err="1">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rPr>
              <a:t>determination</a:t>
            </a:r>
            <a:r>
              <a:rPr lang="es-ES" sz="1400" b="1" spc="50" dirty="0">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rPr>
              <a:t> of BD in </a:t>
            </a:r>
            <a:r>
              <a:rPr lang="es-ES" sz="1400" b="1" spc="50" dirty="0" err="1">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rPr>
              <a:t>children</a:t>
            </a:r>
            <a:r>
              <a:rPr lang="es-ES" sz="1400" b="1" spc="50" dirty="0">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rPr>
              <a:t> </a:t>
            </a:r>
          </a:p>
          <a:p>
            <a:pPr>
              <a:lnSpc>
                <a:spcPct val="130000"/>
              </a:lnSpc>
            </a:pPr>
            <a:endParaRPr lang="es-ES" sz="1400" b="1" spc="50" dirty="0">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endParaRPr>
          </a:p>
          <a:p>
            <a:pPr lvl="1" algn="ctr">
              <a:lnSpc>
                <a:spcPct val="130000"/>
              </a:lnSpc>
            </a:pPr>
            <a:r>
              <a:rPr lang="es-ES" sz="1400" b="1" spc="50" dirty="0">
                <a:ln w="13500">
                  <a:solidFill>
                    <a:schemeClr val="accent1">
                      <a:shade val="2500"/>
                      <a:alpha val="6500"/>
                    </a:schemeClr>
                  </a:solidFill>
                  <a:prstDash val="solid"/>
                </a:ln>
                <a:solidFill>
                  <a:schemeClr val="accent2"/>
                </a:solidFill>
                <a:effectLst>
                  <a:innerShdw blurRad="50900" dist="38500" dir="13500000">
                    <a:srgbClr val="000000">
                      <a:alpha val="60000"/>
                    </a:srgbClr>
                  </a:innerShdw>
                </a:effectLst>
              </a:rPr>
              <a:t>AGE-DEPENDENT OBSERVATION PERIOD </a:t>
            </a:r>
          </a:p>
        </p:txBody>
      </p:sp>
      <p:sp>
        <p:nvSpPr>
          <p:cNvPr id="3" name="Rectangle 83"/>
          <p:cNvSpPr>
            <a:spLocks noChangeArrowheads="1"/>
          </p:cNvSpPr>
          <p:nvPr/>
        </p:nvSpPr>
        <p:spPr bwMode="auto">
          <a:xfrm>
            <a:off x="1778350" y="4233158"/>
            <a:ext cx="8446226" cy="1762021"/>
          </a:xfrm>
          <a:prstGeom prst="rect">
            <a:avLst/>
          </a:prstGeom>
          <a:solidFill>
            <a:srgbClr val="FFFFFF"/>
          </a:solidFill>
          <a:ln>
            <a:noFill/>
          </a:ln>
        </p:spPr>
        <p:txBody>
          <a:bodyPr wrap="square">
            <a:spAutoFit/>
          </a:bodyPr>
          <a:lstStyle/>
          <a:p>
            <a:pPr algn="ctr">
              <a:lnSpc>
                <a:spcPct val="130000"/>
              </a:lnSpc>
            </a:pPr>
            <a:r>
              <a:rPr lang="es-ES" sz="1400" b="1" spc="50" dirty="0">
                <a:ln w="13500">
                  <a:solidFill>
                    <a:schemeClr val="accent1">
                      <a:shade val="2500"/>
                      <a:alpha val="6500"/>
                    </a:schemeClr>
                  </a:solidFill>
                  <a:prstDash val="solid"/>
                </a:ln>
                <a:solidFill>
                  <a:schemeClr val="accent2">
                    <a:alpha val="95000"/>
                  </a:schemeClr>
                </a:solidFill>
                <a:effectLst>
                  <a:innerShdw blurRad="50900" dist="38500" dir="13500000">
                    <a:srgbClr val="000000">
                      <a:alpha val="60000"/>
                    </a:srgbClr>
                  </a:innerShdw>
                </a:effectLst>
              </a:rPr>
              <a:t>OBSERVATION PERIOD </a:t>
            </a:r>
          </a:p>
          <a:p>
            <a:pPr marL="514350" indent="-514350">
              <a:lnSpc>
                <a:spcPct val="130000"/>
              </a:lnSpc>
              <a:buFont typeface="Arial"/>
              <a:buChar char="•"/>
            </a:pPr>
            <a:r>
              <a:rPr lang="en-US" sz="14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If hypoxic encephalopathy present, observation for 24 hours is recommended.</a:t>
            </a:r>
          </a:p>
          <a:p>
            <a:pPr marL="514350" indent="-514350">
              <a:lnSpc>
                <a:spcPct val="130000"/>
              </a:lnSpc>
              <a:buFont typeface="Arial"/>
              <a:buChar char="•"/>
            </a:pPr>
            <a:r>
              <a:rPr lang="en-US" sz="14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This may be reduced if an EEG shows ECS or a radionuclide study is negative for CBF. One report suggests  that a second EEG is not necessary at all; however, the number of patients in this study,  aged 2 months to 1 year, was small.</a:t>
            </a:r>
          </a:p>
          <a:p>
            <a:pPr marL="514350" indent="-514350">
              <a:lnSpc>
                <a:spcPct val="130000"/>
              </a:lnSpc>
              <a:buFont typeface="Arial"/>
              <a:buChar char="•"/>
            </a:pPr>
            <a:endParaRPr lang="en-US" sz="1400"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p:txBody>
      </p:sp>
      <p:graphicFrame>
        <p:nvGraphicFramePr>
          <p:cNvPr id="4" name="Group 87"/>
          <p:cNvGraphicFramePr>
            <a:graphicFrameLocks noGrp="1"/>
          </p:cNvGraphicFramePr>
          <p:nvPr>
            <p:extLst/>
          </p:nvPr>
        </p:nvGraphicFramePr>
        <p:xfrm>
          <a:off x="3155775" y="2735212"/>
          <a:ext cx="5200644" cy="1455788"/>
        </p:xfrm>
        <a:graphic>
          <a:graphicData uri="http://schemas.openxmlformats.org/drawingml/2006/table">
            <a:tbl>
              <a:tblPr>
                <a:tableStyleId>{D113A9D2-9D6B-4929-AA2D-F23B5EE8CBE7}</a:tableStyleId>
              </a:tblPr>
              <a:tblGrid>
                <a:gridCol w="1558786">
                  <a:extLst>
                    <a:ext uri="{9D8B030D-6E8A-4147-A177-3AD203B41FA5}">
                      <a16:colId xmlns:a16="http://schemas.microsoft.com/office/drawing/2014/main" val="20000"/>
                    </a:ext>
                  </a:extLst>
                </a:gridCol>
                <a:gridCol w="1469337">
                  <a:extLst>
                    <a:ext uri="{9D8B030D-6E8A-4147-A177-3AD203B41FA5}">
                      <a16:colId xmlns:a16="http://schemas.microsoft.com/office/drawing/2014/main" val="20001"/>
                    </a:ext>
                  </a:extLst>
                </a:gridCol>
                <a:gridCol w="2172521">
                  <a:extLst>
                    <a:ext uri="{9D8B030D-6E8A-4147-A177-3AD203B41FA5}">
                      <a16:colId xmlns:a16="http://schemas.microsoft.com/office/drawing/2014/main" val="20002"/>
                    </a:ext>
                  </a:extLst>
                </a:gridCol>
              </a:tblGrid>
              <a:tr h="541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err="1">
                          <a:ln>
                            <a:noFill/>
                          </a:ln>
                          <a:effectLst>
                            <a:outerShdw blurRad="38100" dist="38100" dir="2700000" algn="tl">
                              <a:srgbClr val="000000"/>
                            </a:outerShdw>
                          </a:effectLst>
                        </a:rPr>
                        <a:t>Age</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err="1">
                          <a:ln>
                            <a:noFill/>
                          </a:ln>
                          <a:effectLst>
                            <a:outerShdw blurRad="38100" dist="38100" dir="2700000" algn="tl">
                              <a:srgbClr val="000000"/>
                            </a:outerShdw>
                          </a:effectLst>
                        </a:rPr>
                        <a:t>Hours</a:t>
                      </a:r>
                      <a:r>
                        <a:rPr kumimoji="0" lang="es-ES" sz="1400" u="none" strike="noStrike" cap="none" normalizeH="0" baseline="0" dirty="0">
                          <a:ln>
                            <a:noFill/>
                          </a:ln>
                          <a:effectLst>
                            <a:outerShdw blurRad="38100" dist="38100" dir="2700000" algn="tl">
                              <a:srgbClr val="000000"/>
                            </a:outerShdw>
                          </a:effectLst>
                        </a:rPr>
                        <a:t> </a:t>
                      </a:r>
                      <a:r>
                        <a:rPr kumimoji="0" lang="es-ES" sz="1400" u="none" strike="noStrike" cap="none" normalizeH="0" baseline="0" dirty="0" err="1">
                          <a:ln>
                            <a:noFill/>
                          </a:ln>
                          <a:effectLst>
                            <a:outerShdw blurRad="38100" dist="38100" dir="2700000" algn="tl">
                              <a:srgbClr val="000000"/>
                            </a:outerShdw>
                          </a:effectLst>
                        </a:rPr>
                        <a:t>Between</a:t>
                      </a:r>
                      <a:endParaRPr kumimoji="0" lang="es-ES" sz="1400" u="none" strike="noStrike" cap="none" normalizeH="0" baseline="0" dirty="0">
                        <a:ln>
                          <a:noFill/>
                        </a:ln>
                        <a:effectLst>
                          <a:outerShdw blurRad="38100" dist="38100" dir="2700000" algn="tl">
                            <a:srgbClr val="000000"/>
                          </a:outerShdw>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outerShdw>
                          </a:effectLst>
                        </a:rPr>
                        <a:t> 2 </a:t>
                      </a:r>
                      <a:r>
                        <a:rPr kumimoji="0" lang="es-ES" sz="1400" u="none" strike="noStrike" cap="none" normalizeH="0" baseline="0" dirty="0" err="1">
                          <a:ln>
                            <a:noFill/>
                          </a:ln>
                          <a:effectLst>
                            <a:outerShdw blurRad="38100" dist="38100" dir="2700000" algn="tl">
                              <a:srgbClr val="000000"/>
                            </a:outerShdw>
                          </a:effectLst>
                        </a:rPr>
                        <a:t>Examinations</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err="1">
                          <a:ln>
                            <a:noFill/>
                          </a:ln>
                          <a:effectLst>
                            <a:outerShdw blurRad="38100" dist="38100" dir="2700000" algn="tl">
                              <a:srgbClr val="000000"/>
                            </a:outerShdw>
                          </a:effectLst>
                        </a:rPr>
                        <a:t>Recommended</a:t>
                      </a:r>
                      <a:r>
                        <a:rPr kumimoji="0" lang="es-ES" sz="1400" u="none" strike="noStrike" cap="none" normalizeH="0" baseline="0" dirty="0">
                          <a:ln>
                            <a:noFill/>
                          </a:ln>
                          <a:effectLst>
                            <a:outerShdw blurRad="38100" dist="38100" dir="2700000" algn="tl">
                              <a:srgbClr val="000000"/>
                            </a:outerShdw>
                          </a:effectLst>
                        </a:rPr>
                        <a:t> </a:t>
                      </a:r>
                      <a:r>
                        <a:rPr kumimoji="0" lang="es-ES" sz="1400" u="none" strike="noStrike" cap="none" normalizeH="0" baseline="0" dirty="0" err="1">
                          <a:ln>
                            <a:noFill/>
                          </a:ln>
                          <a:effectLst>
                            <a:outerShdw blurRad="38100" dist="38100" dir="2700000" algn="tl">
                              <a:srgbClr val="000000"/>
                            </a:outerShdw>
                          </a:effectLst>
                        </a:rPr>
                        <a:t>Number</a:t>
                      </a:r>
                      <a:r>
                        <a:rPr kumimoji="0" lang="es-ES" sz="1400" u="none" strike="noStrike" cap="none" normalizeH="0" baseline="0" dirty="0">
                          <a:ln>
                            <a:noFill/>
                          </a:ln>
                          <a:effectLst>
                            <a:outerShdw blurRad="38100" dist="38100" dir="2700000" algn="tl">
                              <a:srgbClr val="000000"/>
                            </a:outerShdw>
                          </a:effectLst>
                        </a:rPr>
                        <a:t> of </a:t>
                      </a:r>
                      <a:r>
                        <a:rPr kumimoji="0" lang="es-ES" sz="1400" u="none" strike="noStrike" cap="none" normalizeH="0" baseline="0" dirty="0" err="1">
                          <a:ln>
                            <a:noFill/>
                          </a:ln>
                          <a:effectLst>
                            <a:outerShdw blurRad="38100" dist="38100" dir="2700000" algn="tl">
                              <a:srgbClr val="000000"/>
                            </a:outerShdw>
                          </a:effectLst>
                        </a:rPr>
                        <a:t>EEGs</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extLst>
                  <a:ext uri="{0D108BD9-81ED-4DB2-BD59-A6C34878D82A}">
                    <a16:rowId xmlns:a16="http://schemas.microsoft.com/office/drawing/2014/main" val="10000"/>
                  </a:ext>
                </a:extLst>
              </a:tr>
              <a:tr h="2519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outerShdw>
                          </a:effectLst>
                        </a:rPr>
                        <a:t>7 days-2 </a:t>
                      </a:r>
                      <a:r>
                        <a:rPr kumimoji="0" lang="es-ES" sz="1400" u="none" strike="noStrike" cap="none" normalizeH="0" baseline="0" dirty="0" err="1">
                          <a:ln>
                            <a:noFill/>
                          </a:ln>
                          <a:effectLst>
                            <a:outerShdw blurRad="38100" dist="38100" dir="2700000" algn="tl">
                              <a:srgbClr val="000000"/>
                            </a:outerShdw>
                          </a:effectLst>
                        </a:rPr>
                        <a:t>months</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outerShdw>
                          </a:effectLst>
                        </a:rPr>
                        <a:t>48</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outerShdw>
                          </a:effectLst>
                        </a:rPr>
                        <a:t>2</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extLst>
                  <a:ext uri="{0D108BD9-81ED-4DB2-BD59-A6C34878D82A}">
                    <a16:rowId xmlns:a16="http://schemas.microsoft.com/office/drawing/2014/main" val="10001"/>
                  </a:ext>
                </a:extLst>
              </a:tr>
              <a:tr h="2621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outerShdw>
                          </a:effectLst>
                        </a:rPr>
                        <a:t>2 months-1 </a:t>
                      </a:r>
                      <a:r>
                        <a:rPr kumimoji="0" lang="es-ES" sz="1400" u="none" strike="noStrike" cap="none" normalizeH="0" baseline="0" dirty="0" err="1">
                          <a:ln>
                            <a:noFill/>
                          </a:ln>
                          <a:effectLst>
                            <a:outerShdw blurRad="38100" dist="38100" dir="2700000" algn="tl">
                              <a:srgbClr val="000000"/>
                            </a:outerShdw>
                          </a:effectLst>
                        </a:rPr>
                        <a:t>year</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outerShdw>
                          </a:effectLst>
                        </a:rPr>
                        <a:t>24</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outerShdw>
                          </a:effectLst>
                        </a:rPr>
                        <a:t>2</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extLst>
                  <a:ext uri="{0D108BD9-81ED-4DB2-BD59-A6C34878D82A}">
                    <a16:rowId xmlns:a16="http://schemas.microsoft.com/office/drawing/2014/main" val="10002"/>
                  </a:ext>
                </a:extLst>
              </a:tr>
              <a:tr h="294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outerShdw>
                          </a:effectLst>
                        </a:rPr>
                        <a:t>&gt;1 </a:t>
                      </a:r>
                      <a:r>
                        <a:rPr kumimoji="0" lang="es-ES" sz="1400" u="none" strike="noStrike" cap="none" normalizeH="0" baseline="0" dirty="0" err="1">
                          <a:ln>
                            <a:noFill/>
                          </a:ln>
                          <a:effectLst>
                            <a:outerShdw blurRad="38100" dist="38100" dir="2700000" algn="tl">
                              <a:srgbClr val="000000"/>
                            </a:outerShdw>
                          </a:effectLst>
                        </a:rPr>
                        <a:t>year</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outerShdw>
                          </a:effectLst>
                        </a:rPr>
                        <a:t>12</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err="1">
                          <a:ln>
                            <a:noFill/>
                          </a:ln>
                          <a:effectLst>
                            <a:outerShdw blurRad="38100" dist="38100" dir="2700000" algn="tl">
                              <a:srgbClr val="000000"/>
                            </a:outerShdw>
                          </a:effectLst>
                        </a:rPr>
                        <a:t>Not</a:t>
                      </a:r>
                      <a:r>
                        <a:rPr kumimoji="0" lang="es-ES" sz="1400" u="none" strike="noStrike" cap="none" normalizeH="0" baseline="0" dirty="0">
                          <a:ln>
                            <a:noFill/>
                          </a:ln>
                          <a:effectLst>
                            <a:outerShdw blurRad="38100" dist="38100" dir="2700000" algn="tl">
                              <a:srgbClr val="000000"/>
                            </a:outerShdw>
                          </a:effectLst>
                        </a:rPr>
                        <a:t> </a:t>
                      </a:r>
                      <a:r>
                        <a:rPr kumimoji="0" lang="es-ES" sz="1400" u="none" strike="noStrike" cap="none" normalizeH="0" baseline="0" dirty="0" err="1">
                          <a:ln>
                            <a:noFill/>
                          </a:ln>
                          <a:effectLst>
                            <a:outerShdw blurRad="38100" dist="38100" dir="2700000" algn="tl">
                              <a:srgbClr val="000000"/>
                            </a:outerShdw>
                          </a:effectLst>
                        </a:rPr>
                        <a:t>needed</a:t>
                      </a:r>
                      <a:endParaRPr kumimoji="0" lang="es-ES" sz="1400" b="0" i="0" u="none" strike="noStrike" cap="none" normalizeH="0" baseline="0" dirty="0">
                        <a:ln>
                          <a:noFill/>
                        </a:ln>
                        <a:solidFill>
                          <a:srgbClr val="FFFF66"/>
                        </a:solidFill>
                        <a:effectLst>
                          <a:outerShdw blurRad="38100" dist="38100" dir="2700000" algn="tl">
                            <a:srgbClr val="000000"/>
                          </a:outerShdw>
                        </a:effectLst>
                        <a:latin typeface="Times New Roman" pitchFamily="18" charset="0"/>
                      </a:endParaRPr>
                    </a:p>
                  </a:txBody>
                  <a:tcPr marT="45668" marB="45668" anchor="ctr" horzOverflow="overflow"/>
                </a:tc>
                <a:extLst>
                  <a:ext uri="{0D108BD9-81ED-4DB2-BD59-A6C34878D82A}">
                    <a16:rowId xmlns:a16="http://schemas.microsoft.com/office/drawing/2014/main" val="10003"/>
                  </a:ext>
                </a:extLst>
              </a:tr>
            </a:tbl>
          </a:graphicData>
        </a:graphic>
      </p:graphicFrame>
      <p:sp>
        <p:nvSpPr>
          <p:cNvPr id="7" name="Rectangle 28"/>
          <p:cNvSpPr>
            <a:spLocks noChangeArrowheads="1"/>
          </p:cNvSpPr>
          <p:nvPr/>
        </p:nvSpPr>
        <p:spPr bwMode="auto">
          <a:xfrm>
            <a:off x="2063554" y="5867400"/>
            <a:ext cx="8041853" cy="738664"/>
          </a:xfrm>
          <a:prstGeom prst="rect">
            <a:avLst/>
          </a:prstGeom>
          <a:solidFill>
            <a:schemeClr val="bg1"/>
          </a:solidFill>
          <a:ln w="9525">
            <a:solidFill>
              <a:schemeClr val="accent2"/>
            </a:solidFill>
            <a:miter lim="800000"/>
            <a:headEnd/>
            <a:tailEnd/>
          </a:ln>
          <a:effectLst/>
          <a:scene3d>
            <a:camera prst="orthographicFront"/>
            <a:lightRig rig="threePt" dir="t"/>
          </a:scene3d>
          <a:sp3d>
            <a:bevelT w="165100" prst="coolSlant"/>
          </a:sp3d>
        </p:spPr>
        <p:txBody>
          <a:bodyPr wrap="square" anchor="ctr">
            <a:spAutoFit/>
          </a:bodyPr>
          <a:lstStyle/>
          <a:p>
            <a:pPr>
              <a:defRPr/>
            </a:pPr>
            <a:r>
              <a:rPr lang="es-ES" sz="1400" i="1" dirty="0" err="1">
                <a:latin typeface="Times New Roman" pitchFamily="18" charset="0"/>
              </a:rPr>
              <a:t>Task</a:t>
            </a:r>
            <a:r>
              <a:rPr lang="es-ES" sz="1400" i="1" dirty="0">
                <a:latin typeface="Times New Roman" pitchFamily="18" charset="0"/>
              </a:rPr>
              <a:t> </a:t>
            </a:r>
            <a:r>
              <a:rPr lang="es-ES" sz="1400" i="1" dirty="0" err="1">
                <a:latin typeface="Times New Roman" pitchFamily="18" charset="0"/>
              </a:rPr>
              <a:t>Force</a:t>
            </a:r>
            <a:r>
              <a:rPr lang="es-ES" sz="1400" i="1" dirty="0">
                <a:latin typeface="Times New Roman" pitchFamily="18" charset="0"/>
              </a:rPr>
              <a:t> </a:t>
            </a:r>
            <a:r>
              <a:rPr lang="es-ES" sz="1400" i="1" dirty="0" err="1">
                <a:latin typeface="Times New Roman" pitchFamily="18" charset="0"/>
              </a:rPr>
              <a:t>for</a:t>
            </a:r>
            <a:r>
              <a:rPr lang="es-ES" sz="1400" i="1" dirty="0">
                <a:latin typeface="Times New Roman" pitchFamily="18" charset="0"/>
              </a:rPr>
              <a:t> </a:t>
            </a:r>
            <a:r>
              <a:rPr lang="es-ES" sz="1400" i="1" dirty="0" err="1">
                <a:latin typeface="Times New Roman" pitchFamily="18" charset="0"/>
              </a:rPr>
              <a:t>the</a:t>
            </a:r>
            <a:r>
              <a:rPr lang="es-ES" sz="1400" i="1" dirty="0">
                <a:latin typeface="Times New Roman" pitchFamily="18" charset="0"/>
              </a:rPr>
              <a:t> </a:t>
            </a:r>
            <a:r>
              <a:rPr lang="es-ES" sz="1400" i="1" dirty="0" err="1">
                <a:latin typeface="Times New Roman" pitchFamily="18" charset="0"/>
              </a:rPr>
              <a:t>Determination</a:t>
            </a:r>
            <a:r>
              <a:rPr lang="es-ES" sz="1400" i="1" dirty="0">
                <a:latin typeface="Times New Roman" pitchFamily="18" charset="0"/>
              </a:rPr>
              <a:t> of </a:t>
            </a:r>
            <a:r>
              <a:rPr lang="es-ES" sz="1400" i="1" dirty="0" err="1">
                <a:latin typeface="Times New Roman" pitchFamily="18" charset="0"/>
              </a:rPr>
              <a:t>Brain</a:t>
            </a:r>
            <a:r>
              <a:rPr lang="es-ES" sz="1400" i="1" dirty="0">
                <a:latin typeface="Times New Roman" pitchFamily="18" charset="0"/>
              </a:rPr>
              <a:t> </a:t>
            </a:r>
            <a:r>
              <a:rPr lang="es-ES" sz="1400" i="1" dirty="0" err="1">
                <a:latin typeface="Times New Roman" pitchFamily="18" charset="0"/>
              </a:rPr>
              <a:t>Death</a:t>
            </a:r>
            <a:r>
              <a:rPr lang="es-ES" sz="1400" i="1" dirty="0">
                <a:latin typeface="Times New Roman" pitchFamily="18" charset="0"/>
              </a:rPr>
              <a:t> in </a:t>
            </a:r>
            <a:r>
              <a:rPr lang="es-ES" sz="1400" i="1" dirty="0" err="1">
                <a:latin typeface="Times New Roman" pitchFamily="18" charset="0"/>
              </a:rPr>
              <a:t>Children</a:t>
            </a:r>
            <a:r>
              <a:rPr lang="es-ES" sz="1400" i="1" dirty="0">
                <a:latin typeface="Times New Roman" pitchFamily="18" charset="0"/>
              </a:rPr>
              <a:t>: </a:t>
            </a:r>
            <a:r>
              <a:rPr lang="es-ES" sz="1400" i="1" dirty="0" err="1">
                <a:latin typeface="Times New Roman" pitchFamily="18" charset="0"/>
              </a:rPr>
              <a:t>Guidelines</a:t>
            </a:r>
            <a:r>
              <a:rPr lang="es-ES" sz="1400" i="1" dirty="0">
                <a:latin typeface="Times New Roman" pitchFamily="18" charset="0"/>
              </a:rPr>
              <a:t> </a:t>
            </a:r>
            <a:r>
              <a:rPr lang="es-ES" sz="1400" i="1" dirty="0" err="1">
                <a:latin typeface="Times New Roman" pitchFamily="18" charset="0"/>
              </a:rPr>
              <a:t>for</a:t>
            </a:r>
            <a:r>
              <a:rPr lang="es-ES" sz="1400" i="1" dirty="0">
                <a:latin typeface="Times New Roman" pitchFamily="18" charset="0"/>
              </a:rPr>
              <a:t> </a:t>
            </a:r>
            <a:r>
              <a:rPr lang="es-ES" sz="1400" i="1" dirty="0" err="1">
                <a:latin typeface="Times New Roman" pitchFamily="18" charset="0"/>
              </a:rPr>
              <a:t>the</a:t>
            </a:r>
            <a:r>
              <a:rPr lang="es-ES" sz="1400" i="1" dirty="0">
                <a:latin typeface="Times New Roman" pitchFamily="18" charset="0"/>
              </a:rPr>
              <a:t> </a:t>
            </a:r>
            <a:r>
              <a:rPr lang="es-ES" sz="1400" i="1" dirty="0" err="1">
                <a:latin typeface="Times New Roman" pitchFamily="18" charset="0"/>
              </a:rPr>
              <a:t>determination</a:t>
            </a:r>
            <a:r>
              <a:rPr lang="es-ES" sz="1400" i="1" dirty="0">
                <a:latin typeface="Times New Roman" pitchFamily="18" charset="0"/>
              </a:rPr>
              <a:t> of </a:t>
            </a:r>
            <a:r>
              <a:rPr lang="es-ES" sz="1400" i="1" dirty="0" err="1">
                <a:latin typeface="Times New Roman" pitchFamily="18" charset="0"/>
              </a:rPr>
              <a:t>brain</a:t>
            </a:r>
            <a:r>
              <a:rPr lang="es-ES" sz="1400" i="1" dirty="0">
                <a:latin typeface="Times New Roman" pitchFamily="18" charset="0"/>
              </a:rPr>
              <a:t> </a:t>
            </a:r>
            <a:r>
              <a:rPr lang="es-ES" sz="1400" i="1" dirty="0" err="1">
                <a:latin typeface="Times New Roman" pitchFamily="18" charset="0"/>
              </a:rPr>
              <a:t>death</a:t>
            </a:r>
            <a:r>
              <a:rPr lang="es-ES" sz="1400" i="1" dirty="0">
                <a:latin typeface="Times New Roman" pitchFamily="18" charset="0"/>
              </a:rPr>
              <a:t> in </a:t>
            </a:r>
            <a:r>
              <a:rPr lang="es-ES" sz="1400" i="1" dirty="0" err="1">
                <a:latin typeface="Times New Roman" pitchFamily="18" charset="0"/>
              </a:rPr>
              <a:t>children</a:t>
            </a:r>
            <a:r>
              <a:rPr lang="es-ES" sz="1400" i="1" dirty="0">
                <a:latin typeface="Times New Roman" pitchFamily="18" charset="0"/>
              </a:rPr>
              <a:t>. </a:t>
            </a:r>
            <a:r>
              <a:rPr lang="es-ES" sz="1400" i="1" dirty="0" err="1">
                <a:latin typeface="Times New Roman" pitchFamily="18" charset="0"/>
              </a:rPr>
              <a:t>Task</a:t>
            </a:r>
            <a:r>
              <a:rPr lang="es-ES" sz="1400" i="1" dirty="0">
                <a:latin typeface="Times New Roman" pitchFamily="18" charset="0"/>
              </a:rPr>
              <a:t> </a:t>
            </a:r>
            <a:r>
              <a:rPr lang="es-ES" sz="1400" i="1" dirty="0" err="1">
                <a:latin typeface="Times New Roman" pitchFamily="18" charset="0"/>
              </a:rPr>
              <a:t>Force</a:t>
            </a:r>
            <a:r>
              <a:rPr lang="es-ES" sz="1400" i="1" dirty="0">
                <a:latin typeface="Times New Roman" pitchFamily="18" charset="0"/>
              </a:rPr>
              <a:t> </a:t>
            </a:r>
            <a:r>
              <a:rPr lang="es-ES" sz="1400" i="1" dirty="0" err="1">
                <a:latin typeface="Times New Roman" pitchFamily="18" charset="0"/>
              </a:rPr>
              <a:t>for</a:t>
            </a:r>
            <a:r>
              <a:rPr lang="es-ES" sz="1400" i="1" dirty="0">
                <a:latin typeface="Times New Roman" pitchFamily="18" charset="0"/>
              </a:rPr>
              <a:t> </a:t>
            </a:r>
            <a:r>
              <a:rPr lang="es-ES" sz="1400" i="1" dirty="0" err="1">
                <a:latin typeface="Times New Roman" pitchFamily="18" charset="0"/>
              </a:rPr>
              <a:t>the</a:t>
            </a:r>
            <a:r>
              <a:rPr lang="es-ES" sz="1400" i="1" dirty="0">
                <a:latin typeface="Times New Roman" pitchFamily="18" charset="0"/>
              </a:rPr>
              <a:t>  </a:t>
            </a:r>
            <a:r>
              <a:rPr lang="es-ES" sz="1400" i="1" dirty="0" err="1">
                <a:latin typeface="Times New Roman" pitchFamily="18" charset="0"/>
              </a:rPr>
              <a:t>Determination</a:t>
            </a:r>
            <a:r>
              <a:rPr lang="es-ES" sz="1400" i="1" dirty="0">
                <a:latin typeface="Times New Roman" pitchFamily="18" charset="0"/>
              </a:rPr>
              <a:t> of </a:t>
            </a:r>
            <a:r>
              <a:rPr lang="es-ES" sz="1400" i="1" dirty="0" err="1">
                <a:latin typeface="Times New Roman" pitchFamily="18" charset="0"/>
              </a:rPr>
              <a:t>Brain</a:t>
            </a:r>
            <a:r>
              <a:rPr lang="es-ES" sz="1400" i="1" dirty="0">
                <a:latin typeface="Times New Roman" pitchFamily="18" charset="0"/>
              </a:rPr>
              <a:t> </a:t>
            </a:r>
            <a:r>
              <a:rPr lang="es-ES" sz="1400" i="1" dirty="0" err="1">
                <a:latin typeface="Times New Roman" pitchFamily="18" charset="0"/>
              </a:rPr>
              <a:t>Death</a:t>
            </a:r>
            <a:r>
              <a:rPr lang="es-ES" sz="1400" i="1" dirty="0">
                <a:latin typeface="Times New Roman" pitchFamily="18" charset="0"/>
              </a:rPr>
              <a:t> in </a:t>
            </a:r>
            <a:r>
              <a:rPr lang="es-ES" sz="1400" i="1" dirty="0" err="1">
                <a:latin typeface="Times New Roman" pitchFamily="18" charset="0"/>
              </a:rPr>
              <a:t>Children</a:t>
            </a:r>
            <a:r>
              <a:rPr lang="es-ES" sz="1400" i="1" dirty="0">
                <a:latin typeface="Times New Roman" pitchFamily="18" charset="0"/>
              </a:rPr>
              <a:t>.  </a:t>
            </a:r>
          </a:p>
          <a:p>
            <a:pPr>
              <a:defRPr/>
            </a:pPr>
            <a:r>
              <a:rPr lang="es-ES" sz="1400" i="1" dirty="0" err="1">
                <a:latin typeface="Times New Roman" pitchFamily="18" charset="0"/>
              </a:rPr>
              <a:t>Arch</a:t>
            </a:r>
            <a:r>
              <a:rPr lang="es-ES" sz="1400" i="1" dirty="0">
                <a:latin typeface="Times New Roman" pitchFamily="18" charset="0"/>
              </a:rPr>
              <a:t> </a:t>
            </a:r>
            <a:r>
              <a:rPr lang="es-ES" sz="1400" i="1" dirty="0" err="1">
                <a:latin typeface="Times New Roman" pitchFamily="18" charset="0"/>
              </a:rPr>
              <a:t>Neurol</a:t>
            </a:r>
            <a:r>
              <a:rPr lang="es-ES" sz="1400" i="1" dirty="0">
                <a:latin typeface="Times New Roman" pitchFamily="18" charset="0"/>
              </a:rPr>
              <a:t> 1987 Jun; 44(6): 587-8</a:t>
            </a:r>
            <a:endParaRPr lang="es-ES" sz="2000" dirty="0">
              <a:latin typeface="Times New Roman" pitchFamily="18" charset="0"/>
            </a:endParaRPr>
          </a:p>
        </p:txBody>
      </p:sp>
      <p:sp>
        <p:nvSpPr>
          <p:cNvPr id="8" name="TextBox 7"/>
          <p:cNvSpPr txBox="1"/>
          <p:nvPr/>
        </p:nvSpPr>
        <p:spPr>
          <a:xfrm>
            <a:off x="3720692" y="929052"/>
            <a:ext cx="4727576" cy="584775"/>
          </a:xfrm>
          <a:prstGeom prst="rect">
            <a:avLst/>
          </a:prstGeom>
          <a:noFill/>
        </p:spPr>
        <p:txBody>
          <a:bodyPr wrap="none" rtlCol="1">
            <a:spAutoFit/>
          </a:bodyPr>
          <a:lstStyle/>
          <a:p>
            <a:r>
              <a:rPr lang="fa-IR" sz="3200" b="1" dirty="0" smtClean="0">
                <a:solidFill>
                  <a:schemeClr val="accent2">
                    <a:lumMod val="75000"/>
                  </a:schemeClr>
                </a:solidFill>
              </a:rPr>
              <a:t>تشخیص مرگ مغزی در کودکان</a:t>
            </a:r>
            <a:endParaRPr lang="fa-IR" sz="3200" b="1" dirty="0">
              <a:solidFill>
                <a:schemeClr val="accent2">
                  <a:lumMod val="75000"/>
                </a:schemeClr>
              </a:solidFill>
            </a:endParaRPr>
          </a:p>
        </p:txBody>
      </p:sp>
    </p:spTree>
    <p:extLst>
      <p:ext uri="{BB962C8B-B14F-4D97-AF65-F5344CB8AC3E}">
        <p14:creationId xmlns:p14="http://schemas.microsoft.com/office/powerpoint/2010/main" val="20705060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3609" y="1091342"/>
            <a:ext cx="9274628" cy="584775"/>
          </a:xfrm>
          <a:prstGeom prst="rect">
            <a:avLst/>
          </a:prstGeom>
          <a:noFill/>
        </p:spPr>
        <p:txBody>
          <a:bodyPr wrap="square" rtlCol="1">
            <a:spAutoFit/>
          </a:bodyPr>
          <a:lstStyle/>
          <a:p>
            <a:pPr algn="ctr" rtl="1"/>
            <a:r>
              <a:rPr lang="fa-IR" sz="3200" b="1" dirty="0" smtClean="0">
                <a:solidFill>
                  <a:schemeClr val="accent2"/>
                </a:solidFill>
              </a:rPr>
              <a:t>خلاصه ی فرایند تشخیص مرگ مغزی</a:t>
            </a:r>
            <a:endParaRPr lang="fa-IR" sz="3200" b="1" dirty="0">
              <a:solidFill>
                <a:schemeClr val="accent2"/>
              </a:solidFill>
            </a:endParaRPr>
          </a:p>
        </p:txBody>
      </p:sp>
      <p:sp>
        <p:nvSpPr>
          <p:cNvPr id="3" name="Pentagon 2"/>
          <p:cNvSpPr/>
          <p:nvPr/>
        </p:nvSpPr>
        <p:spPr>
          <a:xfrm flipH="1">
            <a:off x="8714509" y="2230579"/>
            <a:ext cx="2549236" cy="160712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smtClean="0">
                <a:solidFill>
                  <a:schemeClr val="accent1"/>
                </a:solidFill>
              </a:rPr>
              <a:t>1</a:t>
            </a:r>
            <a:r>
              <a:rPr lang="fa-IR" dirty="0" smtClean="0">
                <a:solidFill>
                  <a:schemeClr val="accent1"/>
                </a:solidFill>
              </a:rPr>
              <a:t> </a:t>
            </a:r>
          </a:p>
          <a:p>
            <a:pPr algn="ctr"/>
            <a:r>
              <a:rPr lang="fa-IR" sz="2000" dirty="0" smtClean="0">
                <a:solidFill>
                  <a:schemeClr val="accent1"/>
                </a:solidFill>
              </a:rPr>
              <a:t>تعیین علت</a:t>
            </a:r>
            <a:endParaRPr lang="en-US" sz="2000" dirty="0">
              <a:solidFill>
                <a:schemeClr val="accent1"/>
              </a:solidFill>
            </a:endParaRPr>
          </a:p>
        </p:txBody>
      </p:sp>
      <p:sp>
        <p:nvSpPr>
          <p:cNvPr id="5" name="Pentagon 4"/>
          <p:cNvSpPr/>
          <p:nvPr/>
        </p:nvSpPr>
        <p:spPr>
          <a:xfrm flipH="1">
            <a:off x="6165273" y="2230578"/>
            <a:ext cx="2549236" cy="160712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smtClean="0">
                <a:solidFill>
                  <a:schemeClr val="accent1"/>
                </a:solidFill>
              </a:rPr>
              <a:t>2</a:t>
            </a:r>
          </a:p>
          <a:p>
            <a:pPr algn="ctr"/>
            <a:r>
              <a:rPr lang="fa-IR" sz="2000" dirty="0" smtClean="0">
                <a:solidFill>
                  <a:schemeClr val="accent1"/>
                </a:solidFill>
              </a:rPr>
              <a:t>رد کردن مقلدها</a:t>
            </a:r>
            <a:endParaRPr lang="en-US" sz="2000" dirty="0">
              <a:solidFill>
                <a:schemeClr val="accent1"/>
              </a:solidFill>
            </a:endParaRPr>
          </a:p>
        </p:txBody>
      </p:sp>
      <p:sp>
        <p:nvSpPr>
          <p:cNvPr id="6" name="Pentagon 5"/>
          <p:cNvSpPr/>
          <p:nvPr/>
        </p:nvSpPr>
        <p:spPr>
          <a:xfrm flipH="1">
            <a:off x="3616037" y="2230578"/>
            <a:ext cx="2549236" cy="160712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smtClean="0">
                <a:solidFill>
                  <a:schemeClr val="accent1"/>
                </a:solidFill>
              </a:rPr>
              <a:t>3</a:t>
            </a:r>
          </a:p>
          <a:p>
            <a:pPr algn="ctr"/>
            <a:r>
              <a:rPr lang="fa-IR" sz="2000" dirty="0" smtClean="0">
                <a:solidFill>
                  <a:schemeClr val="accent1"/>
                </a:solidFill>
              </a:rPr>
              <a:t>معاینات بالینی</a:t>
            </a:r>
            <a:endParaRPr lang="en-US" sz="2000" dirty="0">
              <a:solidFill>
                <a:schemeClr val="accent1"/>
              </a:solidFill>
            </a:endParaRPr>
          </a:p>
        </p:txBody>
      </p:sp>
      <p:sp>
        <p:nvSpPr>
          <p:cNvPr id="7" name="Pentagon 6"/>
          <p:cNvSpPr/>
          <p:nvPr/>
        </p:nvSpPr>
        <p:spPr>
          <a:xfrm flipH="1">
            <a:off x="1066801" y="2230578"/>
            <a:ext cx="2549236" cy="160712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smtClean="0">
                <a:solidFill>
                  <a:schemeClr val="accent1"/>
                </a:solidFill>
              </a:rPr>
              <a:t>4</a:t>
            </a:r>
            <a:endParaRPr lang="fa-IR" dirty="0" smtClean="0">
              <a:solidFill>
                <a:schemeClr val="accent1"/>
              </a:solidFill>
            </a:endParaRPr>
          </a:p>
          <a:p>
            <a:pPr algn="ctr"/>
            <a:r>
              <a:rPr lang="fa-IR" sz="2000" dirty="0" smtClean="0">
                <a:solidFill>
                  <a:schemeClr val="accent1"/>
                </a:solidFill>
              </a:rPr>
              <a:t>تست های تکمیلی</a:t>
            </a:r>
            <a:endParaRPr lang="en-US" sz="2000" dirty="0">
              <a:solidFill>
                <a:schemeClr val="accent1"/>
              </a:solidFill>
            </a:endParaRPr>
          </a:p>
        </p:txBody>
      </p:sp>
      <p:grpSp>
        <p:nvGrpSpPr>
          <p:cNvPr id="12" name="Group 11"/>
          <p:cNvGrpSpPr/>
          <p:nvPr/>
        </p:nvGrpSpPr>
        <p:grpSpPr>
          <a:xfrm>
            <a:off x="678870" y="5195455"/>
            <a:ext cx="10820399" cy="360218"/>
            <a:chOff x="678870" y="5195455"/>
            <a:chExt cx="10820399" cy="360218"/>
          </a:xfrm>
        </p:grpSpPr>
        <p:sp>
          <p:nvSpPr>
            <p:cNvPr id="8" name="Rectangle 7"/>
            <p:cNvSpPr/>
            <p:nvPr/>
          </p:nvSpPr>
          <p:spPr>
            <a:xfrm>
              <a:off x="10349342" y="5195455"/>
              <a:ext cx="1149927" cy="360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تعیین علت</a:t>
              </a:r>
              <a:endParaRPr lang="en-US" dirty="0"/>
            </a:p>
          </p:txBody>
        </p:sp>
        <p:sp>
          <p:nvSpPr>
            <p:cNvPr id="9" name="Rectangle 8"/>
            <p:cNvSpPr/>
            <p:nvPr/>
          </p:nvSpPr>
          <p:spPr>
            <a:xfrm>
              <a:off x="5069178" y="5195455"/>
              <a:ext cx="5280164" cy="3602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accent1"/>
                  </a:solidFill>
                </a:rPr>
                <a:t>بررسی و رفع  کردن مقلدها</a:t>
              </a:r>
              <a:endParaRPr lang="en-US" dirty="0">
                <a:solidFill>
                  <a:schemeClr val="accent1"/>
                </a:solidFill>
              </a:endParaRPr>
            </a:p>
          </p:txBody>
        </p:sp>
        <p:sp>
          <p:nvSpPr>
            <p:cNvPr id="10" name="Rectangle 9"/>
            <p:cNvSpPr/>
            <p:nvPr/>
          </p:nvSpPr>
          <p:spPr>
            <a:xfrm>
              <a:off x="3642160" y="5195455"/>
              <a:ext cx="1427018" cy="36021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accent1"/>
                  </a:solidFill>
                </a:rPr>
                <a:t>معاینات بالینی</a:t>
              </a:r>
              <a:endParaRPr lang="en-US" dirty="0">
                <a:solidFill>
                  <a:schemeClr val="accent1"/>
                </a:solidFill>
              </a:endParaRPr>
            </a:p>
          </p:txBody>
        </p:sp>
        <p:sp>
          <p:nvSpPr>
            <p:cNvPr id="11" name="Rectangle 10"/>
            <p:cNvSpPr/>
            <p:nvPr/>
          </p:nvSpPr>
          <p:spPr>
            <a:xfrm>
              <a:off x="678870" y="5195455"/>
              <a:ext cx="2949436" cy="3602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accent1"/>
                  </a:solidFill>
                </a:rPr>
                <a:t>تست های تکمیلی</a:t>
              </a:r>
              <a:endParaRPr lang="en-US" dirty="0">
                <a:solidFill>
                  <a:schemeClr val="accent1"/>
                </a:solidFill>
              </a:endParaRPr>
            </a:p>
          </p:txBody>
        </p:sp>
      </p:grpSp>
    </p:spTree>
    <p:extLst>
      <p:ext uri="{BB962C8B-B14F-4D97-AF65-F5344CB8AC3E}">
        <p14:creationId xmlns:p14="http://schemas.microsoft.com/office/powerpoint/2010/main" val="256679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63352" y="1340768"/>
            <a:ext cx="11377264" cy="4968552"/>
          </a:xfrm>
        </p:spPr>
        <p:txBody>
          <a:bodyPr>
            <a:normAutofit/>
          </a:bodyPr>
          <a:lstStyle/>
          <a:p>
            <a:pPr marL="0" indent="0" algn="r" rtl="1">
              <a:lnSpc>
                <a:spcPct val="150000"/>
              </a:lnSpc>
              <a:buNone/>
            </a:pPr>
            <a:r>
              <a:rPr lang="fa-IR" sz="3200" dirty="0" smtClean="0">
                <a:solidFill>
                  <a:schemeClr val="accent2"/>
                </a:solidFill>
                <a:cs typeface="B Yekan" panose="00000400000000000000" pitchFamily="2" charset="-78"/>
              </a:rPr>
              <a:t>سؤال 1</a:t>
            </a:r>
          </a:p>
          <a:p>
            <a:pPr marL="0" lvl="0" indent="0">
              <a:buNone/>
            </a:pPr>
            <a:r>
              <a:rPr lang="fa-IR" b="1" dirty="0" smtClean="0"/>
              <a:t>اولین قدم در تشخیص مرگ مغزی کدام است؟</a:t>
            </a:r>
          </a:p>
          <a:p>
            <a:pPr marL="0" lvl="0" indent="0">
              <a:buNone/>
            </a:pPr>
            <a:endParaRPr lang="en-US" dirty="0"/>
          </a:p>
          <a:p>
            <a:pPr marL="0" indent="0">
              <a:buNone/>
            </a:pPr>
            <a:r>
              <a:rPr lang="ar-SA" dirty="0" smtClean="0"/>
              <a:t>الف</a:t>
            </a:r>
            <a:r>
              <a:rPr lang="ar-SA" dirty="0"/>
              <a:t>) </a:t>
            </a:r>
            <a:r>
              <a:rPr lang="fa-IR" dirty="0" smtClean="0"/>
              <a:t>تعیین علت مرگ مغزی</a:t>
            </a:r>
            <a:endParaRPr lang="en-US" dirty="0"/>
          </a:p>
          <a:p>
            <a:pPr marL="0" indent="0">
              <a:buNone/>
            </a:pPr>
            <a:r>
              <a:rPr lang="ar-SA" dirty="0" smtClean="0"/>
              <a:t>ب</a:t>
            </a:r>
            <a:r>
              <a:rPr lang="ar-SA" dirty="0"/>
              <a:t>) </a:t>
            </a:r>
            <a:r>
              <a:rPr lang="fa-IR" dirty="0" smtClean="0"/>
              <a:t>رفع مقلد های مرگ مغزی</a:t>
            </a:r>
            <a:endParaRPr lang="en-US" dirty="0"/>
          </a:p>
          <a:p>
            <a:pPr marL="0" indent="0">
              <a:buNone/>
            </a:pPr>
            <a:r>
              <a:rPr lang="ar-SA" dirty="0" smtClean="0"/>
              <a:t>ج</a:t>
            </a:r>
            <a:r>
              <a:rPr lang="ar-SA" dirty="0"/>
              <a:t>) </a:t>
            </a:r>
            <a:r>
              <a:rPr lang="fa-IR" dirty="0" smtClean="0"/>
              <a:t>معاینات بالینی</a:t>
            </a:r>
            <a:endParaRPr lang="en-US" dirty="0"/>
          </a:p>
          <a:p>
            <a:pPr marL="0" indent="0">
              <a:buNone/>
            </a:pPr>
            <a:r>
              <a:rPr lang="ar-SA" dirty="0" smtClean="0"/>
              <a:t>د</a:t>
            </a:r>
            <a:r>
              <a:rPr lang="ar-SA" dirty="0"/>
              <a:t>) </a:t>
            </a:r>
            <a:r>
              <a:rPr lang="fa-IR" dirty="0" smtClean="0"/>
              <a:t>آنژیوگرافی عروق مغزی</a:t>
            </a:r>
            <a:endParaRPr lang="en-US" dirty="0"/>
          </a:p>
          <a:p>
            <a:pPr marL="0" indent="0" algn="r" rtl="1">
              <a:lnSpc>
                <a:spcPct val="150000"/>
              </a:lnSpc>
              <a:buNone/>
            </a:pPr>
            <a:endParaRPr lang="fa-IR" sz="2400" dirty="0" smtClean="0">
              <a:solidFill>
                <a:srgbClr val="5E5F61"/>
              </a:solidFill>
              <a:cs typeface="+mj-cs"/>
            </a:endParaRPr>
          </a:p>
        </p:txBody>
      </p:sp>
    </p:spTree>
    <p:extLst>
      <p:ext uri="{BB962C8B-B14F-4D97-AF65-F5344CB8AC3E}">
        <p14:creationId xmlns:p14="http://schemas.microsoft.com/office/powerpoint/2010/main" val="169816184"/>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7 CuadroTexto"/>
          <p:cNvSpPr txBox="1"/>
          <p:nvPr/>
        </p:nvSpPr>
        <p:spPr>
          <a:xfrm>
            <a:off x="2796396" y="757722"/>
            <a:ext cx="5904656"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defTabSz="457200">
              <a:defRPr/>
            </a:pPr>
            <a:r>
              <a:rPr lang="fa-IR" sz="4000" dirty="0">
                <a:solidFill>
                  <a:srgbClr val="00AFEF"/>
                </a:solidFill>
                <a:cs typeface="B Yekan" panose="00000400000000000000" pitchFamily="2" charset="-78"/>
              </a:rPr>
              <a:t>خلاصه:</a:t>
            </a:r>
            <a:endParaRPr lang="es-ES" sz="4000" dirty="0">
              <a:solidFill>
                <a:srgbClr val="00AFEF"/>
              </a:solidFill>
              <a:cs typeface="B Yekan" panose="00000400000000000000" pitchFamily="2" charset="-78"/>
            </a:endParaRPr>
          </a:p>
        </p:txBody>
      </p:sp>
      <p:sp>
        <p:nvSpPr>
          <p:cNvPr id="2" name="Rectángulo 1"/>
          <p:cNvSpPr/>
          <p:nvPr/>
        </p:nvSpPr>
        <p:spPr>
          <a:xfrm>
            <a:off x="2119513" y="1948878"/>
            <a:ext cx="7560840" cy="684056"/>
          </a:xfrm>
          <a:prstGeom prst="rect">
            <a:avLst/>
          </a:prstGeom>
          <a:solidFill>
            <a:schemeClr val="tx1">
              <a:lumMod val="60000"/>
              <a:lumOff val="4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fa-IR" sz="2200" dirty="0">
                <a:solidFill>
                  <a:schemeClr val="tx1">
                    <a:lumMod val="50000"/>
                  </a:schemeClr>
                </a:solidFill>
                <a:cs typeface="B Yekan" panose="00000400000000000000" pitchFamily="2" charset="-78"/>
              </a:rPr>
              <a:t>مرگ پایان زندگی نیست</a:t>
            </a:r>
            <a:endParaRPr lang="es-ES" sz="2200" dirty="0">
              <a:solidFill>
                <a:schemeClr val="tx1">
                  <a:lumMod val="50000"/>
                </a:schemeClr>
              </a:solidFill>
              <a:cs typeface="B Yekan" panose="00000400000000000000" pitchFamily="2" charset="-78"/>
            </a:endParaRPr>
          </a:p>
        </p:txBody>
      </p:sp>
      <p:sp>
        <p:nvSpPr>
          <p:cNvPr id="12" name="Rectángulo 11"/>
          <p:cNvSpPr/>
          <p:nvPr/>
        </p:nvSpPr>
        <p:spPr>
          <a:xfrm>
            <a:off x="2119513" y="2824996"/>
            <a:ext cx="7560840" cy="68405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fa-IR" sz="2200" dirty="0">
                <a:solidFill>
                  <a:schemeClr val="tx1">
                    <a:lumMod val="50000"/>
                  </a:schemeClr>
                </a:solidFill>
                <a:cs typeface="B Yekan" panose="00000400000000000000" pitchFamily="2" charset="-78"/>
              </a:rPr>
              <a:t>تأیید کنندگان مرگ مغزی و روش آن در کشورهای مختلف، متفاوت است</a:t>
            </a:r>
            <a:endParaRPr lang="es-ES" sz="2200" dirty="0">
              <a:solidFill>
                <a:schemeClr val="tx1">
                  <a:lumMod val="50000"/>
                </a:schemeClr>
              </a:solidFill>
              <a:cs typeface="B Yekan" panose="00000400000000000000" pitchFamily="2" charset="-78"/>
            </a:endParaRPr>
          </a:p>
        </p:txBody>
      </p:sp>
      <p:sp>
        <p:nvSpPr>
          <p:cNvPr id="13" name="Rectángulo 12"/>
          <p:cNvSpPr/>
          <p:nvPr/>
        </p:nvSpPr>
        <p:spPr>
          <a:xfrm>
            <a:off x="2119513" y="3701114"/>
            <a:ext cx="7560840" cy="684056"/>
          </a:xfrm>
          <a:prstGeom prst="rect">
            <a:avLst/>
          </a:prstGeom>
          <a:solidFill>
            <a:schemeClr val="accent2"/>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fa-IR" sz="2200" dirty="0">
                <a:solidFill>
                  <a:schemeClr val="tx1">
                    <a:lumMod val="50000"/>
                  </a:schemeClr>
                </a:solidFill>
                <a:cs typeface="B Yekan" panose="00000400000000000000" pitchFamily="2" charset="-78"/>
              </a:rPr>
              <a:t>تشخیص مرگ مغزی وظیفه ی کوردیناتور است نه تأیید آن</a:t>
            </a:r>
            <a:endParaRPr lang="es-ES" sz="2200" dirty="0">
              <a:solidFill>
                <a:schemeClr val="tx1">
                  <a:lumMod val="50000"/>
                </a:schemeClr>
              </a:solidFill>
              <a:cs typeface="B Yekan" panose="00000400000000000000" pitchFamily="2" charset="-78"/>
            </a:endParaRPr>
          </a:p>
        </p:txBody>
      </p:sp>
      <p:sp>
        <p:nvSpPr>
          <p:cNvPr id="15" name="Rectángulo 14"/>
          <p:cNvSpPr/>
          <p:nvPr/>
        </p:nvSpPr>
        <p:spPr>
          <a:xfrm>
            <a:off x="2119513" y="5205219"/>
            <a:ext cx="7560840" cy="68405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lvl="0" algn="ctr"/>
            <a:r>
              <a:rPr lang="es-ES" sz="2200" b="1" dirty="0">
                <a:solidFill>
                  <a:srgbClr val="FFFFFF"/>
                </a:solidFill>
                <a:latin typeface="Arial Narrow"/>
                <a:cs typeface="Arial Narrow"/>
              </a:rPr>
              <a:t>IF YOU MAKE ONE WRONG DIAGNOSIS OF BD YOU CAN LOSE HUNDREDS OF DONORS</a:t>
            </a:r>
          </a:p>
        </p:txBody>
      </p:sp>
      <p:sp>
        <p:nvSpPr>
          <p:cNvPr id="16" name="Rectángulo 15"/>
          <p:cNvSpPr/>
          <p:nvPr/>
        </p:nvSpPr>
        <p:spPr>
          <a:xfrm>
            <a:off x="2119513" y="5453350"/>
            <a:ext cx="7560840" cy="684056"/>
          </a:xfrm>
          <a:prstGeom prst="rect">
            <a:avLst/>
          </a:prstGeom>
          <a:solidFill>
            <a:schemeClr val="tx1">
              <a:lumMod val="60000"/>
              <a:lumOff val="4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fa-IR" sz="2200" dirty="0">
                <a:solidFill>
                  <a:schemeClr val="tx1">
                    <a:lumMod val="50000"/>
                  </a:schemeClr>
                </a:solidFill>
                <a:cs typeface="B Yekan" panose="00000400000000000000" pitchFamily="2" charset="-78"/>
              </a:rPr>
              <a:t>تشخیص مرگ مغزی، صرفاً بالینی و فرایند ساده ای است</a:t>
            </a:r>
            <a:endParaRPr lang="es-ES" sz="2200" dirty="0">
              <a:solidFill>
                <a:schemeClr val="tx1">
                  <a:lumMod val="50000"/>
                </a:schemeClr>
              </a:solidFill>
              <a:cs typeface="B Yekan" panose="00000400000000000000" pitchFamily="2" charset="-78"/>
            </a:endParaRPr>
          </a:p>
        </p:txBody>
      </p:sp>
      <p:sp>
        <p:nvSpPr>
          <p:cNvPr id="14" name="Rectángulo 13"/>
          <p:cNvSpPr/>
          <p:nvPr/>
        </p:nvSpPr>
        <p:spPr>
          <a:xfrm>
            <a:off x="2119513" y="4577232"/>
            <a:ext cx="7560840" cy="684056"/>
          </a:xfrm>
          <a:prstGeom prst="rect">
            <a:avLst/>
          </a:prstGeom>
          <a:solidFill>
            <a:schemeClr val="tx2"/>
          </a:solidFill>
          <a:ln/>
        </p:spPr>
        <p:style>
          <a:lnRef idx="3">
            <a:schemeClr val="lt1"/>
          </a:lnRef>
          <a:fillRef idx="1">
            <a:schemeClr val="accent5"/>
          </a:fillRef>
          <a:effectRef idx="1">
            <a:schemeClr val="accent5"/>
          </a:effectRef>
          <a:fontRef idx="minor">
            <a:schemeClr val="lt1"/>
          </a:fontRef>
        </p:style>
        <p:txBody>
          <a:bodyPr rtlCol="0" anchor="ctr"/>
          <a:lstStyle/>
          <a:p>
            <a:pPr lvl="0" algn="ctr"/>
            <a:r>
              <a:rPr lang="fa-IR" sz="2200" dirty="0">
                <a:solidFill>
                  <a:schemeClr val="tx1">
                    <a:lumMod val="50000"/>
                  </a:schemeClr>
                </a:solidFill>
                <a:cs typeface="B Yekan" panose="00000400000000000000" pitchFamily="2" charset="-78"/>
              </a:rPr>
              <a:t>یک تشخیص و تأیید درست به مثابه ی یک اهداکننده است</a:t>
            </a:r>
            <a:endParaRPr lang="es-ES" sz="2200" dirty="0">
              <a:solidFill>
                <a:schemeClr val="tx1">
                  <a:lumMod val="50000"/>
                </a:schemeClr>
              </a:solidFill>
              <a:cs typeface="B Yekan" panose="00000400000000000000" pitchFamily="2" charset="-78"/>
            </a:endParaRPr>
          </a:p>
        </p:txBody>
      </p:sp>
    </p:spTree>
    <p:extLst>
      <p:ext uri="{BB962C8B-B14F-4D97-AF65-F5344CB8AC3E}">
        <p14:creationId xmlns:p14="http://schemas.microsoft.com/office/powerpoint/2010/main" val="205700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ppt_x</p:attrName>
                                        </p:attrNameLst>
                                      </p:cBhvr>
                                      <p:tavLst>
                                        <p:tav tm="0">
                                          <p:val>
                                            <p:strVal val="#ppt_x-#ppt_w*1.125000"/>
                                          </p:val>
                                        </p:tav>
                                        <p:tav tm="100000">
                                          <p:val>
                                            <p:strVal val="#ppt_x"/>
                                          </p:val>
                                        </p:tav>
                                      </p:tavLst>
                                    </p:anim>
                                    <p:animEffect transition="in" filter="wipe(righ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ppt_x</p:attrName>
                                        </p:attrNameLst>
                                      </p:cBhvr>
                                      <p:tavLst>
                                        <p:tav tm="0">
                                          <p:val>
                                            <p:strVal val="#ppt_x-#ppt_w*1.125000"/>
                                          </p:val>
                                        </p:tav>
                                        <p:tav tm="100000">
                                          <p:val>
                                            <p:strVal val="#ppt_x"/>
                                          </p:val>
                                        </p:tav>
                                      </p:tavLst>
                                    </p:anim>
                                    <p:animEffect transition="in" filter="wipe(righ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ppt_x</p:attrName>
                                        </p:attrNameLst>
                                      </p:cBhvr>
                                      <p:tavLst>
                                        <p:tav tm="0">
                                          <p:val>
                                            <p:strVal val="#ppt_x-#ppt_w*1.125000"/>
                                          </p:val>
                                        </p:tav>
                                        <p:tav tm="100000">
                                          <p:val>
                                            <p:strVal val="#ppt_x"/>
                                          </p:val>
                                        </p:tav>
                                      </p:tavLst>
                                    </p:anim>
                                    <p:animEffect transition="in" filter="wipe(righ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6"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29067" y="1918433"/>
            <a:ext cx="2728392" cy="4520666"/>
            <a:chOff x="2252547" y="1918434"/>
            <a:chExt cx="2728392" cy="4520666"/>
          </a:xfrm>
        </p:grpSpPr>
        <p:sp>
          <p:nvSpPr>
            <p:cNvPr id="19" name="Rectángulo redondeado 18"/>
            <p:cNvSpPr/>
            <p:nvPr/>
          </p:nvSpPr>
          <p:spPr>
            <a:xfrm>
              <a:off x="2252547" y="3198740"/>
              <a:ext cx="2728392" cy="3240360"/>
            </a:xfrm>
            <a:prstGeom prst="roundRect">
              <a:avLst/>
            </a:prstGeom>
            <a:solidFill>
              <a:schemeClr val="accent2">
                <a:lumMod val="20000"/>
                <a:lumOff val="80000"/>
              </a:schemeClr>
            </a:soli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rtl="1"/>
              <a:endParaRPr lang="en-US" dirty="0">
                <a:solidFill>
                  <a:schemeClr val="tx1"/>
                </a:solidFill>
                <a:latin typeface="Arial Narrow"/>
                <a:cs typeface="Arial Narrow"/>
              </a:endParaRPr>
            </a:p>
            <a:p>
              <a:pPr marL="342900" indent="-342900" algn="r" rtl="1">
                <a:buAutoNum type="arabicPeriod"/>
              </a:pPr>
              <a:r>
                <a:rPr lang="fa-IR" dirty="0">
                  <a:solidFill>
                    <a:srgbClr val="C00000"/>
                  </a:solidFill>
                  <a:latin typeface="+mj-lt"/>
                  <a:ea typeface="+mj-ea"/>
                  <a:cs typeface="B Yekan" panose="00000400000000000000" pitchFamily="2" charset="-78"/>
                </a:rPr>
                <a:t>فرد تشخیص دهنده</a:t>
              </a:r>
              <a:endParaRPr lang="en-US" dirty="0">
                <a:solidFill>
                  <a:srgbClr val="C00000"/>
                </a:solidFill>
                <a:latin typeface="+mj-lt"/>
                <a:ea typeface="+mj-ea"/>
                <a:cs typeface="B Yekan" panose="00000400000000000000" pitchFamily="2" charset="-78"/>
              </a:endParaRPr>
            </a:p>
            <a:p>
              <a:pPr marL="342900" indent="-342900" algn="r" rtl="1">
                <a:buAutoNum type="arabicPeriod"/>
              </a:pPr>
              <a:endParaRPr lang="en-US" dirty="0">
                <a:solidFill>
                  <a:schemeClr val="tx1"/>
                </a:solidFill>
                <a:latin typeface="+mj-lt"/>
                <a:ea typeface="+mj-ea"/>
                <a:cs typeface="B Yekan" panose="00000400000000000000" pitchFamily="2" charset="-78"/>
              </a:endParaRPr>
            </a:p>
            <a:p>
              <a:pPr marL="342900" indent="-342900" algn="r" rtl="1">
                <a:buAutoNum type="arabicPeriod"/>
              </a:pPr>
              <a:r>
                <a:rPr lang="fa-IR" dirty="0">
                  <a:solidFill>
                    <a:schemeClr val="tx1"/>
                  </a:solidFill>
                  <a:latin typeface="+mj-lt"/>
                  <a:ea typeface="+mj-ea"/>
                  <a:cs typeface="B Yekan" panose="00000400000000000000" pitchFamily="2" charset="-78"/>
                </a:rPr>
                <a:t>آسیب غیرقابل برگشت عصبی</a:t>
              </a:r>
              <a:endParaRPr lang="en-US" dirty="0">
                <a:solidFill>
                  <a:schemeClr val="tx1"/>
                </a:solidFill>
                <a:latin typeface="+mj-lt"/>
                <a:ea typeface="+mj-ea"/>
                <a:cs typeface="B Yekan" panose="00000400000000000000" pitchFamily="2" charset="-78"/>
              </a:endParaRPr>
            </a:p>
            <a:p>
              <a:pPr marL="342900" indent="-342900" algn="r" rtl="1">
                <a:buAutoNum type="arabicPeriod"/>
              </a:pPr>
              <a:endParaRPr lang="en-US" dirty="0">
                <a:solidFill>
                  <a:schemeClr val="tx1"/>
                </a:solidFill>
                <a:latin typeface="+mj-lt"/>
                <a:ea typeface="+mj-ea"/>
                <a:cs typeface="B Yekan" panose="00000400000000000000" pitchFamily="2" charset="-78"/>
              </a:endParaRPr>
            </a:p>
            <a:p>
              <a:pPr marL="342900" indent="-342900" algn="r" rtl="1">
                <a:buAutoNum type="arabicPeriod"/>
              </a:pPr>
              <a:r>
                <a:rPr lang="fa-IR" dirty="0">
                  <a:solidFill>
                    <a:schemeClr val="tx1"/>
                  </a:solidFill>
                  <a:latin typeface="+mj-lt"/>
                  <a:ea typeface="+mj-ea"/>
                  <a:cs typeface="B Yekan" panose="00000400000000000000" pitchFamily="2" charset="-78"/>
                </a:rPr>
                <a:t>اجتناب از عوامل مداخله کننده مورد بررسی و یا رفع آن ها </a:t>
              </a:r>
              <a:endParaRPr lang="en-US" dirty="0">
                <a:solidFill>
                  <a:schemeClr val="tx1"/>
                </a:solidFill>
                <a:latin typeface="+mj-lt"/>
                <a:ea typeface="+mj-ea"/>
                <a:cs typeface="B Yekan" panose="00000400000000000000" pitchFamily="2" charset="-78"/>
              </a:endParaRPr>
            </a:p>
          </p:txBody>
        </p:sp>
        <p:sp>
          <p:nvSpPr>
            <p:cNvPr id="3" name="Cheurón 2"/>
            <p:cNvSpPr/>
            <p:nvPr/>
          </p:nvSpPr>
          <p:spPr>
            <a:xfrm flipH="1">
              <a:off x="2252547" y="1918434"/>
              <a:ext cx="2728392" cy="1008112"/>
            </a:xfrm>
            <a:prstGeom prst="chevron">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a-IR" sz="2000" b="1" dirty="0">
                  <a:solidFill>
                    <a:srgbClr val="FFFFFF"/>
                  </a:solidFill>
                  <a:latin typeface="Arial Narrow"/>
                  <a:cs typeface="+mj-cs"/>
                </a:rPr>
                <a:t>پیش ‌فرض‌ ها</a:t>
              </a:r>
              <a:endParaRPr lang="en-US" sz="2000" b="1" dirty="0">
                <a:solidFill>
                  <a:srgbClr val="FFFFFF"/>
                </a:solidFill>
                <a:latin typeface="Arial Narrow"/>
                <a:cs typeface="+mj-cs"/>
              </a:endParaRPr>
            </a:p>
          </p:txBody>
        </p:sp>
      </p:grpSp>
      <p:grpSp>
        <p:nvGrpSpPr>
          <p:cNvPr id="5" name="Group 4"/>
          <p:cNvGrpSpPr/>
          <p:nvPr/>
        </p:nvGrpSpPr>
        <p:grpSpPr>
          <a:xfrm>
            <a:off x="4762233" y="1936577"/>
            <a:ext cx="2736304" cy="4520665"/>
            <a:chOff x="5500346" y="1918434"/>
            <a:chExt cx="2736304" cy="4520665"/>
          </a:xfrm>
        </p:grpSpPr>
        <p:sp>
          <p:nvSpPr>
            <p:cNvPr id="11" name="Rectángulo redondeado 10"/>
            <p:cNvSpPr/>
            <p:nvPr/>
          </p:nvSpPr>
          <p:spPr>
            <a:xfrm>
              <a:off x="5500346" y="3198739"/>
              <a:ext cx="2736304" cy="3240360"/>
            </a:xfrm>
            <a:prstGeom prst="roundRect">
              <a:avLst/>
            </a:prstGeom>
            <a:solidFill>
              <a:schemeClr val="accent2">
                <a:lumMod val="20000"/>
                <a:lumOff val="80000"/>
              </a:schemeClr>
            </a:soli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342900" indent="-342900" algn="r" rtl="1">
                <a:buAutoNum type="arabicPeriod"/>
              </a:pPr>
              <a:r>
                <a:rPr lang="fa-IR" dirty="0">
                  <a:solidFill>
                    <a:schemeClr val="tx1"/>
                  </a:solidFill>
                  <a:latin typeface="+mj-lt"/>
                  <a:ea typeface="+mj-ea"/>
                  <a:cs typeface="B Yekan" panose="00000400000000000000" pitchFamily="2" charset="-78"/>
                </a:rPr>
                <a:t>وضعیت </a:t>
              </a:r>
              <a:r>
                <a:rPr lang="fa-IR" dirty="0" smtClean="0">
                  <a:solidFill>
                    <a:schemeClr val="tx1"/>
                  </a:solidFill>
                  <a:latin typeface="+mj-lt"/>
                  <a:ea typeface="+mj-ea"/>
                  <a:cs typeface="B Yekan" panose="00000400000000000000" pitchFamily="2" charset="-78"/>
                </a:rPr>
                <a:t>عملکرد قشر مغز</a:t>
              </a:r>
              <a:endParaRPr lang="fa-IR" dirty="0">
                <a:solidFill>
                  <a:schemeClr val="tx1"/>
                </a:solidFill>
                <a:latin typeface="+mj-lt"/>
                <a:ea typeface="+mj-ea"/>
                <a:cs typeface="B Yekan" panose="00000400000000000000" pitchFamily="2" charset="-78"/>
              </a:endParaRPr>
            </a:p>
            <a:p>
              <a:pPr marL="342900" indent="-342900" algn="r" rtl="1">
                <a:buAutoNum type="arabicPeriod"/>
              </a:pPr>
              <a:endParaRPr lang="fa-IR" dirty="0">
                <a:solidFill>
                  <a:schemeClr val="tx1"/>
                </a:solidFill>
                <a:latin typeface="+mj-lt"/>
                <a:ea typeface="+mj-ea"/>
                <a:cs typeface="B Yekan" panose="00000400000000000000" pitchFamily="2" charset="-78"/>
              </a:endParaRPr>
            </a:p>
            <a:p>
              <a:pPr marL="342900" indent="-342900" algn="r" rtl="1">
                <a:buAutoNum type="arabicPeriod"/>
              </a:pPr>
              <a:r>
                <a:rPr lang="fa-IR" dirty="0">
                  <a:solidFill>
                    <a:schemeClr val="tx1"/>
                  </a:solidFill>
                  <a:latin typeface="+mj-lt"/>
                  <a:ea typeface="+mj-ea"/>
                  <a:cs typeface="B Yekan" panose="00000400000000000000" pitchFamily="2" charset="-78"/>
                </a:rPr>
                <a:t>فقدان عملکرد ساقه مغز</a:t>
              </a:r>
              <a:endParaRPr lang="en-US" dirty="0">
                <a:solidFill>
                  <a:schemeClr val="tx1"/>
                </a:solidFill>
                <a:latin typeface="+mj-lt"/>
                <a:ea typeface="+mj-ea"/>
                <a:cs typeface="B Yekan" panose="00000400000000000000" pitchFamily="2" charset="-78"/>
              </a:endParaRPr>
            </a:p>
            <a:p>
              <a:pPr marL="342900" indent="-342900" algn="r" rtl="1">
                <a:buAutoNum type="arabicPeriod"/>
              </a:pPr>
              <a:endParaRPr lang="en-US" dirty="0">
                <a:solidFill>
                  <a:schemeClr val="tx1"/>
                </a:solidFill>
                <a:latin typeface="+mj-lt"/>
                <a:ea typeface="+mj-ea"/>
                <a:cs typeface="B Yekan" panose="00000400000000000000" pitchFamily="2" charset="-78"/>
              </a:endParaRPr>
            </a:p>
            <a:p>
              <a:pPr marL="342900" indent="-342900" algn="r" rtl="1">
                <a:buAutoNum type="arabicPeriod"/>
              </a:pPr>
              <a:r>
                <a:rPr lang="fa-IR" dirty="0">
                  <a:solidFill>
                    <a:schemeClr val="tx1"/>
                  </a:solidFill>
                  <a:latin typeface="+mj-lt"/>
                  <a:ea typeface="+mj-ea"/>
                  <a:cs typeface="B Yekan" panose="00000400000000000000" pitchFamily="2" charset="-78"/>
                </a:rPr>
                <a:t>فقدان تنفس خود به خود</a:t>
              </a:r>
            </a:p>
          </p:txBody>
        </p:sp>
        <p:sp>
          <p:nvSpPr>
            <p:cNvPr id="15" name="Cheurón 14"/>
            <p:cNvSpPr/>
            <p:nvPr/>
          </p:nvSpPr>
          <p:spPr>
            <a:xfrm flipH="1">
              <a:off x="5500346" y="1918434"/>
              <a:ext cx="2736304" cy="1008112"/>
            </a:xfrm>
            <a:prstGeom prst="chevron">
              <a:avLst/>
            </a:prstGeom>
            <a:solidFill>
              <a:schemeClr val="accent2"/>
            </a:solidFill>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fa-IR" sz="2000" b="1" dirty="0">
                  <a:solidFill>
                    <a:srgbClr val="FFFFFF"/>
                  </a:solidFill>
                  <a:latin typeface="Arial Narrow"/>
                  <a:cs typeface="+mj-cs"/>
                </a:rPr>
                <a:t>معاینات بالینی</a:t>
              </a:r>
              <a:endParaRPr lang="en-US" sz="2000" b="1" dirty="0">
                <a:solidFill>
                  <a:srgbClr val="FFFFFF"/>
                </a:solidFill>
                <a:latin typeface="Arial Narrow"/>
                <a:cs typeface="+mj-cs"/>
              </a:endParaRPr>
            </a:p>
          </p:txBody>
        </p:sp>
      </p:grpSp>
      <p:grpSp>
        <p:nvGrpSpPr>
          <p:cNvPr id="4" name="Group 3"/>
          <p:cNvGrpSpPr/>
          <p:nvPr/>
        </p:nvGrpSpPr>
        <p:grpSpPr>
          <a:xfrm>
            <a:off x="1295400" y="1936577"/>
            <a:ext cx="2736304" cy="4520665"/>
            <a:chOff x="8506680" y="1918434"/>
            <a:chExt cx="2736304" cy="4520665"/>
          </a:xfrm>
        </p:grpSpPr>
        <p:sp>
          <p:nvSpPr>
            <p:cNvPr id="12" name="Rectángulo redondeado 11"/>
            <p:cNvSpPr/>
            <p:nvPr/>
          </p:nvSpPr>
          <p:spPr>
            <a:xfrm>
              <a:off x="8506680" y="3198739"/>
              <a:ext cx="2736304" cy="3240360"/>
            </a:xfrm>
            <a:prstGeom prst="roundRect">
              <a:avLst/>
            </a:prstGeom>
            <a:solidFill>
              <a:schemeClr val="accent2">
                <a:lumMod val="20000"/>
                <a:lumOff val="80000"/>
              </a:schemeClr>
            </a:soli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342900" indent="-342900" algn="r" rtl="1">
                <a:buFont typeface="+mj-lt"/>
                <a:buAutoNum type="arabicPeriod"/>
                <a:defRPr/>
              </a:pPr>
              <a:endParaRPr lang="en-US" dirty="0">
                <a:solidFill>
                  <a:schemeClr val="tx1"/>
                </a:solidFill>
                <a:latin typeface="Arial Narrow"/>
                <a:cs typeface="Arial Narrow"/>
              </a:endParaRPr>
            </a:p>
            <a:p>
              <a:pPr marL="342900" indent="-342900" algn="r" rtl="1">
                <a:buFont typeface="+mj-lt"/>
                <a:buAutoNum type="arabicPeriod"/>
                <a:defRPr/>
              </a:pPr>
              <a:r>
                <a:rPr lang="fa-IR" dirty="0">
                  <a:solidFill>
                    <a:schemeClr val="tx1"/>
                  </a:solidFill>
                  <a:latin typeface="+mj-lt"/>
                  <a:ea typeface="+mj-ea"/>
                  <a:cs typeface="B Yekan" panose="00000400000000000000" pitchFamily="2" charset="-78"/>
                </a:rPr>
                <a:t>بررسی جریان خون مغز</a:t>
              </a:r>
            </a:p>
            <a:p>
              <a:pPr marL="342900" indent="-342900" algn="r" rtl="1">
                <a:buFont typeface="+mj-lt"/>
                <a:buAutoNum type="arabicPeriod"/>
                <a:defRPr/>
              </a:pPr>
              <a:endParaRPr lang="fa-IR" dirty="0">
                <a:solidFill>
                  <a:schemeClr val="tx1"/>
                </a:solidFill>
                <a:latin typeface="+mj-lt"/>
                <a:ea typeface="+mj-ea"/>
                <a:cs typeface="B Yekan" panose="00000400000000000000" pitchFamily="2" charset="-78"/>
              </a:endParaRPr>
            </a:p>
            <a:p>
              <a:pPr marL="342900" indent="-342900" algn="r" rtl="1">
                <a:buFont typeface="+mj-lt"/>
                <a:buAutoNum type="arabicPeriod"/>
                <a:defRPr/>
              </a:pPr>
              <a:r>
                <a:rPr lang="fa-IR" dirty="0">
                  <a:solidFill>
                    <a:schemeClr val="tx1"/>
                  </a:solidFill>
                  <a:latin typeface="+mj-lt"/>
                  <a:ea typeface="+mj-ea"/>
                  <a:cs typeface="B Yekan" panose="00000400000000000000" pitchFamily="2" charset="-78"/>
                </a:rPr>
                <a:t>بررسی عملکرد اعصاب</a:t>
              </a:r>
              <a:endParaRPr lang="en-US" dirty="0">
                <a:solidFill>
                  <a:schemeClr val="tx1"/>
                </a:solidFill>
                <a:latin typeface="+mj-lt"/>
                <a:ea typeface="+mj-ea"/>
                <a:cs typeface="B Yekan" panose="00000400000000000000" pitchFamily="2" charset="-78"/>
              </a:endParaRPr>
            </a:p>
            <a:p>
              <a:pPr algn="r" rtl="1">
                <a:defRPr/>
              </a:pPr>
              <a:endParaRPr lang="en-US" dirty="0">
                <a:solidFill>
                  <a:schemeClr val="tx1"/>
                </a:solidFill>
                <a:latin typeface="Arial Narrow"/>
                <a:cs typeface="Arial Narrow"/>
              </a:endParaRPr>
            </a:p>
          </p:txBody>
        </p:sp>
        <p:sp>
          <p:nvSpPr>
            <p:cNvPr id="16" name="Cheurón 15"/>
            <p:cNvSpPr/>
            <p:nvPr/>
          </p:nvSpPr>
          <p:spPr>
            <a:xfrm flipH="1">
              <a:off x="8506680" y="1918434"/>
              <a:ext cx="2736304" cy="1043746"/>
            </a:xfrm>
            <a:prstGeom prst="chevron">
              <a:avLst/>
            </a:prstGeom>
            <a:solidFill>
              <a:schemeClr val="accent2"/>
            </a:solidFill>
          </p:spPr>
          <p:style>
            <a:lnRef idx="3">
              <a:schemeClr val="lt1"/>
            </a:lnRef>
            <a:fillRef idx="1">
              <a:schemeClr val="accent3"/>
            </a:fillRef>
            <a:effectRef idx="1">
              <a:schemeClr val="accent3"/>
            </a:effectRef>
            <a:fontRef idx="minor">
              <a:schemeClr val="lt1"/>
            </a:fontRef>
          </p:style>
          <p:txBody>
            <a:bodyPr lIns="0" rIns="0" rtlCol="0" anchor="ctr"/>
            <a:lstStyle/>
            <a:p>
              <a:pPr algn="ctr"/>
              <a:r>
                <a:rPr lang="fa-IR" sz="2000" b="1" dirty="0">
                  <a:solidFill>
                    <a:srgbClr val="FFFFFF"/>
                  </a:solidFill>
                  <a:latin typeface="Arial Narrow"/>
                  <a:cs typeface="+mj-cs"/>
                </a:rPr>
                <a:t>تست‌ های تکمیلی</a:t>
              </a:r>
              <a:endParaRPr lang="en-US" sz="2000" b="1" dirty="0">
                <a:solidFill>
                  <a:srgbClr val="FFFFFF"/>
                </a:solidFill>
                <a:latin typeface="Arial Narrow"/>
                <a:cs typeface="+mj-cs"/>
              </a:endParaRPr>
            </a:p>
          </p:txBody>
        </p:sp>
      </p:grpSp>
      <p:sp>
        <p:nvSpPr>
          <p:cNvPr id="14" name="Título 17"/>
          <p:cNvSpPr txBox="1">
            <a:spLocks/>
          </p:cNvSpPr>
          <p:nvPr/>
        </p:nvSpPr>
        <p:spPr>
          <a:xfrm>
            <a:off x="1981201" y="865743"/>
            <a:ext cx="8296275" cy="755096"/>
          </a:xfrm>
        </p:spPr>
        <p:txBody>
          <a:bodyPr/>
          <a:lstStyle>
            <a:lvl1pPr algn="ctr" defTabSz="914126" rtl="1" eaLnBrk="1" latinLnBrk="0" hangingPunct="1">
              <a:lnSpc>
                <a:spcPct val="90000"/>
              </a:lnSpc>
              <a:spcBef>
                <a:spcPct val="0"/>
              </a:spcBef>
              <a:buNone/>
              <a:defRPr sz="4399" kern="1200">
                <a:solidFill>
                  <a:schemeClr val="tx1"/>
                </a:solidFill>
                <a:latin typeface="+mj-lt"/>
                <a:ea typeface="+mj-ea"/>
                <a:cs typeface="B Yekan" panose="00000400000000000000" pitchFamily="2" charset="-78"/>
              </a:defRPr>
            </a:lvl1pPr>
          </a:lstStyle>
          <a:p>
            <a:r>
              <a:rPr lang="fa-IR" sz="3200" b="1" dirty="0">
                <a:solidFill>
                  <a:schemeClr val="accent2"/>
                </a:solidFill>
              </a:rPr>
              <a:t>مراحل تشخیص مرگ مغزی</a:t>
            </a:r>
            <a:endParaRPr lang="en-US" sz="3200" b="1" dirty="0">
              <a:solidFill>
                <a:schemeClr val="accent2"/>
              </a:solidFill>
            </a:endParaRPr>
          </a:p>
        </p:txBody>
      </p:sp>
    </p:spTree>
    <p:extLst>
      <p:ext uri="{BB962C8B-B14F-4D97-AF65-F5344CB8AC3E}">
        <p14:creationId xmlns:p14="http://schemas.microsoft.com/office/powerpoint/2010/main" val="68667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5"/>
                                        </p:tgtEl>
                                        <p:attrNameLst>
                                          <p:attrName>style.opacity</p:attrName>
                                        </p:attrNameLst>
                                      </p:cBhvr>
                                      <p:to>
                                        <p:strVal val="0.5"/>
                                      </p:to>
                                    </p:set>
                                    <p:animEffect filter="image" prLst="opacity: 0.5">
                                      <p:cBhvr rctx="IE">
                                        <p:cTn id="21" dur="indefinite"/>
                                        <p:tgtEl>
                                          <p:spTgt spid="5"/>
                                        </p:tgtEl>
                                      </p:cBhvr>
                                    </p:animEffect>
                                  </p:childTnLst>
                                </p:cTn>
                              </p:par>
                              <p:par>
                                <p:cTn id="22" presetID="9" presetClass="emph" presetSubtype="0" nodeType="withEffect">
                                  <p:stCondLst>
                                    <p:cond delay="0"/>
                                  </p:stCondLst>
                                  <p:childTnLst>
                                    <p:set>
                                      <p:cBhvr rctx="PPT">
                                        <p:cTn id="23" dur="indefinite"/>
                                        <p:tgtEl>
                                          <p:spTgt spid="4"/>
                                        </p:tgtEl>
                                        <p:attrNameLst>
                                          <p:attrName>style.opacity</p:attrName>
                                        </p:attrNameLst>
                                      </p:cBhvr>
                                      <p:to>
                                        <p:strVal val="0.5"/>
                                      </p:to>
                                    </p:set>
                                    <p:animEffect filter="image" prLst="opacity: 0.5">
                                      <p:cBhvr rctx="IE">
                                        <p:cTn id="24"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1736" y="1066800"/>
            <a:ext cx="4688166" cy="685800"/>
          </a:xfrm>
        </p:spPr>
        <p:txBody>
          <a:bodyPr>
            <a:noAutofit/>
          </a:bodyPr>
          <a:lstStyle/>
          <a:p>
            <a:pPr algn="r">
              <a:lnSpc>
                <a:spcPct val="150000"/>
              </a:lnSpc>
            </a:pPr>
            <a:r>
              <a:rPr lang="fa-IR" sz="3200" b="1" dirty="0">
                <a:solidFill>
                  <a:schemeClr val="accent2"/>
                </a:solidFill>
              </a:rPr>
              <a:t> </a:t>
            </a:r>
            <a:r>
              <a:rPr lang="fa-IR" sz="3200" b="1" dirty="0" smtClean="0">
                <a:solidFill>
                  <a:schemeClr val="accent2"/>
                </a:solidFill>
              </a:rPr>
              <a:t> </a:t>
            </a:r>
            <a:r>
              <a:rPr lang="fa-IR" sz="3200" b="1" dirty="0">
                <a:solidFill>
                  <a:schemeClr val="accent2"/>
                </a:solidFill>
              </a:rPr>
              <a:t>تشخیص و تأیید مرگ مغزی</a:t>
            </a:r>
            <a:endParaRPr lang="fa-IR" sz="2400" b="1" dirty="0">
              <a:solidFill>
                <a:schemeClr val="accent2"/>
              </a:solidFill>
            </a:endParaRPr>
          </a:p>
        </p:txBody>
      </p:sp>
      <p:sp>
        <p:nvSpPr>
          <p:cNvPr id="4" name="Title 2"/>
          <p:cNvSpPr txBox="1">
            <a:spLocks/>
          </p:cNvSpPr>
          <p:nvPr/>
        </p:nvSpPr>
        <p:spPr>
          <a:xfrm>
            <a:off x="4363583" y="2195948"/>
            <a:ext cx="6662478" cy="762000"/>
          </a:xfrm>
        </p:spPr>
        <p:txBody>
          <a:bodyPr>
            <a:noAutofit/>
          </a:bodyPr>
          <a:lstStyle>
            <a:lvl1pPr algn="ctr" defTabSz="914126" rtl="1" eaLnBrk="1" latinLnBrk="0" hangingPunct="1">
              <a:lnSpc>
                <a:spcPct val="90000"/>
              </a:lnSpc>
              <a:spcBef>
                <a:spcPct val="0"/>
              </a:spcBef>
              <a:buNone/>
              <a:defRPr sz="4399" kern="1200">
                <a:solidFill>
                  <a:schemeClr val="tx1"/>
                </a:solidFill>
                <a:latin typeface="+mj-lt"/>
                <a:ea typeface="+mj-ea"/>
                <a:cs typeface="B Yekan" panose="00000400000000000000" pitchFamily="2" charset="-78"/>
              </a:defRPr>
            </a:lvl1pPr>
          </a:lstStyle>
          <a:p>
            <a:pPr algn="r">
              <a:lnSpc>
                <a:spcPct val="150000"/>
              </a:lnSpc>
            </a:pPr>
            <a:r>
              <a:rPr lang="fa-IR" sz="2400" b="1" dirty="0">
                <a:solidFill>
                  <a:srgbClr val="8EC04B"/>
                </a:solidFill>
              </a:rPr>
              <a:t>1-1- </a:t>
            </a:r>
            <a:r>
              <a:rPr lang="fa-IR" sz="2400" dirty="0">
                <a:solidFill>
                  <a:srgbClr val="8EC04B"/>
                </a:solidFill>
              </a:rPr>
              <a:t> در ایران:</a:t>
            </a:r>
          </a:p>
          <a:p>
            <a:pPr algn="r">
              <a:lnSpc>
                <a:spcPct val="150000"/>
              </a:lnSpc>
            </a:pPr>
            <a:r>
              <a:rPr lang="fa-IR" sz="2400" dirty="0">
                <a:solidFill>
                  <a:srgbClr val="8EC04B"/>
                </a:solidFill>
              </a:rPr>
              <a:t>            </a:t>
            </a:r>
            <a:r>
              <a:rPr lang="fa-IR" sz="2400" dirty="0"/>
              <a:t>-</a:t>
            </a:r>
            <a:r>
              <a:rPr lang="fa-IR" sz="2400" dirty="0">
                <a:solidFill>
                  <a:srgbClr val="8EC04B"/>
                </a:solidFill>
              </a:rPr>
              <a:t> </a:t>
            </a:r>
            <a:r>
              <a:rPr lang="fa-IR" sz="2000" dirty="0">
                <a:solidFill>
                  <a:srgbClr val="69696A"/>
                </a:solidFill>
                <a:latin typeface="+mn-lt"/>
                <a:ea typeface="+mn-ea"/>
              </a:rPr>
              <a:t>تشخیص: کوردیناتور</a:t>
            </a:r>
          </a:p>
          <a:p>
            <a:pPr algn="r">
              <a:lnSpc>
                <a:spcPct val="150000"/>
              </a:lnSpc>
            </a:pPr>
            <a:r>
              <a:rPr lang="fa-IR" sz="2000" dirty="0">
                <a:solidFill>
                  <a:srgbClr val="69696A"/>
                </a:solidFill>
                <a:latin typeface="+mn-lt"/>
                <a:ea typeface="+mn-ea"/>
              </a:rPr>
              <a:t>               </a:t>
            </a:r>
            <a:r>
              <a:rPr lang="fa-IR" sz="2000" dirty="0"/>
              <a:t>-  تأیید : 4 گروه متخصص دوره دیده ی دارای ابلاغ وزیر    </a:t>
            </a:r>
            <a:r>
              <a:rPr lang="fa-IR" sz="2000" dirty="0">
                <a:solidFill>
                  <a:srgbClr val="69696A"/>
                </a:solidFill>
                <a:latin typeface="+mn-lt"/>
                <a:ea typeface="+mn-ea"/>
              </a:rPr>
              <a:t>  </a:t>
            </a:r>
          </a:p>
        </p:txBody>
      </p:sp>
      <p:sp>
        <p:nvSpPr>
          <p:cNvPr id="5" name="Title 2"/>
          <p:cNvSpPr txBox="1">
            <a:spLocks/>
          </p:cNvSpPr>
          <p:nvPr/>
        </p:nvSpPr>
        <p:spPr>
          <a:xfrm>
            <a:off x="228601" y="4253348"/>
            <a:ext cx="10797461" cy="762000"/>
          </a:xfrm>
        </p:spPr>
        <p:txBody>
          <a:bodyPr>
            <a:noAutofit/>
          </a:bodyPr>
          <a:lstStyle>
            <a:lvl1pPr algn="ctr" defTabSz="914126" rtl="1" eaLnBrk="1" latinLnBrk="0" hangingPunct="1">
              <a:lnSpc>
                <a:spcPct val="90000"/>
              </a:lnSpc>
              <a:spcBef>
                <a:spcPct val="0"/>
              </a:spcBef>
              <a:buNone/>
              <a:defRPr sz="4399" kern="1200">
                <a:solidFill>
                  <a:schemeClr val="tx1"/>
                </a:solidFill>
                <a:latin typeface="+mj-lt"/>
                <a:ea typeface="+mj-ea"/>
                <a:cs typeface="B Yekan" panose="00000400000000000000" pitchFamily="2" charset="-78"/>
              </a:defRPr>
            </a:lvl1pPr>
          </a:lstStyle>
          <a:p>
            <a:pPr algn="r">
              <a:lnSpc>
                <a:spcPct val="150000"/>
              </a:lnSpc>
            </a:pPr>
            <a:r>
              <a:rPr lang="fa-IR" sz="2400" b="1" dirty="0">
                <a:solidFill>
                  <a:srgbClr val="8EC04B"/>
                </a:solidFill>
              </a:rPr>
              <a:t>2-1- </a:t>
            </a:r>
            <a:r>
              <a:rPr lang="fa-IR" sz="2400" dirty="0">
                <a:solidFill>
                  <a:srgbClr val="8EC04B"/>
                </a:solidFill>
              </a:rPr>
              <a:t> در سایر کشورها:</a:t>
            </a:r>
          </a:p>
          <a:p>
            <a:pPr algn="r">
              <a:lnSpc>
                <a:spcPct val="150000"/>
              </a:lnSpc>
            </a:pPr>
            <a:r>
              <a:rPr lang="fa-IR" sz="2400" dirty="0">
                <a:solidFill>
                  <a:srgbClr val="8EC04B"/>
                </a:solidFill>
              </a:rPr>
              <a:t>            </a:t>
            </a:r>
            <a:r>
              <a:rPr lang="fa-IR" sz="2400" dirty="0"/>
              <a:t>-</a:t>
            </a:r>
            <a:r>
              <a:rPr lang="fa-IR" sz="2400" dirty="0">
                <a:solidFill>
                  <a:srgbClr val="8EC04B"/>
                </a:solidFill>
              </a:rPr>
              <a:t> </a:t>
            </a:r>
            <a:r>
              <a:rPr lang="fa-IR" sz="2000" dirty="0">
                <a:solidFill>
                  <a:srgbClr val="69696A"/>
                </a:solidFill>
                <a:latin typeface="+mn-lt"/>
                <a:ea typeface="+mn-ea"/>
              </a:rPr>
              <a:t>تأیید و تشخیص: پزشک معالج و یا مقیم </a:t>
            </a:r>
            <a:r>
              <a:rPr lang="en-US" sz="2000" dirty="0">
                <a:solidFill>
                  <a:srgbClr val="69696A"/>
                </a:solidFill>
                <a:latin typeface="+mn-lt"/>
                <a:ea typeface="+mn-ea"/>
              </a:rPr>
              <a:t>(Intensivist / anesthesiologist / neurologist)</a:t>
            </a:r>
            <a:endParaRPr lang="fa-IR" sz="2000" dirty="0">
              <a:solidFill>
                <a:srgbClr val="69696A"/>
              </a:solidFill>
              <a:latin typeface="+mn-lt"/>
              <a:ea typeface="+mn-ea"/>
            </a:endParaRPr>
          </a:p>
        </p:txBody>
      </p:sp>
    </p:spTree>
    <p:extLst>
      <p:ext uri="{BB962C8B-B14F-4D97-AF65-F5344CB8AC3E}">
        <p14:creationId xmlns:p14="http://schemas.microsoft.com/office/powerpoint/2010/main" val="182948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
            <p:extLst>
              <p:ext uri="{D42A27DB-BD31-4B8C-83A1-F6EECF244321}">
                <p14:modId xmlns:p14="http://schemas.microsoft.com/office/powerpoint/2010/main" val="3874022450"/>
              </p:ext>
            </p:extLst>
          </p:nvPr>
        </p:nvGraphicFramePr>
        <p:xfrm>
          <a:off x="609600" y="1371600"/>
          <a:ext cx="11023600" cy="5303558"/>
        </p:xfrm>
        <a:graphic>
          <a:graphicData uri="http://schemas.openxmlformats.org/drawingml/2006/chart">
            <c:chart xmlns:c="http://schemas.openxmlformats.org/drawingml/2006/chart" xmlns:r="http://schemas.openxmlformats.org/officeDocument/2006/relationships" r:id="rId2"/>
          </a:graphicData>
        </a:graphic>
      </p:graphicFrame>
      <p:sp>
        <p:nvSpPr>
          <p:cNvPr id="5122" name="Title 1"/>
          <p:cNvSpPr>
            <a:spLocks noGrp="1"/>
          </p:cNvSpPr>
          <p:nvPr>
            <p:ph type="title"/>
          </p:nvPr>
        </p:nvSpPr>
        <p:spPr>
          <a:xfrm>
            <a:off x="893620" y="743309"/>
            <a:ext cx="8799557" cy="1066800"/>
          </a:xfrm>
        </p:spPr>
        <p:txBody>
          <a:bodyPr>
            <a:normAutofit/>
          </a:bodyPr>
          <a:lstStyle/>
          <a:p>
            <a:pPr>
              <a:defRPr/>
            </a:pPr>
            <a:r>
              <a:rPr lang="fa-IR" sz="3200" dirty="0">
                <a:solidFill>
                  <a:schemeClr val="accent2"/>
                </a:solidFill>
              </a:rPr>
              <a:t>علل شایع مرگ مغزی</a:t>
            </a:r>
          </a:p>
        </p:txBody>
      </p:sp>
    </p:spTree>
    <p:extLst>
      <p:ext uri="{BB962C8B-B14F-4D97-AF65-F5344CB8AC3E}">
        <p14:creationId xmlns:p14="http://schemas.microsoft.com/office/powerpoint/2010/main" val="30741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63352" y="1340768"/>
            <a:ext cx="11377264" cy="4968552"/>
          </a:xfrm>
        </p:spPr>
        <p:txBody>
          <a:bodyPr>
            <a:normAutofit/>
          </a:bodyPr>
          <a:lstStyle/>
          <a:p>
            <a:pPr marL="0" indent="0" algn="r" rtl="1">
              <a:lnSpc>
                <a:spcPct val="150000"/>
              </a:lnSpc>
              <a:buNone/>
            </a:pPr>
            <a:r>
              <a:rPr lang="fa-IR" sz="3200" dirty="0" smtClean="0">
                <a:solidFill>
                  <a:schemeClr val="accent2"/>
                </a:solidFill>
                <a:cs typeface="B Yekan" panose="00000400000000000000" pitchFamily="2" charset="-78"/>
              </a:rPr>
              <a:t>سؤال 2</a:t>
            </a:r>
          </a:p>
          <a:p>
            <a:pPr marL="0" lvl="0" indent="0">
              <a:buNone/>
            </a:pPr>
            <a:r>
              <a:rPr lang="fa-IR" b="1" dirty="0" smtClean="0"/>
              <a:t>شایعترین علت مرگ مغزی در ایران کدام است؟</a:t>
            </a:r>
          </a:p>
          <a:p>
            <a:pPr marL="0" lvl="0" indent="0">
              <a:buNone/>
            </a:pPr>
            <a:endParaRPr lang="en-US" dirty="0"/>
          </a:p>
          <a:p>
            <a:pPr marL="0" indent="0">
              <a:buNone/>
            </a:pPr>
            <a:r>
              <a:rPr lang="ar-SA" dirty="0" smtClean="0"/>
              <a:t>الف</a:t>
            </a:r>
            <a:r>
              <a:rPr lang="ar-SA" dirty="0"/>
              <a:t>) </a:t>
            </a:r>
            <a:r>
              <a:rPr lang="fa-IR" dirty="0" smtClean="0"/>
              <a:t>ضربه به سر</a:t>
            </a:r>
            <a:endParaRPr lang="en-US" dirty="0"/>
          </a:p>
          <a:p>
            <a:pPr marL="0" indent="0">
              <a:buNone/>
            </a:pPr>
            <a:r>
              <a:rPr lang="ar-SA" dirty="0" smtClean="0"/>
              <a:t>ب</a:t>
            </a:r>
            <a:r>
              <a:rPr lang="ar-SA" dirty="0"/>
              <a:t>) </a:t>
            </a:r>
            <a:r>
              <a:rPr lang="fa-IR" dirty="0" smtClean="0"/>
              <a:t>خونریزی مغزی</a:t>
            </a:r>
            <a:endParaRPr lang="en-US" dirty="0"/>
          </a:p>
          <a:p>
            <a:pPr marL="0" indent="0">
              <a:buNone/>
            </a:pPr>
            <a:r>
              <a:rPr lang="ar-SA" dirty="0" smtClean="0"/>
              <a:t>ج</a:t>
            </a:r>
            <a:r>
              <a:rPr lang="ar-SA" dirty="0"/>
              <a:t>) </a:t>
            </a:r>
            <a:r>
              <a:rPr lang="fa-IR" dirty="0" smtClean="0"/>
              <a:t>تومور مغزی</a:t>
            </a:r>
            <a:endParaRPr lang="en-US" dirty="0"/>
          </a:p>
          <a:p>
            <a:pPr marL="0" indent="0">
              <a:buNone/>
            </a:pPr>
            <a:r>
              <a:rPr lang="ar-SA" dirty="0" smtClean="0"/>
              <a:t>د</a:t>
            </a:r>
            <a:r>
              <a:rPr lang="ar-SA" dirty="0"/>
              <a:t>) </a:t>
            </a:r>
            <a:r>
              <a:rPr lang="fa-IR" dirty="0" smtClean="0"/>
              <a:t>خفگی</a:t>
            </a:r>
            <a:endParaRPr lang="en-US" dirty="0"/>
          </a:p>
          <a:p>
            <a:pPr marL="0" indent="0" algn="r" rtl="1">
              <a:lnSpc>
                <a:spcPct val="150000"/>
              </a:lnSpc>
              <a:buNone/>
            </a:pPr>
            <a:endParaRPr lang="fa-IR" sz="2400" dirty="0" smtClean="0">
              <a:solidFill>
                <a:srgbClr val="5E5F61"/>
              </a:solidFill>
              <a:cs typeface="+mj-cs"/>
            </a:endParaRPr>
          </a:p>
        </p:txBody>
      </p:sp>
    </p:spTree>
    <p:extLst>
      <p:ext uri="{BB962C8B-B14F-4D97-AF65-F5344CB8AC3E}">
        <p14:creationId xmlns:p14="http://schemas.microsoft.com/office/powerpoint/2010/main" val="200656335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2912" y="990600"/>
            <a:ext cx="9746990" cy="1447800"/>
          </a:xfrm>
        </p:spPr>
        <p:txBody>
          <a:bodyPr>
            <a:noAutofit/>
          </a:bodyPr>
          <a:lstStyle/>
          <a:p>
            <a:pPr algn="r">
              <a:lnSpc>
                <a:spcPct val="150000"/>
              </a:lnSpc>
            </a:pPr>
            <a:r>
              <a:rPr lang="fa-IR" sz="3200" dirty="0">
                <a:solidFill>
                  <a:schemeClr val="accent2"/>
                </a:solidFill>
              </a:rPr>
              <a:t> </a:t>
            </a:r>
            <a:r>
              <a:rPr lang="fa-IR" sz="3200" b="1" dirty="0" smtClean="0">
                <a:solidFill>
                  <a:schemeClr val="accent2"/>
                </a:solidFill>
              </a:rPr>
              <a:t> </a:t>
            </a:r>
            <a:r>
              <a:rPr lang="fa-IR" sz="3200" b="1" dirty="0">
                <a:solidFill>
                  <a:schemeClr val="accent2"/>
                </a:solidFill>
              </a:rPr>
              <a:t>بررسی ساقه </a:t>
            </a:r>
            <a:r>
              <a:rPr lang="fa-IR" sz="3200" b="1" dirty="0" smtClean="0">
                <a:solidFill>
                  <a:schemeClr val="accent2"/>
                </a:solidFill>
              </a:rPr>
              <a:t>مغز</a:t>
            </a:r>
            <a:r>
              <a:rPr lang="fa-IR" sz="3200" b="1" dirty="0">
                <a:solidFill>
                  <a:schemeClr val="accent2"/>
                </a:solidFill>
              </a:rPr>
              <a:t/>
            </a:r>
            <a:br>
              <a:rPr lang="fa-IR" sz="3200" b="1" dirty="0">
                <a:solidFill>
                  <a:schemeClr val="accent2"/>
                </a:solidFill>
              </a:rPr>
            </a:br>
            <a:r>
              <a:rPr lang="fa-IR" sz="2400" b="1" dirty="0" smtClean="0">
                <a:solidFill>
                  <a:srgbClr val="00AFEF"/>
                </a:solidFill>
              </a:rPr>
              <a:t>  </a:t>
            </a:r>
            <a:r>
              <a:rPr lang="fa-IR" sz="2400" dirty="0" smtClean="0">
                <a:solidFill>
                  <a:srgbClr val="8EC04B"/>
                </a:solidFill>
              </a:rPr>
              <a:t>رد </a:t>
            </a:r>
            <a:r>
              <a:rPr lang="fa-IR" sz="2400" dirty="0">
                <a:solidFill>
                  <a:srgbClr val="8EC04B"/>
                </a:solidFill>
              </a:rPr>
              <a:t>موارد مقلد مرگ مغزی</a:t>
            </a:r>
            <a:r>
              <a:rPr lang="en-US" sz="2400" dirty="0">
                <a:solidFill>
                  <a:srgbClr val="8EC04B"/>
                </a:solidFill>
              </a:rPr>
              <a:t>  </a:t>
            </a:r>
            <a:r>
              <a:rPr lang="fa-IR" sz="2400" dirty="0">
                <a:solidFill>
                  <a:srgbClr val="8EC04B"/>
                </a:solidFill>
                <a:latin typeface="Arial" panose="020B0604020202020204" pitchFamily="34" charset="0"/>
                <a:cs typeface="Arial" panose="020B0604020202020204" pitchFamily="34" charset="0"/>
              </a:rPr>
              <a:t>(</a:t>
            </a:r>
            <a:r>
              <a:rPr lang="en-US" sz="2400" dirty="0">
                <a:solidFill>
                  <a:srgbClr val="8EC04B"/>
                </a:solidFill>
                <a:latin typeface="Arial" panose="020B0604020202020204" pitchFamily="34" charset="0"/>
                <a:cs typeface="Arial" panose="020B0604020202020204" pitchFamily="34" charset="0"/>
              </a:rPr>
              <a:t>CONFOUNDERS</a:t>
            </a:r>
            <a:r>
              <a:rPr lang="fa-IR" sz="2400" dirty="0">
                <a:solidFill>
                  <a:srgbClr val="8EC04B"/>
                </a:solidFill>
                <a:latin typeface="Arial" panose="020B0604020202020204" pitchFamily="34" charset="0"/>
                <a:cs typeface="Arial" panose="020B0604020202020204" pitchFamily="34" charset="0"/>
              </a:rPr>
              <a:t>)</a:t>
            </a:r>
            <a:r>
              <a:rPr lang="fa-IR" sz="3600" dirty="0">
                <a:solidFill>
                  <a:srgbClr val="00AFEF"/>
                </a:solidFill>
              </a:rPr>
              <a:t/>
            </a:r>
            <a:br>
              <a:rPr lang="fa-IR" sz="3600" dirty="0">
                <a:solidFill>
                  <a:srgbClr val="00AFEF"/>
                </a:solidFill>
              </a:rPr>
            </a:br>
            <a:endParaRPr lang="fa-IR" sz="1800" dirty="0">
              <a:solidFill>
                <a:srgbClr val="00AFEF"/>
              </a:solidFill>
            </a:endParaRPr>
          </a:p>
        </p:txBody>
      </p:sp>
      <p:sp>
        <p:nvSpPr>
          <p:cNvPr id="2" name="Rectangle 1"/>
          <p:cNvSpPr/>
          <p:nvPr/>
        </p:nvSpPr>
        <p:spPr>
          <a:xfrm>
            <a:off x="639502" y="2286001"/>
            <a:ext cx="10820400" cy="4247317"/>
          </a:xfrm>
          <a:prstGeom prst="rect">
            <a:avLst/>
          </a:prstGeom>
        </p:spPr>
        <p:txBody>
          <a:bodyPr wrap="square">
            <a:spAutoFit/>
          </a:bodyPr>
          <a:lstStyle/>
          <a:p>
            <a:pPr algn="r" rtl="1">
              <a:lnSpc>
                <a:spcPct val="150000"/>
              </a:lnSpc>
            </a:pPr>
            <a:r>
              <a:rPr lang="fa-IR" sz="2000" dirty="0">
                <a:solidFill>
                  <a:srgbClr val="69696A"/>
                </a:solidFill>
                <a:cs typeface="B Yekan" panose="00000400000000000000" pitchFamily="2" charset="-78"/>
              </a:rPr>
              <a:t>قبل از شروع معاینه مورد مرگ مغزی به موارد زیر توجه شود:</a:t>
            </a:r>
            <a:endParaRPr lang="en-US" sz="2000" dirty="0">
              <a:solidFill>
                <a:srgbClr val="69696A"/>
              </a:solidFill>
              <a:cs typeface="B Yekan" panose="00000400000000000000" pitchFamily="2" charset="-78"/>
            </a:endParaRPr>
          </a:p>
          <a:p>
            <a:pPr algn="r" rtl="1">
              <a:lnSpc>
                <a:spcPct val="150000"/>
              </a:lnSpc>
            </a:pP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تعیین علت مرگ</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 هیپوترمی (</a:t>
            </a:r>
            <a:r>
              <a:rPr lang="en-US" sz="2000" dirty="0">
                <a:solidFill>
                  <a:srgbClr val="69696A"/>
                </a:solidFill>
                <a:latin typeface="Arial" panose="020B0604020202020204" pitchFamily="34" charset="0"/>
                <a:cs typeface="B Yekan" panose="00000400000000000000" pitchFamily="2" charset="-78"/>
              </a:rPr>
              <a:t>T&lt;32</a:t>
            </a:r>
            <a:r>
              <a:rPr lang="fa-IR" sz="2000" dirty="0">
                <a:solidFill>
                  <a:srgbClr val="69696A"/>
                </a:solidFill>
                <a:cs typeface="B Yekan" panose="00000400000000000000" pitchFamily="2" charset="-78"/>
              </a:rPr>
              <a:t>)</a:t>
            </a:r>
          </a:p>
          <a:p>
            <a:pPr marL="342900" indent="-342900" algn="r" rtl="1">
              <a:lnSpc>
                <a:spcPct val="150000"/>
              </a:lnSpc>
              <a:buFont typeface="Wingdings" panose="05000000000000000000" pitchFamily="2" charset="2"/>
              <a:buChar char="ü"/>
            </a:pPr>
            <a:r>
              <a:rPr lang="fa-IR" sz="2000" dirty="0" err="1">
                <a:solidFill>
                  <a:srgbClr val="69696A"/>
                </a:solidFill>
                <a:cs typeface="B Yekan" panose="00000400000000000000" pitchFamily="2" charset="-78"/>
              </a:rPr>
              <a:t>هیپوتانسیون</a:t>
            </a:r>
            <a:r>
              <a:rPr lang="fa-IR" sz="2000" dirty="0">
                <a:solidFill>
                  <a:srgbClr val="69696A"/>
                </a:solidFill>
                <a:cs typeface="B Yekan" panose="00000400000000000000" pitchFamily="2" charset="-78"/>
              </a:rPr>
              <a:t> (</a:t>
            </a:r>
            <a:r>
              <a:rPr lang="en-US" sz="2000" dirty="0">
                <a:solidFill>
                  <a:srgbClr val="69696A"/>
                </a:solidFill>
                <a:latin typeface="Arial" panose="020B0604020202020204" pitchFamily="34" charset="0"/>
                <a:cs typeface="B Yekan" panose="00000400000000000000" pitchFamily="2" charset="-78"/>
              </a:rPr>
              <a:t>SBP&lt;90</a:t>
            </a:r>
            <a:r>
              <a:rPr lang="fa-IR" sz="2000" dirty="0">
                <a:solidFill>
                  <a:srgbClr val="69696A"/>
                </a:solidFill>
                <a:cs typeface="B Yekan" panose="00000400000000000000" pitchFamily="2" charset="-78"/>
              </a:rPr>
              <a:t>)هیپوگلیسمی (</a:t>
            </a:r>
            <a:r>
              <a:rPr lang="en-US" sz="2000" dirty="0">
                <a:solidFill>
                  <a:srgbClr val="69696A"/>
                </a:solidFill>
                <a:latin typeface="Arial" panose="020B0604020202020204" pitchFamily="34" charset="0"/>
                <a:cs typeface="B Yekan" panose="00000400000000000000" pitchFamily="2" charset="-78"/>
              </a:rPr>
              <a:t>BS&lt;60</a:t>
            </a:r>
            <a:r>
              <a:rPr lang="fa-IR" sz="2000" dirty="0">
                <a:solidFill>
                  <a:srgbClr val="69696A"/>
                </a:solidFill>
                <a:cs typeface="B Yekan" panose="00000400000000000000" pitchFamily="2" charset="-78"/>
              </a:rPr>
              <a:t>)</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داروهای شل کننده عضلانی</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داروهای ضدتشنج،آرامبخش ومخدر(در دوز درمانی)</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مصرف داروهای تضعیف کننده دستگاه عصبی مرکزی </a:t>
            </a:r>
            <a:endParaRPr lang="en-US" sz="2000" dirty="0">
              <a:solidFill>
                <a:srgbClr val="69696A"/>
              </a:solidFill>
              <a:cs typeface="B Yekan" panose="00000400000000000000" pitchFamily="2" charset="-78"/>
            </a:endParaRPr>
          </a:p>
          <a:p>
            <a:pPr marL="342900" indent="-342900" algn="r" rtl="1">
              <a:lnSpc>
                <a:spcPct val="150000"/>
              </a:lnSpc>
              <a:buFont typeface="Wingdings" panose="05000000000000000000" pitchFamily="2" charset="2"/>
              <a:buChar char="ü"/>
            </a:pPr>
            <a:r>
              <a:rPr lang="fa-IR" sz="2000" dirty="0">
                <a:solidFill>
                  <a:srgbClr val="69696A"/>
                </a:solidFill>
                <a:cs typeface="B Yekan" panose="00000400000000000000" pitchFamily="2" charset="-78"/>
              </a:rPr>
              <a:t>اختلالات متابوتیک،اندوکرین وتوکسیک(مسمومیت باداروهای آرامبخش،مخدر ویا ضدتشنج)</a:t>
            </a:r>
            <a:endParaRPr lang="en-US" sz="2000" dirty="0">
              <a:solidFill>
                <a:srgbClr val="69696A"/>
              </a:solidFill>
              <a:cs typeface="B Yekan" panose="00000400000000000000" pitchFamily="2" charset="-78"/>
            </a:endParaRPr>
          </a:p>
        </p:txBody>
      </p:sp>
    </p:spTree>
    <p:extLst>
      <p:ext uri="{BB962C8B-B14F-4D97-AF65-F5344CB8AC3E}">
        <p14:creationId xmlns:p14="http://schemas.microsoft.com/office/powerpoint/2010/main" val="33801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ISOD-Theme">
  <a:themeElements>
    <a:clrScheme name="ISOD">
      <a:dk1>
        <a:srgbClr val="58595B"/>
      </a:dk1>
      <a:lt1>
        <a:srgbClr val="FFFFFF"/>
      </a:lt1>
      <a:dk2>
        <a:srgbClr val="A6CE39"/>
      </a:dk2>
      <a:lt2>
        <a:srgbClr val="FFFFFF"/>
      </a:lt2>
      <a:accent1>
        <a:srgbClr val="58595B"/>
      </a:accent1>
      <a:accent2>
        <a:srgbClr val="44C8F5"/>
      </a:accent2>
      <a:accent3>
        <a:srgbClr val="A6CE39"/>
      </a:accent3>
      <a:accent4>
        <a:srgbClr val="3397B9"/>
      </a:accent4>
      <a:accent5>
        <a:srgbClr val="88AC2E"/>
      </a:accent5>
      <a:accent6>
        <a:srgbClr val="FFFFFF"/>
      </a:accent6>
      <a:hlink>
        <a:srgbClr val="3397B9"/>
      </a:hlink>
      <a:folHlink>
        <a:srgbClr val="58595B"/>
      </a:folHlink>
    </a:clrScheme>
    <a:fontScheme name="Custom 6">
      <a:majorFont>
        <a:latin typeface="Arial"/>
        <a:ea typeface=""/>
        <a:cs typeface="B Yekan"/>
      </a:majorFont>
      <a:minorFont>
        <a:latin typeface="Arial"/>
        <a:ea typeface=""/>
        <a:cs typeface="B Yek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OD-Theme" id="{F783C581-197E-4FD1-8D5F-8081AC54A899}" vid="{105DD3EE-6CA4-438E-90C7-76F981FA02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ISOD-Theme</Template>
  <TotalTime>1012</TotalTime>
  <Words>2453</Words>
  <Application>Microsoft Office PowerPoint</Application>
  <PresentationFormat>Widescreen</PresentationFormat>
  <Paragraphs>355</Paragraphs>
  <Slides>40</Slides>
  <Notes>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Arial Narrow</vt:lpstr>
      <vt:lpstr>B Yekan</vt:lpstr>
      <vt:lpstr>Calibri</vt:lpstr>
      <vt:lpstr>Tahoma</vt:lpstr>
      <vt:lpstr>Times New Roman</vt:lpstr>
      <vt:lpstr>Wingdings</vt:lpstr>
      <vt:lpstr>ISOD-Theme</vt:lpstr>
      <vt:lpstr>PowerPoint Presentation</vt:lpstr>
      <vt:lpstr>PowerPoint Presentation</vt:lpstr>
      <vt:lpstr>PowerPoint Presentation</vt:lpstr>
      <vt:lpstr>PowerPoint Presentation</vt:lpstr>
      <vt:lpstr>PowerPoint Presentation</vt:lpstr>
      <vt:lpstr>  تشخیص و تأیید مرگ مغزی</vt:lpstr>
      <vt:lpstr>علل شایع مرگ مغزی</vt:lpstr>
      <vt:lpstr>PowerPoint Presentation</vt:lpstr>
      <vt:lpstr>  بررسی ساقه مغز   رد موارد مقلد مرگ مغزی  (CONFOUNDERS) </vt:lpstr>
      <vt:lpstr>PowerPoint Presentation</vt:lpstr>
      <vt:lpstr>PowerPoint Presentation</vt:lpstr>
      <vt:lpstr>PowerPoint Presentation</vt:lpstr>
      <vt:lpstr>PowerPoint Presentation</vt:lpstr>
      <vt:lpstr>عدم وجود واکنش به تحریک قرنیه</vt:lpstr>
      <vt:lpstr>عدم وجود رفلکس اکولوسفالیک</vt:lpstr>
      <vt:lpstr>PowerPoint Presentation</vt:lpstr>
      <vt:lpstr>عدم وجود رفلکس اکولووستیبولر(کالریک تست)</vt:lpstr>
      <vt:lpstr>عدم پاسخ به تحریک دردناک درناحیه صورت</vt:lpstr>
      <vt:lpstr>عدم وجود رفلکس Gag</vt:lpstr>
      <vt:lpstr>عدم وجود رفلکس سرفه</vt:lpstr>
      <vt:lpstr>PowerPoint Presentation</vt:lpstr>
      <vt:lpstr>PowerPoint Presentation</vt:lpstr>
      <vt:lpstr>PowerPoint Presentation</vt:lpstr>
      <vt:lpstr>  pitfalls in clinical examination</vt:lpstr>
      <vt:lpstr>آتروپین تست</vt:lpstr>
      <vt:lpstr>PowerPoint Presentation</vt:lpstr>
      <vt:lpstr>PowerPoint Presentation</vt:lpstr>
      <vt:lpstr> pitfalls in APNEA TEST</vt:lpstr>
      <vt:lpstr>اندیکاسیونهای تستهای تکمیلی</vt:lpstr>
      <vt:lpstr>PowerPoint Presentation</vt:lpstr>
      <vt:lpstr>PowerPoint Presentation</vt:lpstr>
      <vt:lpstr>آنژیوگرافی</vt:lpstr>
      <vt:lpstr>PowerPoint Presentation</vt:lpstr>
      <vt:lpstr>PowerPoint Presentation</vt:lpstr>
      <vt:lpstr>   EEG  عملکرد کورتکس را نشان میدهد. اگرEEG ، صاف باشد یعنی عملکرد کورتکس وجود ندارد؛ ولی به مفهموم مرگ مغزی نیست؛ ولی نتیجه مثبت دلیلی برای رد مرگ مغزی است.  گاهی اوقات درمرگ مغزی، علی رغم ایزوالکتریک بودن نوار نغز، پالس هایی مشاهده می شود که مربوط به پالس های قلب می باشد. الکترودها به فاصله10سانتیمتر درنواحی فرونتال ، اکسیپیتال ، تمپورال و پاریتال قرار میگیرند.</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معاینه وتشخیص مرگ مغزی</dc:title>
  <dc:creator>Windows User</dc:creator>
  <cp:lastModifiedBy>Ehsan Radi</cp:lastModifiedBy>
  <cp:revision>72</cp:revision>
  <dcterms:created xsi:type="dcterms:W3CDTF">2020-05-31T05:05:47Z</dcterms:created>
  <dcterms:modified xsi:type="dcterms:W3CDTF">2023-04-25T09:18:40Z</dcterms:modified>
</cp:coreProperties>
</file>