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3"/>
  </p:notesMasterIdLst>
  <p:sldIdLst>
    <p:sldId id="563" r:id="rId2"/>
    <p:sldId id="672" r:id="rId3"/>
    <p:sldId id="673" r:id="rId4"/>
    <p:sldId id="694" r:id="rId5"/>
    <p:sldId id="677" r:id="rId6"/>
    <p:sldId id="679" r:id="rId7"/>
    <p:sldId id="680" r:id="rId8"/>
    <p:sldId id="695" r:id="rId9"/>
    <p:sldId id="662" r:id="rId10"/>
    <p:sldId id="663" r:id="rId11"/>
    <p:sldId id="696" r:id="rId12"/>
    <p:sldId id="666" r:id="rId13"/>
    <p:sldId id="667" r:id="rId14"/>
    <p:sldId id="697" r:id="rId15"/>
    <p:sldId id="648" r:id="rId16"/>
    <p:sldId id="693" r:id="rId17"/>
    <p:sldId id="698" r:id="rId18"/>
    <p:sldId id="670" r:id="rId19"/>
    <p:sldId id="656" r:id="rId20"/>
    <p:sldId id="688" r:id="rId21"/>
    <p:sldId id="687" r:id="rId22"/>
    <p:sldId id="699" r:id="rId23"/>
    <p:sldId id="689" r:id="rId24"/>
    <p:sldId id="625" r:id="rId25"/>
    <p:sldId id="681" r:id="rId26"/>
    <p:sldId id="700" r:id="rId27"/>
    <p:sldId id="702" r:id="rId28"/>
    <p:sldId id="701" r:id="rId29"/>
    <p:sldId id="703" r:id="rId30"/>
    <p:sldId id="684" r:id="rId31"/>
    <p:sldId id="63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567"/>
    <a:srgbClr val="8BBF41"/>
    <a:srgbClr val="AAD03F"/>
    <a:srgbClr val="001746"/>
    <a:srgbClr val="8EC04B"/>
    <a:srgbClr val="FFFFFF"/>
    <a:srgbClr val="6DA86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24" autoAdjust="0"/>
  </p:normalViewPr>
  <p:slideViewPr>
    <p:cSldViewPr>
      <p:cViewPr varScale="1">
        <p:scale>
          <a:sx n="70" d="100"/>
          <a:sy n="70" d="100"/>
        </p:scale>
        <p:origin x="576"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B7AB37-B1C1-4520-BC3B-04840CE920A0}" type="datetimeFigureOut">
              <a:rPr lang="en-US" smtClean="0"/>
              <a:pPr/>
              <a:t>4/25/2023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76C61A-CE7B-4D37-9385-1496CF7C572B}" type="slidenum">
              <a:rPr lang="en-US" smtClean="0"/>
              <a:pPr/>
              <a:t>‹#›</a:t>
            </a:fld>
            <a:endParaRPr lang="en-US"/>
          </a:p>
        </p:txBody>
      </p:sp>
    </p:spTree>
    <p:extLst>
      <p:ext uri="{BB962C8B-B14F-4D97-AF65-F5344CB8AC3E}">
        <p14:creationId xmlns:p14="http://schemas.microsoft.com/office/powerpoint/2010/main" val="355836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6C61A-CE7B-4D37-9385-1496CF7C572B}" type="slidenum">
              <a:rPr lang="en-US" smtClean="0"/>
              <a:pPr/>
              <a:t>23</a:t>
            </a:fld>
            <a:endParaRPr lang="en-US"/>
          </a:p>
        </p:txBody>
      </p:sp>
    </p:spTree>
    <p:extLst>
      <p:ext uri="{BB962C8B-B14F-4D97-AF65-F5344CB8AC3E}">
        <p14:creationId xmlns:p14="http://schemas.microsoft.com/office/powerpoint/2010/main" val="2566354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0892" y="1772605"/>
            <a:ext cx="3463771" cy="1006475"/>
          </a:xfrm>
          <a:prstGeom prst="rect">
            <a:avLst/>
          </a:prstGeom>
        </p:spPr>
        <p:txBody>
          <a:bodyPr anchor="b">
            <a:normAutofit/>
          </a:bodyPr>
          <a:lstStyle>
            <a:lvl1pPr algn="ctr" rtl="1">
              <a:defRPr sz="2400" b="1" baseline="0">
                <a:cs typeface="B Yekan" panose="00000400000000000000" pitchFamily="2" charset="-78"/>
              </a:defRPr>
            </a:lvl1pPr>
          </a:lstStyle>
          <a:p>
            <a:r>
              <a:rPr lang="fa-IR" dirty="0" smtClean="0"/>
              <a:t>طراحی تیتر مورد نظر</a:t>
            </a:r>
            <a:endParaRPr lang="en-US" dirty="0"/>
          </a:p>
        </p:txBody>
      </p:sp>
      <p:sp>
        <p:nvSpPr>
          <p:cNvPr id="3" name="Subtitle 2"/>
          <p:cNvSpPr>
            <a:spLocks noGrp="1"/>
          </p:cNvSpPr>
          <p:nvPr>
            <p:ph type="subTitle" idx="1" hasCustomPrompt="1"/>
          </p:nvPr>
        </p:nvSpPr>
        <p:spPr>
          <a:xfrm>
            <a:off x="2196021" y="3004322"/>
            <a:ext cx="3373515" cy="459496"/>
          </a:xfrm>
          <a:prstGeom prst="rect">
            <a:avLst/>
          </a:prstGeom>
        </p:spPr>
        <p:txBody>
          <a:bodyPr>
            <a:normAutofit/>
          </a:bodyPr>
          <a:lstStyle>
            <a:lvl1pPr marL="0" indent="0" algn="ctr" rtl="1">
              <a:buNone/>
              <a:defRPr sz="2000" baseline="0">
                <a:cs typeface="B Yeka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smtClean="0"/>
              <a:t>طراحی تیتر مورد نظر</a:t>
            </a:r>
            <a:endParaRPr lang="en-US" dirty="0"/>
          </a:p>
        </p:txBody>
      </p:sp>
    </p:spTree>
    <p:extLst>
      <p:ext uri="{BB962C8B-B14F-4D97-AF65-F5344CB8AC3E}">
        <p14:creationId xmlns:p14="http://schemas.microsoft.com/office/powerpoint/2010/main" val="198217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pos="3839" userDrawn="1">
          <p15:clr>
            <a:srgbClr val="FBAE40"/>
          </p15:clr>
        </p15:guide>
        <p15:guide id="2" orient="horz" pos="2160" userDrawn="1">
          <p15:clr>
            <a:srgbClr val="FBAE40"/>
          </p15:clr>
        </p15:guide>
        <p15:guide id="3" pos="28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80030"/>
            <a:ext cx="10515600" cy="1325563"/>
          </a:xfrm>
          <a:prstGeom prst="rect">
            <a:avLst/>
          </a:prstGeom>
        </p:spPr>
        <p:txBody>
          <a:bodyPr>
            <a:normAutofit/>
          </a:bodyPr>
          <a:lstStyle>
            <a:lvl1pPr algn="ctr" rtl="1">
              <a:defRPr sz="4000" b="1" baseline="0">
                <a:cs typeface="B Yekan" panose="00000400000000000000" pitchFamily="2" charset="-78"/>
              </a:defRPr>
            </a:lvl1pPr>
          </a:lstStyle>
          <a:p>
            <a:r>
              <a:rPr lang="fa-IR" dirty="0" smtClean="0"/>
              <a:t>طراحی تیتر مورد نظر</a:t>
            </a:r>
            <a:endParaRPr lang="en-US" dirty="0"/>
          </a:p>
        </p:txBody>
      </p:sp>
      <p:sp>
        <p:nvSpPr>
          <p:cNvPr id="3" name="Content Placeholder 5"/>
          <p:cNvSpPr>
            <a:spLocks noGrp="1"/>
          </p:cNvSpPr>
          <p:nvPr>
            <p:ph sz="quarter" idx="4" hasCustomPrompt="1"/>
          </p:nvPr>
        </p:nvSpPr>
        <p:spPr>
          <a:xfrm>
            <a:off x="838200" y="2360073"/>
            <a:ext cx="10515600" cy="4378080"/>
          </a:xfrm>
          <a:prstGeom prst="rect">
            <a:avLst/>
          </a:prstGeom>
        </p:spPr>
        <p:txBody>
          <a:bodyPr>
            <a:normAutofit/>
          </a:bodyPr>
          <a:lstStyle>
            <a:lvl2pPr algn="r" rtl="1">
              <a:defRPr sz="1800"/>
            </a:lvl2pPr>
            <a:lvl3pPr algn="r" rtl="1">
              <a:defRPr sz="1800"/>
            </a:lvl3pPr>
            <a:lvl4pPr algn="r" rtl="1">
              <a:defRPr sz="1600"/>
            </a:lvl4pPr>
            <a:lvl5pPr algn="r" rtl="1">
              <a:defRPr sz="1600"/>
            </a:lvl5pPr>
          </a:lstStyle>
          <a:p>
            <a:pPr lvl="1"/>
            <a:r>
              <a:rPr lang="fa-IR" dirty="0" smtClean="0"/>
              <a:t>طراحی تیتر مورد نظر</a:t>
            </a:r>
          </a:p>
          <a:p>
            <a:pPr lvl="1"/>
            <a:r>
              <a:rPr lang="fa-IR" dirty="0" smtClean="0"/>
              <a:t>طراحی تیتر مورد نظر</a:t>
            </a:r>
            <a:endParaRPr lang="en-US" dirty="0" smtClean="0"/>
          </a:p>
          <a:p>
            <a:pPr lvl="2"/>
            <a:r>
              <a:rPr lang="fa-IR" dirty="0" smtClean="0"/>
              <a:t>طراحی تیتر مورد نظر</a:t>
            </a:r>
            <a:endParaRPr lang="en-US" dirty="0" smtClean="0"/>
          </a:p>
          <a:p>
            <a:pPr lvl="3"/>
            <a:r>
              <a:rPr lang="fa-IR" dirty="0" smtClean="0"/>
              <a:t>طراحی تیتر مورد نظر</a:t>
            </a:r>
            <a:endParaRPr lang="en-US" dirty="0" smtClean="0"/>
          </a:p>
          <a:p>
            <a:pPr lvl="4"/>
            <a:r>
              <a:rPr lang="fa-IR" dirty="0" smtClean="0"/>
              <a:t>طراحی تیتر مورد نظر</a:t>
            </a:r>
            <a:endParaRPr lang="en-US" dirty="0"/>
          </a:p>
        </p:txBody>
      </p:sp>
    </p:spTree>
    <p:extLst>
      <p:ext uri="{BB962C8B-B14F-4D97-AF65-F5344CB8AC3E}">
        <p14:creationId xmlns:p14="http://schemas.microsoft.com/office/powerpoint/2010/main" val="180536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48840" y="1773936"/>
            <a:ext cx="3463771" cy="1006475"/>
          </a:xfrm>
          <a:prstGeom prst="rect">
            <a:avLst/>
          </a:prstGeom>
        </p:spPr>
        <p:txBody>
          <a:bodyPr anchor="b">
            <a:normAutofit/>
          </a:bodyPr>
          <a:lstStyle>
            <a:lvl1pPr algn="ctr" rtl="1">
              <a:defRPr sz="2400" b="1" baseline="0">
                <a:solidFill>
                  <a:schemeClr val="bg1"/>
                </a:solidFill>
                <a:cs typeface="B Yekan" panose="00000400000000000000" pitchFamily="2" charset="-78"/>
              </a:defRPr>
            </a:lvl1pPr>
          </a:lstStyle>
          <a:p>
            <a:r>
              <a:rPr lang="fa-IR" dirty="0" smtClean="0"/>
              <a:t>طراحی تیتر مورد نظر</a:t>
            </a:r>
            <a:endParaRPr lang="en-US" dirty="0"/>
          </a:p>
        </p:txBody>
      </p:sp>
      <p:sp>
        <p:nvSpPr>
          <p:cNvPr id="3" name="Subtitle 2"/>
          <p:cNvSpPr>
            <a:spLocks noGrp="1"/>
          </p:cNvSpPr>
          <p:nvPr>
            <p:ph type="subTitle" idx="1" hasCustomPrompt="1"/>
          </p:nvPr>
        </p:nvSpPr>
        <p:spPr>
          <a:xfrm>
            <a:off x="2194560" y="3008376"/>
            <a:ext cx="3373515" cy="459496"/>
          </a:xfrm>
          <a:prstGeom prst="rect">
            <a:avLst/>
          </a:prstGeom>
        </p:spPr>
        <p:txBody>
          <a:bodyPr>
            <a:normAutofit/>
          </a:bodyPr>
          <a:lstStyle>
            <a:lvl1pPr marL="0" indent="0" algn="ctr" rtl="1">
              <a:buNone/>
              <a:defRPr sz="2000" baseline="0">
                <a:solidFill>
                  <a:schemeClr val="bg1"/>
                </a:solidFill>
                <a:cs typeface="B Yeka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smtClean="0"/>
              <a:t>طراحی تیتر مورد نظر</a:t>
            </a:r>
            <a:endParaRPr lang="en-US" dirty="0"/>
          </a:p>
        </p:txBody>
      </p:sp>
    </p:spTree>
    <p:extLst>
      <p:ext uri="{BB962C8B-B14F-4D97-AF65-F5344CB8AC3E}">
        <p14:creationId xmlns:p14="http://schemas.microsoft.com/office/powerpoint/2010/main" val="18674786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880030"/>
            <a:ext cx="10515600" cy="1325563"/>
          </a:xfrm>
          <a:prstGeom prst="rect">
            <a:avLst/>
          </a:prstGeom>
        </p:spPr>
        <p:txBody>
          <a:bodyPr>
            <a:normAutofit/>
          </a:bodyPr>
          <a:lstStyle>
            <a:lvl1pPr algn="ctr" rtl="1">
              <a:defRPr sz="4000" b="1" baseline="0">
                <a:cs typeface="B Yekan" panose="00000400000000000000" pitchFamily="2" charset="-78"/>
              </a:defRPr>
            </a:lvl1pPr>
          </a:lstStyle>
          <a:p>
            <a:r>
              <a:rPr lang="fa-IR" dirty="0" smtClean="0"/>
              <a:t>طراحی تیتر مورد نظر</a:t>
            </a:r>
            <a:endParaRPr lang="en-US" dirty="0"/>
          </a:p>
        </p:txBody>
      </p:sp>
      <p:sp>
        <p:nvSpPr>
          <p:cNvPr id="5" name="Content Placeholder 5"/>
          <p:cNvSpPr>
            <a:spLocks noGrp="1"/>
          </p:cNvSpPr>
          <p:nvPr>
            <p:ph sz="quarter" idx="4" hasCustomPrompt="1"/>
          </p:nvPr>
        </p:nvSpPr>
        <p:spPr>
          <a:xfrm>
            <a:off x="838200" y="2360073"/>
            <a:ext cx="10515600" cy="4378080"/>
          </a:xfrm>
          <a:prstGeom prst="rect">
            <a:avLst/>
          </a:prstGeom>
        </p:spPr>
        <p:txBody>
          <a:bodyPr>
            <a:normAutofit/>
          </a:bodyPr>
          <a:lstStyle>
            <a:lvl2pPr algn="r" rtl="1">
              <a:defRPr sz="1800"/>
            </a:lvl2pPr>
            <a:lvl3pPr algn="r" rtl="1">
              <a:defRPr sz="1800"/>
            </a:lvl3pPr>
            <a:lvl4pPr algn="r" rtl="1">
              <a:defRPr sz="1600"/>
            </a:lvl4pPr>
            <a:lvl5pPr algn="r" rtl="1">
              <a:defRPr sz="1600"/>
            </a:lvl5pPr>
          </a:lstStyle>
          <a:p>
            <a:pPr lvl="1"/>
            <a:r>
              <a:rPr lang="fa-IR" dirty="0" smtClean="0"/>
              <a:t>طراحی تیتر مورد نظر</a:t>
            </a:r>
          </a:p>
          <a:p>
            <a:pPr lvl="1"/>
            <a:r>
              <a:rPr lang="fa-IR" dirty="0" smtClean="0"/>
              <a:t>طراحی تیتر مورد نظر</a:t>
            </a:r>
            <a:endParaRPr lang="en-US" dirty="0" smtClean="0"/>
          </a:p>
          <a:p>
            <a:pPr lvl="2"/>
            <a:r>
              <a:rPr lang="fa-IR" dirty="0" smtClean="0"/>
              <a:t>طراحی تیتر مورد نظر</a:t>
            </a:r>
            <a:endParaRPr lang="en-US" dirty="0" smtClean="0"/>
          </a:p>
          <a:p>
            <a:pPr lvl="3"/>
            <a:r>
              <a:rPr lang="fa-IR" dirty="0" smtClean="0"/>
              <a:t>طراحی تیتر مورد نظر</a:t>
            </a:r>
            <a:endParaRPr lang="en-US" dirty="0" smtClean="0"/>
          </a:p>
          <a:p>
            <a:pPr lvl="4"/>
            <a:r>
              <a:rPr lang="fa-IR" dirty="0" smtClean="0"/>
              <a:t>طراحی تیتر مورد نظر</a:t>
            </a:r>
            <a:endParaRPr lang="en-US" dirty="0"/>
          </a:p>
        </p:txBody>
      </p:sp>
    </p:spTree>
    <p:extLst>
      <p:ext uri="{BB962C8B-B14F-4D97-AF65-F5344CB8AC3E}">
        <p14:creationId xmlns:p14="http://schemas.microsoft.com/office/powerpoint/2010/main" val="251704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3768" userDrawn="1">
          <p15:clr>
            <a:srgbClr val="FDE53C"/>
          </p15:clr>
        </p15:guide>
        <p15:guide id="2" orient="horz" pos="1296" userDrawn="1">
          <p15:clr>
            <a:srgbClr val="FDE53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150892" y="1772605"/>
            <a:ext cx="3463771" cy="1006475"/>
          </a:xfrm>
          <a:prstGeom prst="rect">
            <a:avLst/>
          </a:prstGeom>
        </p:spPr>
        <p:txBody>
          <a:bodyPr anchor="b">
            <a:normAutofit/>
          </a:bodyPr>
          <a:lstStyle>
            <a:lvl1pPr algn="ctr" rtl="1">
              <a:defRPr sz="2400" b="1" baseline="0">
                <a:cs typeface="B Yekan" panose="00000400000000000000" pitchFamily="2" charset="-78"/>
              </a:defRPr>
            </a:lvl1pPr>
          </a:lstStyle>
          <a:p>
            <a:r>
              <a:rPr lang="fa-IR" dirty="0" smtClean="0"/>
              <a:t>طراحی تیتر مورد نظر</a:t>
            </a:r>
            <a:endParaRPr lang="en-US" dirty="0"/>
          </a:p>
        </p:txBody>
      </p:sp>
      <p:sp>
        <p:nvSpPr>
          <p:cNvPr id="9" name="Subtitle 2"/>
          <p:cNvSpPr>
            <a:spLocks noGrp="1"/>
          </p:cNvSpPr>
          <p:nvPr>
            <p:ph type="subTitle" idx="1" hasCustomPrompt="1"/>
          </p:nvPr>
        </p:nvSpPr>
        <p:spPr>
          <a:xfrm>
            <a:off x="2196021" y="3004322"/>
            <a:ext cx="3373515" cy="459496"/>
          </a:xfrm>
          <a:prstGeom prst="rect">
            <a:avLst/>
          </a:prstGeom>
        </p:spPr>
        <p:txBody>
          <a:bodyPr>
            <a:normAutofit/>
          </a:bodyPr>
          <a:lstStyle>
            <a:lvl1pPr marL="0" indent="0" algn="ctr" rtl="1">
              <a:buNone/>
              <a:defRPr sz="2000" baseline="0">
                <a:cs typeface="B Yeka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smtClean="0"/>
              <a:t>طراحی تیتر مورد نظر</a:t>
            </a:r>
            <a:endParaRPr lang="en-US" dirty="0"/>
          </a:p>
        </p:txBody>
      </p:sp>
    </p:spTree>
    <p:extLst>
      <p:ext uri="{BB962C8B-B14F-4D97-AF65-F5344CB8AC3E}">
        <p14:creationId xmlns:p14="http://schemas.microsoft.com/office/powerpoint/2010/main" val="5753402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880030"/>
            <a:ext cx="10515600" cy="1325563"/>
          </a:xfrm>
          <a:prstGeom prst="rect">
            <a:avLst/>
          </a:prstGeom>
        </p:spPr>
        <p:txBody>
          <a:bodyPr>
            <a:normAutofit/>
          </a:bodyPr>
          <a:lstStyle>
            <a:lvl1pPr algn="ctr" rtl="1">
              <a:defRPr sz="4000" b="1" baseline="0">
                <a:cs typeface="B Yekan" panose="00000400000000000000" pitchFamily="2" charset="-78"/>
              </a:defRPr>
            </a:lvl1pPr>
          </a:lstStyle>
          <a:p>
            <a:r>
              <a:rPr lang="fa-IR" dirty="0" smtClean="0"/>
              <a:t>طراحی تیتر مورد نظر</a:t>
            </a:r>
            <a:endParaRPr lang="en-US" dirty="0"/>
          </a:p>
        </p:txBody>
      </p:sp>
      <p:sp>
        <p:nvSpPr>
          <p:cNvPr id="5" name="Content Placeholder 5"/>
          <p:cNvSpPr>
            <a:spLocks noGrp="1"/>
          </p:cNvSpPr>
          <p:nvPr>
            <p:ph sz="quarter" idx="4" hasCustomPrompt="1"/>
          </p:nvPr>
        </p:nvSpPr>
        <p:spPr>
          <a:xfrm>
            <a:off x="838200" y="2360073"/>
            <a:ext cx="10515600" cy="4378080"/>
          </a:xfrm>
          <a:prstGeom prst="rect">
            <a:avLst/>
          </a:prstGeom>
        </p:spPr>
        <p:txBody>
          <a:bodyPr>
            <a:normAutofit/>
          </a:bodyPr>
          <a:lstStyle>
            <a:lvl2pPr algn="r" rtl="1">
              <a:defRPr sz="1800"/>
            </a:lvl2pPr>
            <a:lvl3pPr algn="r" rtl="1">
              <a:defRPr sz="1800"/>
            </a:lvl3pPr>
            <a:lvl4pPr algn="r" rtl="1">
              <a:defRPr sz="1600"/>
            </a:lvl4pPr>
            <a:lvl5pPr algn="r" rtl="1">
              <a:defRPr sz="1600"/>
            </a:lvl5pPr>
          </a:lstStyle>
          <a:p>
            <a:pPr lvl="1"/>
            <a:r>
              <a:rPr lang="fa-IR" dirty="0" smtClean="0"/>
              <a:t>طراحی تیتر مورد نظر</a:t>
            </a:r>
          </a:p>
          <a:p>
            <a:pPr lvl="1"/>
            <a:r>
              <a:rPr lang="fa-IR" dirty="0" smtClean="0"/>
              <a:t>طراحی تیتر مورد نظر</a:t>
            </a:r>
            <a:endParaRPr lang="en-US" dirty="0" smtClean="0"/>
          </a:p>
          <a:p>
            <a:pPr lvl="2"/>
            <a:r>
              <a:rPr lang="fa-IR" dirty="0" smtClean="0"/>
              <a:t>طراحی تیتر مورد نظر</a:t>
            </a:r>
            <a:endParaRPr lang="en-US" dirty="0" smtClean="0"/>
          </a:p>
          <a:p>
            <a:pPr lvl="3"/>
            <a:r>
              <a:rPr lang="fa-IR" dirty="0" smtClean="0"/>
              <a:t>طراحی تیتر مورد نظر</a:t>
            </a:r>
            <a:endParaRPr lang="en-US" dirty="0" smtClean="0"/>
          </a:p>
          <a:p>
            <a:pPr lvl="4"/>
            <a:r>
              <a:rPr lang="fa-IR" dirty="0" smtClean="0"/>
              <a:t>طراحی تیتر مورد نظر</a:t>
            </a:r>
            <a:endParaRPr lang="en-US" dirty="0"/>
          </a:p>
        </p:txBody>
      </p:sp>
    </p:spTree>
    <p:extLst>
      <p:ext uri="{BB962C8B-B14F-4D97-AF65-F5344CB8AC3E}">
        <p14:creationId xmlns:p14="http://schemas.microsoft.com/office/powerpoint/2010/main" val="28404748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1" y="1556281"/>
            <a:ext cx="4610099" cy="4620682"/>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6" y="1556281"/>
            <a:ext cx="4609775" cy="4620682"/>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7CC0096-1860-4642-9CD2-0079EA5E7CD1}" type="datetimeFigureOut">
              <a:rPr lang="en-US" smtClean="0"/>
              <a:pPr/>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251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29245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1" eaLnBrk="1" latinLnBrk="0" hangingPunct="1">
        <a:lnSpc>
          <a:spcPct val="90000"/>
        </a:lnSpc>
        <a:spcBef>
          <a:spcPct val="0"/>
        </a:spcBef>
        <a:buNone/>
        <a:defRPr sz="4400" kern="1200">
          <a:solidFill>
            <a:schemeClr val="tx1"/>
          </a:solidFill>
          <a:latin typeface="+mj-lt"/>
          <a:ea typeface="+mj-ea"/>
          <a:cs typeface="B Yekan" panose="00000400000000000000" pitchFamily="2" charset="-7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Yekan"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orient="horz" pos="2160" userDrawn="1">
          <p15:clr>
            <a:srgbClr val="F26B43"/>
          </p15:clr>
        </p15:guide>
        <p15:guide id="3" pos="16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1524000"/>
            <a:ext cx="4371561" cy="1295400"/>
          </a:xfrm>
        </p:spPr>
        <p:txBody>
          <a:bodyPr>
            <a:noAutofit/>
          </a:bodyPr>
          <a:lstStyle/>
          <a:p>
            <a:pPr lvl="0" algn="ctr">
              <a:buClr>
                <a:srgbClr val="4F81BD"/>
              </a:buClr>
            </a:pPr>
            <a:r>
              <a:rPr lang="fa-IR" sz="3200" b="1" spc="30" dirty="0">
                <a:solidFill>
                  <a:srgbClr val="656567"/>
                </a:solidFill>
                <a:cs typeface="B Titr" panose="00000700000000000000" pitchFamily="2" charset="-78"/>
              </a:rPr>
              <a:t>مراقبت از </a:t>
            </a:r>
          </a:p>
          <a:p>
            <a:pPr lvl="0" algn="ctr">
              <a:buClr>
                <a:srgbClr val="4F81BD"/>
              </a:buClr>
            </a:pPr>
            <a:r>
              <a:rPr lang="fa-IR" sz="3200" b="1" spc="30" dirty="0">
                <a:solidFill>
                  <a:srgbClr val="656567"/>
                </a:solidFill>
                <a:cs typeface="B Titr" panose="00000700000000000000" pitchFamily="2" charset="-78"/>
              </a:rPr>
              <a:t>گوهر وجود مرگ </a:t>
            </a:r>
            <a:r>
              <a:rPr lang="fa-IR" sz="3200" b="1" spc="30" dirty="0" smtClean="0">
                <a:solidFill>
                  <a:srgbClr val="656567"/>
                </a:solidFill>
                <a:cs typeface="B Titr" panose="00000700000000000000" pitchFamily="2" charset="-78"/>
              </a:rPr>
              <a:t>مغزی</a:t>
            </a:r>
          </a:p>
          <a:p>
            <a:pPr lvl="0" algn="ctr">
              <a:buClr>
                <a:srgbClr val="4F81BD"/>
              </a:buClr>
            </a:pPr>
            <a:r>
              <a:rPr lang="fa-IR" b="1" spc="30" dirty="0" smtClean="0">
                <a:solidFill>
                  <a:srgbClr val="656567"/>
                </a:solidFill>
                <a:cs typeface="B Titr" panose="00000700000000000000" pitchFamily="2" charset="-78"/>
              </a:rPr>
              <a:t>ویژه کوردیناتورها و پرستاران</a:t>
            </a:r>
            <a:endParaRPr lang="en-US" b="1" spc="30" dirty="0">
              <a:solidFill>
                <a:srgbClr val="656567"/>
              </a:solidFill>
              <a:cs typeface="B Titr" panose="00000700000000000000" pitchFamily="2" charset="-78"/>
            </a:endParaRPr>
          </a:p>
        </p:txBody>
      </p:sp>
      <p:sp>
        <p:nvSpPr>
          <p:cNvPr id="5" name="TextBox 4"/>
          <p:cNvSpPr txBox="1"/>
          <p:nvPr/>
        </p:nvSpPr>
        <p:spPr>
          <a:xfrm>
            <a:off x="2759358" y="409545"/>
            <a:ext cx="2233806" cy="400110"/>
          </a:xfrm>
          <a:prstGeom prst="rect">
            <a:avLst/>
          </a:prstGeom>
          <a:noFill/>
        </p:spPr>
        <p:txBody>
          <a:bodyPr wrap="square" rtlCol="1">
            <a:spAutoFit/>
          </a:bodyPr>
          <a:lstStyle/>
          <a:p>
            <a:pPr algn="ctr"/>
            <a:r>
              <a:rPr lang="fa-IR" sz="2000" dirty="0">
                <a:solidFill>
                  <a:srgbClr val="656567"/>
                </a:solidFill>
                <a:cs typeface="B Nazanin" panose="00000400000000000000" pitchFamily="2" charset="-78"/>
              </a:rPr>
              <a:t>به نام مهربانترین</a:t>
            </a:r>
          </a:p>
        </p:txBody>
      </p:sp>
      <p:sp>
        <p:nvSpPr>
          <p:cNvPr id="6" name="TextBox 5"/>
          <p:cNvSpPr txBox="1"/>
          <p:nvPr/>
        </p:nvSpPr>
        <p:spPr>
          <a:xfrm>
            <a:off x="1666461" y="3733800"/>
            <a:ext cx="4419600" cy="2185214"/>
          </a:xfrm>
          <a:prstGeom prst="rect">
            <a:avLst/>
          </a:prstGeom>
          <a:noFill/>
        </p:spPr>
        <p:txBody>
          <a:bodyPr wrap="square" rtlCol="1">
            <a:spAutoFit/>
          </a:bodyPr>
          <a:lstStyle/>
          <a:p>
            <a:pPr algn="ctr"/>
            <a:r>
              <a:rPr lang="fa-IR" sz="2000" dirty="0">
                <a:solidFill>
                  <a:srgbClr val="656567"/>
                </a:solidFill>
                <a:latin typeface="Times New Roman" panose="02020603050405020304" pitchFamily="18" charset="0"/>
                <a:cs typeface="B Nazanin" panose="00000400000000000000" pitchFamily="2" charset="-78"/>
              </a:rPr>
              <a:t>دکتر کتایون نجفی زاده </a:t>
            </a:r>
          </a:p>
          <a:p>
            <a:pPr algn="ctr"/>
            <a:endParaRPr lang="fa-IR" sz="2000" dirty="0">
              <a:solidFill>
                <a:srgbClr val="656567"/>
              </a:solidFill>
              <a:latin typeface="Times New Roman" panose="02020603050405020304" pitchFamily="18" charset="0"/>
              <a:cs typeface="B Nazanin" panose="00000400000000000000" pitchFamily="2" charset="-78"/>
            </a:endParaRPr>
          </a:p>
          <a:p>
            <a:pPr algn="ctr"/>
            <a:r>
              <a:rPr lang="fa-IR" dirty="0">
                <a:solidFill>
                  <a:srgbClr val="656567"/>
                </a:solidFill>
                <a:latin typeface="Times New Roman" panose="02020603050405020304" pitchFamily="18" charset="0"/>
                <a:cs typeface="B Nazanin" panose="00000400000000000000" pitchFamily="2" charset="-78"/>
              </a:rPr>
              <a:t>متخصص داخلی</a:t>
            </a:r>
          </a:p>
          <a:p>
            <a:pPr algn="ctr"/>
            <a:r>
              <a:rPr lang="fa-IR" dirty="0">
                <a:solidFill>
                  <a:srgbClr val="656567"/>
                </a:solidFill>
                <a:latin typeface="Times New Roman" panose="02020603050405020304" pitchFamily="18" charset="0"/>
                <a:cs typeface="B Nazanin" panose="00000400000000000000" pitchFamily="2" charset="-78"/>
              </a:rPr>
              <a:t>فوق تخصص بیماریهای ریوی و مراقبتهای ویژه</a:t>
            </a:r>
            <a:endParaRPr lang="en-US" dirty="0">
              <a:solidFill>
                <a:srgbClr val="656567"/>
              </a:solidFill>
              <a:latin typeface="Times New Roman" panose="02020603050405020304" pitchFamily="18" charset="0"/>
              <a:cs typeface="B Nazanin" panose="00000400000000000000" pitchFamily="2" charset="-78"/>
            </a:endParaRPr>
          </a:p>
          <a:p>
            <a:pPr algn="ctr"/>
            <a:endParaRPr lang="fa-IR" sz="2000" dirty="0">
              <a:solidFill>
                <a:srgbClr val="656567"/>
              </a:solidFill>
              <a:latin typeface="Times New Roman" panose="02020603050405020304" pitchFamily="18" charset="0"/>
              <a:cs typeface="B Nazanin" panose="00000400000000000000" pitchFamily="2" charset="-78"/>
            </a:endParaRPr>
          </a:p>
          <a:p>
            <a:pPr algn="ctr"/>
            <a:endParaRPr lang="en-US" sz="2000" dirty="0">
              <a:solidFill>
                <a:srgbClr val="656567"/>
              </a:solidFill>
              <a:latin typeface="Times New Roman" panose="02020603050405020304" pitchFamily="18" charset="0"/>
              <a:cs typeface="B Nazanin" panose="00000400000000000000" pitchFamily="2" charset="-78"/>
            </a:endParaRPr>
          </a:p>
          <a:p>
            <a:pPr algn="ctr"/>
            <a:r>
              <a:rPr lang="fa-IR" sz="2000" dirty="0">
                <a:solidFill>
                  <a:srgbClr val="656567"/>
                </a:solidFill>
                <a:latin typeface="Times New Roman" panose="02020603050405020304" pitchFamily="18" charset="0"/>
                <a:cs typeface="B Nazanin" panose="00000400000000000000" pitchFamily="2" charset="-78"/>
              </a:rPr>
              <a:t>مدیرعامل انجمن اهدای عضو ایرانیان</a:t>
            </a:r>
          </a:p>
        </p:txBody>
      </p:sp>
    </p:spTree>
    <p:extLst>
      <p:ext uri="{BB962C8B-B14F-4D97-AF65-F5344CB8AC3E}">
        <p14:creationId xmlns:p14="http://schemas.microsoft.com/office/powerpoint/2010/main" val="91113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051" y="1066800"/>
            <a:ext cx="9371949" cy="1183566"/>
          </a:xfrm>
        </p:spPr>
        <p:txBody>
          <a:bodyPr>
            <a:normAutofit/>
          </a:bodyPr>
          <a:lstStyle/>
          <a:p>
            <a:pPr lvl="1" algn="ctr" defTabSz="685966" rtl="1">
              <a:spcBef>
                <a:spcPct val="0"/>
              </a:spcBef>
            </a:pPr>
            <a:r>
              <a:rPr lang="fa-IR" sz="2800" kern="1200" dirty="0">
                <a:solidFill>
                  <a:srgbClr val="00B0F0"/>
                </a:solidFill>
                <a:latin typeface="+mj-lt"/>
                <a:ea typeface="+mj-ea"/>
                <a:cs typeface="B Titr" panose="00000700000000000000" pitchFamily="2" charset="-78"/>
              </a:rPr>
              <a:t>علل کاهش فشار خون در مرگ مغزی (2):</a:t>
            </a:r>
            <a:br>
              <a:rPr lang="fa-IR" sz="2800" kern="1200" dirty="0">
                <a:solidFill>
                  <a:srgbClr val="00B0F0"/>
                </a:solidFill>
                <a:latin typeface="+mj-lt"/>
                <a:ea typeface="+mj-ea"/>
                <a:cs typeface="B Titr" panose="00000700000000000000" pitchFamily="2" charset="-78"/>
              </a:rPr>
            </a:br>
            <a:r>
              <a:rPr lang="fa-IR" sz="2400" kern="1200" dirty="0" smtClean="0">
                <a:solidFill>
                  <a:srgbClr val="00B0F0"/>
                </a:solidFill>
                <a:latin typeface="+mj-lt"/>
                <a:ea typeface="+mj-ea"/>
                <a:cs typeface="B Titr" panose="00000700000000000000" pitchFamily="2" charset="-78"/>
              </a:rPr>
              <a:t>اختلال در بازگشت خون وریدی به قلب </a:t>
            </a:r>
            <a:endParaRPr lang="en-US" sz="2800" kern="1200" dirty="0">
              <a:solidFill>
                <a:srgbClr val="00B0F0"/>
              </a:solidFill>
              <a:latin typeface="+mj-lt"/>
              <a:ea typeface="+mj-ea"/>
              <a:cs typeface="B Titr" panose="00000700000000000000" pitchFamily="2" charset="-78"/>
            </a:endParaRPr>
          </a:p>
        </p:txBody>
      </p:sp>
      <p:sp>
        <p:nvSpPr>
          <p:cNvPr id="3" name="Content Placeholder 2"/>
          <p:cNvSpPr>
            <a:spLocks noGrp="1"/>
          </p:cNvSpPr>
          <p:nvPr>
            <p:ph sz="quarter" idx="4"/>
          </p:nvPr>
        </p:nvSpPr>
        <p:spPr>
          <a:xfrm>
            <a:off x="3111809" y="2576317"/>
            <a:ext cx="7028961" cy="4129283"/>
          </a:xfrm>
        </p:spPr>
        <p:txBody>
          <a:bodyPr>
            <a:normAutofit lnSpcReduction="10000"/>
          </a:bodyPr>
          <a:lstStyle/>
          <a:p>
            <a:pPr lvl="2" algn="r"/>
            <a:r>
              <a:rPr lang="fa-IR" sz="2400" dirty="0">
                <a:cs typeface="B Nazanin" panose="00000400000000000000" pitchFamily="2" charset="-78"/>
              </a:rPr>
              <a:t> پرهوایی شدید دینامیک ریه در بیماران زیر ونتیلاتور</a:t>
            </a:r>
          </a:p>
          <a:p>
            <a:pPr lvl="2" algn="r"/>
            <a:endParaRPr lang="fa-IR" sz="2400" dirty="0">
              <a:cs typeface="B Nazanin" panose="00000400000000000000" pitchFamily="2" charset="-78"/>
            </a:endParaRPr>
          </a:p>
          <a:p>
            <a:pPr lvl="2" algn="r"/>
            <a:r>
              <a:rPr lang="fa-IR" sz="2400" dirty="0">
                <a:cs typeface="B Nazanin" panose="00000400000000000000" pitchFamily="2" charset="-78"/>
              </a:rPr>
              <a:t>پنوموتوراکس شدید</a:t>
            </a:r>
          </a:p>
          <a:p>
            <a:pPr lvl="2" algn="r"/>
            <a:endParaRPr lang="fa-IR" sz="2400" dirty="0">
              <a:cs typeface="B Nazanin" panose="00000400000000000000" pitchFamily="2" charset="-78"/>
            </a:endParaRPr>
          </a:p>
          <a:p>
            <a:pPr lvl="2" algn="r"/>
            <a:r>
              <a:rPr lang="fa-IR" sz="2400" dirty="0">
                <a:cs typeface="B Nazanin" panose="00000400000000000000" pitchFamily="2" charset="-78"/>
              </a:rPr>
              <a:t>آمبولی ریه</a:t>
            </a:r>
          </a:p>
          <a:p>
            <a:pPr lvl="2" algn="r"/>
            <a:endParaRPr lang="fa-IR" sz="2400" dirty="0">
              <a:cs typeface="B Nazanin" panose="00000400000000000000" pitchFamily="2" charset="-78"/>
            </a:endParaRPr>
          </a:p>
          <a:p>
            <a:pPr lvl="2" algn="r"/>
            <a:r>
              <a:rPr lang="fa-IR" sz="2400" dirty="0">
                <a:cs typeface="B Nazanin" panose="00000400000000000000" pitchFamily="2" charset="-78"/>
              </a:rPr>
              <a:t>تنگی دریچه ها</a:t>
            </a:r>
          </a:p>
          <a:p>
            <a:pPr lvl="2" algn="r"/>
            <a:endParaRPr lang="fa-IR" sz="2400" dirty="0">
              <a:cs typeface="B Nazanin" panose="00000400000000000000" pitchFamily="2" charset="-78"/>
            </a:endParaRPr>
          </a:p>
          <a:p>
            <a:pPr lvl="2" algn="r"/>
            <a:r>
              <a:rPr lang="fa-IR" sz="2400" dirty="0">
                <a:cs typeface="B Nazanin" panose="00000400000000000000" pitchFamily="2" charset="-78"/>
              </a:rPr>
              <a:t>تامپوناد قلبی</a:t>
            </a:r>
          </a:p>
          <a:p>
            <a:pPr lvl="2" algn="r"/>
            <a:endParaRPr lang="fa-IR" sz="2400" dirty="0">
              <a:cs typeface="B Nazanin" panose="00000400000000000000" pitchFamily="2" charset="-78"/>
            </a:endParaRPr>
          </a:p>
          <a:p>
            <a:pPr lvl="2" algn="r"/>
            <a:r>
              <a:rPr lang="fa-IR" sz="2400" dirty="0">
                <a:cs typeface="B Nazanin" panose="00000400000000000000" pitchFamily="2" charset="-78"/>
              </a:rPr>
              <a:t>نارسایی قلب راست </a:t>
            </a:r>
          </a:p>
          <a:p>
            <a:pPr lvl="2" algn="l" rtl="0"/>
            <a:endParaRPr lang="fa-IR" sz="2400" dirty="0">
              <a:cs typeface="B Nazanin" panose="00000400000000000000" pitchFamily="2" charset="-78"/>
            </a:endParaRPr>
          </a:p>
          <a:p>
            <a:pPr lvl="2" algn="l" rtl="0"/>
            <a:endParaRPr lang="fa-IR" sz="24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048000"/>
            <a:ext cx="3806890" cy="3657600"/>
          </a:xfrm>
          <a:prstGeom prst="rect">
            <a:avLst/>
          </a:prstGeom>
        </p:spPr>
      </p:pic>
    </p:spTree>
    <p:extLst>
      <p:ext uri="{BB962C8B-B14F-4D97-AF65-F5344CB8AC3E}">
        <p14:creationId xmlns:p14="http://schemas.microsoft.com/office/powerpoint/2010/main" val="315951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سوال 3</a:t>
            </a:r>
            <a:endParaRPr lang="en-US" dirty="0">
              <a:cs typeface="B Titr" panose="00000700000000000000" pitchFamily="2" charset="-78"/>
            </a:endParaRPr>
          </a:p>
        </p:txBody>
      </p:sp>
      <p:sp>
        <p:nvSpPr>
          <p:cNvPr id="3" name="Content Placeholder 2"/>
          <p:cNvSpPr>
            <a:spLocks noGrp="1"/>
          </p:cNvSpPr>
          <p:nvPr>
            <p:ph sz="quarter" idx="4"/>
          </p:nvPr>
        </p:nvSpPr>
        <p:spPr/>
        <p:txBody>
          <a:bodyPr/>
          <a:lstStyle/>
          <a:p>
            <a:pPr algn="r" rtl="1"/>
            <a:r>
              <a:rPr lang="fa-IR" dirty="0" smtClean="0">
                <a:cs typeface="B Nazanin" panose="00000400000000000000" pitchFamily="2" charset="-78"/>
              </a:rPr>
              <a:t>مهمترین عامل افت فشار خون در مرگ مغزی کدام است؟</a:t>
            </a:r>
          </a:p>
          <a:p>
            <a:pPr algn="r" rtl="1"/>
            <a:endParaRPr lang="fa-IR" dirty="0">
              <a:cs typeface="B Nazanin" panose="00000400000000000000" pitchFamily="2" charset="-78"/>
            </a:endParaRPr>
          </a:p>
          <a:p>
            <a:pPr marL="800100" lvl="1" indent="-342900">
              <a:buAutoNum type="arabicPeriod"/>
            </a:pPr>
            <a:r>
              <a:rPr lang="fa-IR" dirty="0" smtClean="0">
                <a:cs typeface="B Nazanin" panose="00000400000000000000" pitchFamily="2" charset="-78"/>
              </a:rPr>
              <a:t>عدم کارکرد صحیح قلب</a:t>
            </a:r>
          </a:p>
          <a:p>
            <a:pPr marL="800100" lvl="1" indent="-342900">
              <a:buAutoNum type="arabicPeriod"/>
            </a:pPr>
            <a:r>
              <a:rPr lang="fa-IR" dirty="0" smtClean="0">
                <a:cs typeface="B Nazanin" panose="00000400000000000000" pitchFamily="2" charset="-78"/>
              </a:rPr>
              <a:t>کمبود مایعات</a:t>
            </a:r>
          </a:p>
          <a:p>
            <a:pPr marL="800100" lvl="1" indent="-342900">
              <a:buAutoNum type="arabicPeriod"/>
            </a:pPr>
            <a:r>
              <a:rPr lang="fa-IR" dirty="0" smtClean="0">
                <a:cs typeface="B Nazanin" panose="00000400000000000000" pitchFamily="2" charset="-78"/>
              </a:rPr>
              <a:t>کمبود کورتون داخلی بدن</a:t>
            </a:r>
          </a:p>
          <a:p>
            <a:pPr marL="800100" lvl="1" indent="-342900">
              <a:buAutoNum type="arabicPeriod"/>
            </a:pPr>
            <a:r>
              <a:rPr lang="fa-IR" dirty="0" smtClean="0">
                <a:cs typeface="B Nazanin" panose="00000400000000000000" pitchFamily="2" charset="-78"/>
              </a:rPr>
              <a:t>کمبود هورمون تیروئید</a:t>
            </a:r>
            <a:endParaRPr lang="en-US" dirty="0">
              <a:cs typeface="B Nazanin" panose="00000400000000000000" pitchFamily="2" charset="-78"/>
            </a:endParaRPr>
          </a:p>
        </p:txBody>
      </p:sp>
    </p:spTree>
    <p:extLst>
      <p:ext uri="{BB962C8B-B14F-4D97-AF65-F5344CB8AC3E}">
        <p14:creationId xmlns:p14="http://schemas.microsoft.com/office/powerpoint/2010/main" val="191296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0" dirty="0" smtClean="0">
                <a:solidFill>
                  <a:srgbClr val="00B0F0"/>
                </a:solidFill>
                <a:cs typeface="B Titr" panose="00000700000000000000" pitchFamily="2" charset="-78"/>
              </a:rPr>
              <a:t>تجویز مایعات</a:t>
            </a:r>
            <a:endParaRPr lang="en-US" sz="3200" b="0" dirty="0">
              <a:solidFill>
                <a:srgbClr val="00B0F0"/>
              </a:solidFill>
              <a:cs typeface="B Titr" panose="00000700000000000000" pitchFamily="2" charset="-78"/>
            </a:endParaRPr>
          </a:p>
        </p:txBody>
      </p:sp>
      <p:sp>
        <p:nvSpPr>
          <p:cNvPr id="3" name="Content Placeholder 2"/>
          <p:cNvSpPr>
            <a:spLocks noGrp="1"/>
          </p:cNvSpPr>
          <p:nvPr>
            <p:ph sz="quarter" idx="4"/>
          </p:nvPr>
        </p:nvSpPr>
        <p:spPr>
          <a:xfrm>
            <a:off x="838200" y="2057400"/>
            <a:ext cx="10515600" cy="4378080"/>
          </a:xfrm>
        </p:spPr>
        <p:txBody>
          <a:bodyPr>
            <a:normAutofit/>
          </a:bodyPr>
          <a:lstStyle/>
          <a:p>
            <a:pPr algn="r" rtl="1"/>
            <a:r>
              <a:rPr lang="fa-IR" sz="2400" dirty="0">
                <a:cs typeface="B Nazanin" panose="00000400000000000000" pitchFamily="2" charset="-78"/>
              </a:rPr>
              <a:t>اگر سدیم بالاست و بیمار برای حداقل چند ساعت پلی اوری را تجربه کرده دیابت بی مزه مطرح است. برای اثبات، اسمولالیته ادرار و خون اندازه گیری می شود که اگر در خون بالاتر از ادرار است دیابت بی مزه اثبات می شود</a:t>
            </a:r>
          </a:p>
          <a:p>
            <a:pPr algn="r" rtl="1"/>
            <a:r>
              <a:rPr lang="fa-IR" sz="2400" dirty="0">
                <a:cs typeface="B Nazanin" panose="00000400000000000000" pitchFamily="2" charset="-78"/>
              </a:rPr>
              <a:t>فرمول محاسبه کسری آب:</a:t>
            </a:r>
          </a:p>
          <a:p>
            <a:pPr algn="r" rtl="1"/>
            <a:endParaRPr lang="fa-IR" sz="2400" dirty="0">
              <a:latin typeface="Arial" panose="020B0604020202020204" pitchFamily="34" charset="0"/>
              <a:cs typeface="B Nazanin" panose="00000400000000000000" pitchFamily="2" charset="-78"/>
            </a:endParaRPr>
          </a:p>
          <a:p>
            <a:pPr marL="0" indent="0">
              <a:buNone/>
            </a:pPr>
            <a:r>
              <a:rPr lang="en-US" dirty="0">
                <a:latin typeface="Arial" panose="020B0604020202020204" pitchFamily="34" charset="0"/>
                <a:cs typeface="B Nazanin" panose="00000400000000000000" pitchFamily="2" charset="-78"/>
              </a:rPr>
              <a:t>                                              </a:t>
            </a:r>
            <a:r>
              <a:rPr lang="fa-IR" dirty="0" smtClean="0">
                <a:latin typeface="Arial" panose="020B0604020202020204" pitchFamily="34" charset="0"/>
                <a:cs typeface="B Nazanin" panose="00000400000000000000" pitchFamily="2" charset="-78"/>
              </a:rPr>
              <a:t>           </a:t>
            </a:r>
            <a:r>
              <a:rPr lang="en-US" dirty="0" smtClean="0">
                <a:latin typeface="Arial" panose="020B0604020202020204" pitchFamily="34" charset="0"/>
                <a:cs typeface="B Nazanin" panose="00000400000000000000" pitchFamily="2" charset="-78"/>
              </a:rPr>
              <a:t>      </a:t>
            </a:r>
            <a:r>
              <a:rPr lang="en-US" sz="2400" dirty="0" smtClean="0">
                <a:latin typeface="Arial" panose="020B0604020202020204" pitchFamily="34" charset="0"/>
                <a:cs typeface="B Nazanin" panose="00000400000000000000" pitchFamily="2" charset="-78"/>
              </a:rPr>
              <a:t>Serum </a:t>
            </a:r>
            <a:r>
              <a:rPr lang="en-US" sz="2400" dirty="0">
                <a:latin typeface="Arial" panose="020B0604020202020204" pitchFamily="34" charset="0"/>
                <a:cs typeface="B Nazanin" panose="00000400000000000000" pitchFamily="2" charset="-78"/>
              </a:rPr>
              <a:t>[Na</a:t>
            </a:r>
            <a:r>
              <a:rPr lang="en-US" sz="2400" dirty="0" smtClean="0">
                <a:latin typeface="Arial" panose="020B0604020202020204" pitchFamily="34" charset="0"/>
                <a:cs typeface="B Nazanin" panose="00000400000000000000" pitchFamily="2" charset="-78"/>
              </a:rPr>
              <a:t>] - 140 </a:t>
            </a:r>
            <a:r>
              <a:rPr lang="en-US" dirty="0">
                <a:latin typeface="Arial" panose="020B0604020202020204" pitchFamily="34" charset="0"/>
                <a:cs typeface="B Nazanin" panose="00000400000000000000" pitchFamily="2" charset="-78"/>
              </a:rPr>
              <a:t/>
            </a:r>
            <a:br>
              <a:rPr lang="en-US" dirty="0">
                <a:latin typeface="Arial" panose="020B0604020202020204" pitchFamily="34" charset="0"/>
                <a:cs typeface="B Nazanin" panose="00000400000000000000" pitchFamily="2" charset="-78"/>
              </a:rPr>
            </a:br>
            <a:r>
              <a:rPr lang="en-US" dirty="0">
                <a:latin typeface="Arial" panose="020B0604020202020204" pitchFamily="34" charset="0"/>
                <a:cs typeface="B Nazanin" panose="00000400000000000000" pitchFamily="2" charset="-78"/>
              </a:rPr>
              <a:t> </a:t>
            </a:r>
            <a:r>
              <a:rPr lang="en-US" dirty="0" smtClean="0">
                <a:latin typeface="Arial" panose="020B0604020202020204" pitchFamily="34" charset="0"/>
                <a:cs typeface="B Nazanin" panose="00000400000000000000" pitchFamily="2" charset="-78"/>
              </a:rPr>
              <a:t>      Water </a:t>
            </a:r>
            <a:r>
              <a:rPr lang="en-US" dirty="0">
                <a:latin typeface="Arial" panose="020B0604020202020204" pitchFamily="34" charset="0"/>
                <a:cs typeface="B Nazanin" panose="00000400000000000000" pitchFamily="2" charset="-78"/>
              </a:rPr>
              <a:t>deficit  =  </a:t>
            </a:r>
            <a:r>
              <a:rPr lang="en-US" dirty="0" smtClean="0">
                <a:latin typeface="Arial" panose="020B0604020202020204" pitchFamily="34" charset="0"/>
                <a:cs typeface="B Nazanin" panose="00000400000000000000" pitchFamily="2" charset="-78"/>
              </a:rPr>
              <a:t>Weight* %50  x </a:t>
            </a:r>
            <a:r>
              <a:rPr lang="en-US" dirty="0">
                <a:latin typeface="Arial" panose="020B0604020202020204" pitchFamily="34" charset="0"/>
                <a:cs typeface="B Nazanin" panose="00000400000000000000" pitchFamily="2" charset="-78"/>
              </a:rPr>
              <a:t> </a:t>
            </a:r>
            <a:r>
              <a:rPr lang="en-US" dirty="0" smtClean="0">
                <a:latin typeface="Arial" panose="020B0604020202020204" pitchFamily="34" charset="0"/>
                <a:cs typeface="B Nazanin" panose="00000400000000000000" pitchFamily="2" charset="-78"/>
              </a:rPr>
              <a:t>(———————)</a:t>
            </a:r>
            <a:r>
              <a:rPr lang="en-US" dirty="0">
                <a:latin typeface="Arial" panose="020B0604020202020204" pitchFamily="34" charset="0"/>
                <a:cs typeface="B Nazanin" panose="00000400000000000000" pitchFamily="2" charset="-78"/>
              </a:rPr>
              <a:t/>
            </a:r>
            <a:br>
              <a:rPr lang="en-US" dirty="0">
                <a:latin typeface="Arial" panose="020B0604020202020204" pitchFamily="34" charset="0"/>
                <a:cs typeface="B Nazanin" panose="00000400000000000000" pitchFamily="2" charset="-78"/>
              </a:rPr>
            </a:br>
            <a:r>
              <a:rPr lang="en-US" dirty="0">
                <a:latin typeface="Arial" panose="020B0604020202020204" pitchFamily="34" charset="0"/>
                <a:cs typeface="B Nazanin" panose="00000400000000000000" pitchFamily="2" charset="-78"/>
              </a:rPr>
              <a:t>                                        </a:t>
            </a:r>
            <a:r>
              <a:rPr lang="en-US" dirty="0" smtClean="0">
                <a:latin typeface="Arial" panose="020B0604020202020204" pitchFamily="34" charset="0"/>
                <a:cs typeface="B Nazanin" panose="00000400000000000000" pitchFamily="2" charset="-78"/>
              </a:rPr>
              <a:t>             </a:t>
            </a:r>
            <a:r>
              <a:rPr lang="fa-IR" dirty="0" smtClean="0">
                <a:latin typeface="Arial" panose="020B0604020202020204" pitchFamily="34" charset="0"/>
                <a:cs typeface="B Nazanin" panose="00000400000000000000" pitchFamily="2" charset="-78"/>
              </a:rPr>
              <a:t>                </a:t>
            </a:r>
            <a:r>
              <a:rPr lang="en-US" dirty="0" smtClean="0">
                <a:latin typeface="Arial" panose="020B0604020202020204" pitchFamily="34" charset="0"/>
                <a:cs typeface="B Nazanin" panose="00000400000000000000" pitchFamily="2" charset="-78"/>
              </a:rPr>
              <a:t> </a:t>
            </a:r>
            <a:r>
              <a:rPr lang="en-US" dirty="0">
                <a:latin typeface="Arial" panose="020B0604020202020204" pitchFamily="34" charset="0"/>
                <a:cs typeface="B Nazanin" panose="00000400000000000000" pitchFamily="2" charset="-78"/>
              </a:rPr>
              <a:t> </a:t>
            </a:r>
            <a:r>
              <a:rPr lang="en-US" sz="2400" dirty="0">
                <a:latin typeface="Arial" panose="020B0604020202020204" pitchFamily="34" charset="0"/>
                <a:cs typeface="B Nazanin" panose="00000400000000000000" pitchFamily="2" charset="-78"/>
              </a:rPr>
              <a:t>140</a:t>
            </a:r>
            <a:r>
              <a:rPr lang="en-US" dirty="0">
                <a:latin typeface="Arial" panose="020B0604020202020204" pitchFamily="34" charset="0"/>
                <a:cs typeface="B Nazanin" panose="00000400000000000000" pitchFamily="2" charset="-78"/>
              </a:rPr>
              <a:t> </a:t>
            </a:r>
          </a:p>
          <a:p>
            <a:pPr algn="r" rtl="1"/>
            <a:endParaRPr lang="fa-IR" sz="2400" dirty="0">
              <a:latin typeface="Arial" panose="020B0604020202020204" pitchFamily="34" charset="0"/>
              <a:cs typeface="B Nazanin" panose="00000400000000000000" pitchFamily="2" charset="-78"/>
            </a:endParaRPr>
          </a:p>
          <a:p>
            <a:pPr marL="0" indent="0" algn="r" rtl="1">
              <a:buNone/>
            </a:pPr>
            <a:r>
              <a:rPr lang="en-US" sz="2400" dirty="0" smtClean="0">
                <a:solidFill>
                  <a:srgbClr val="8EC04B"/>
                </a:solidFill>
                <a:latin typeface="Arial" panose="020B0604020202020204" pitchFamily="34" charset="0"/>
                <a:cs typeface="B Nazanin" panose="00000400000000000000" pitchFamily="2" charset="-78"/>
              </a:rPr>
              <a:t>	</a:t>
            </a:r>
            <a:endParaRPr lang="en-US" sz="2400" dirty="0">
              <a:solidFill>
                <a:srgbClr val="8EC04B"/>
              </a:solidFill>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177566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solidFill>
                  <a:srgbClr val="00B0F0"/>
                </a:solidFill>
                <a:cs typeface="B Titr" panose="00000700000000000000" pitchFamily="2" charset="-78"/>
              </a:rPr>
              <a:t>تجویز مایعات</a:t>
            </a:r>
            <a:endParaRPr lang="en-US" sz="3200" dirty="0">
              <a:solidFill>
                <a:srgbClr val="00B0F0"/>
              </a:solidFill>
              <a:cs typeface="B Titr" panose="00000700000000000000" pitchFamily="2" charset="-78"/>
            </a:endParaRPr>
          </a:p>
        </p:txBody>
      </p:sp>
      <p:sp>
        <p:nvSpPr>
          <p:cNvPr id="3" name="Content Placeholder 2"/>
          <p:cNvSpPr>
            <a:spLocks noGrp="1"/>
          </p:cNvSpPr>
          <p:nvPr>
            <p:ph sz="quarter" idx="4"/>
          </p:nvPr>
        </p:nvSpPr>
        <p:spPr>
          <a:xfrm>
            <a:off x="762000" y="1641720"/>
            <a:ext cx="10515600" cy="4378080"/>
          </a:xfrm>
        </p:spPr>
        <p:txBody>
          <a:bodyPr>
            <a:noAutofit/>
          </a:bodyPr>
          <a:lstStyle/>
          <a:p>
            <a:pPr algn="r" rtl="1"/>
            <a:r>
              <a:rPr lang="fa-IR" sz="2400" dirty="0">
                <a:cs typeface="B Nazanin" panose="00000400000000000000" pitchFamily="2" charset="-78"/>
              </a:rPr>
              <a:t>مایع اولیه حتی در صورت هیپرناترمی می تواند نرمال سالین یا رینگر لاکتات باشد. </a:t>
            </a:r>
            <a:r>
              <a:rPr lang="fa-IR" sz="2400" dirty="0" smtClean="0">
                <a:cs typeface="B Nazanin" panose="00000400000000000000" pitchFamily="2" charset="-78"/>
              </a:rPr>
              <a:t>مانند هر بیمار مبتلا به شوک 1 تا 2 لیتر نرمال سالین بولوس تزریق می شود.</a:t>
            </a:r>
            <a:endParaRPr lang="fa-IR" sz="2400" dirty="0">
              <a:cs typeface="B Nazanin" panose="00000400000000000000" pitchFamily="2" charset="-78"/>
            </a:endParaRPr>
          </a:p>
          <a:p>
            <a:pPr algn="r" rtl="1"/>
            <a:endParaRPr lang="fa-IR" sz="2400" dirty="0">
              <a:cs typeface="B Nazanin" panose="00000400000000000000" pitchFamily="2" charset="-78"/>
            </a:endParaRPr>
          </a:p>
          <a:p>
            <a:pPr algn="r" rtl="1"/>
            <a:r>
              <a:rPr lang="fa-IR" sz="2400" dirty="0">
                <a:cs typeface="B Nazanin" panose="00000400000000000000" pitchFamily="2" charset="-78"/>
              </a:rPr>
              <a:t>برای جبران بقیه کمبود مایع در هیپرناترمی مصرف سرم دکستروز، گاواژ آب ساده و </a:t>
            </a:r>
            <a:r>
              <a:rPr lang="fa-IR" sz="2400" dirty="0" smtClean="0">
                <a:cs typeface="B Nazanin" panose="00000400000000000000" pitchFamily="2" charset="-78"/>
              </a:rPr>
              <a:t>سرم </a:t>
            </a:r>
            <a:r>
              <a:rPr lang="fa-IR" sz="2400" dirty="0">
                <a:cs typeface="B Nazanin" panose="00000400000000000000" pitchFamily="2" charset="-78"/>
              </a:rPr>
              <a:t>هاف </a:t>
            </a:r>
            <a:r>
              <a:rPr lang="fa-IR" sz="2400" dirty="0" smtClean="0">
                <a:cs typeface="B Nazanin" panose="00000400000000000000" pitchFamily="2" charset="-78"/>
              </a:rPr>
              <a:t>سالین</a:t>
            </a:r>
            <a:r>
              <a:rPr lang="en-US" sz="2400" dirty="0" smtClean="0">
                <a:cs typeface="B Nazanin" panose="00000400000000000000" pitchFamily="2" charset="-78"/>
              </a:rPr>
              <a:t> </a:t>
            </a:r>
            <a:r>
              <a:rPr lang="fa-IR" sz="2400" dirty="0" smtClean="0">
                <a:cs typeface="B Nazanin" panose="00000400000000000000" pitchFamily="2" charset="-78"/>
              </a:rPr>
              <a:t> توصیه می شود. </a:t>
            </a:r>
            <a:endParaRPr lang="fa-IR" sz="2400" dirty="0">
              <a:cs typeface="B Nazanin" panose="00000400000000000000" pitchFamily="2" charset="-78"/>
            </a:endParaRPr>
          </a:p>
          <a:p>
            <a:pPr marL="0" indent="0" algn="r" rtl="1">
              <a:buNone/>
            </a:pPr>
            <a:endParaRPr lang="fa-IR" sz="2400" dirty="0">
              <a:cs typeface="B Nazanin" panose="00000400000000000000" pitchFamily="2" charset="-78"/>
            </a:endParaRPr>
          </a:p>
          <a:p>
            <a:pPr algn="r" rtl="1"/>
            <a:r>
              <a:rPr lang="fa-IR" sz="2400" dirty="0" smtClean="0">
                <a:cs typeface="B Nazanin" panose="00000400000000000000" pitchFamily="2" charset="-78"/>
              </a:rPr>
              <a:t>اگر حجم مایع از دست رفته زیاد باشد بهتر است حداقل یک سوم حجم با محلولهای کلوئید مانند آلبومین، هماکسل، دکستران و یا در صورت خونریزی و اختلال انعقادی با </a:t>
            </a:r>
            <a:r>
              <a:rPr lang="en-US" sz="2400" dirty="0" smtClean="0">
                <a:cs typeface="B Nazanin" panose="00000400000000000000" pitchFamily="2" charset="-78"/>
              </a:rPr>
              <a:t>FFP</a:t>
            </a:r>
            <a:r>
              <a:rPr lang="fa-IR" sz="2400" dirty="0" smtClean="0">
                <a:cs typeface="B Nazanin" panose="00000400000000000000" pitchFamily="2" charset="-78"/>
              </a:rPr>
              <a:t> جبران شود. </a:t>
            </a:r>
            <a:endParaRPr lang="fa-IR" sz="2400" dirty="0">
              <a:cs typeface="B Nazanin" panose="00000400000000000000" pitchFamily="2" charset="-78"/>
            </a:endParaRPr>
          </a:p>
          <a:p>
            <a:pPr marL="0" indent="0" algn="r" rtl="1">
              <a:buNone/>
            </a:pPr>
            <a:endParaRPr lang="fa-IR" sz="2400" dirty="0">
              <a:cs typeface="B Nazanin" panose="00000400000000000000" pitchFamily="2" charset="-78"/>
            </a:endParaRPr>
          </a:p>
        </p:txBody>
      </p:sp>
    </p:spTree>
    <p:extLst>
      <p:ext uri="{BB962C8B-B14F-4D97-AF65-F5344CB8AC3E}">
        <p14:creationId xmlns:p14="http://schemas.microsoft.com/office/powerpoint/2010/main" val="12198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سوال 4</a:t>
            </a:r>
            <a:endParaRPr lang="en-US" dirty="0">
              <a:cs typeface="B Titr" panose="00000700000000000000" pitchFamily="2" charset="-78"/>
            </a:endParaRPr>
          </a:p>
        </p:txBody>
      </p:sp>
      <p:sp>
        <p:nvSpPr>
          <p:cNvPr id="3" name="Content Placeholder 2"/>
          <p:cNvSpPr>
            <a:spLocks noGrp="1"/>
          </p:cNvSpPr>
          <p:nvPr>
            <p:ph sz="quarter" idx="4"/>
          </p:nvPr>
        </p:nvSpPr>
        <p:spPr/>
        <p:txBody>
          <a:bodyPr/>
          <a:lstStyle/>
          <a:p>
            <a:pPr algn="r" rtl="1"/>
            <a:r>
              <a:rPr lang="fa-IR" dirty="0" smtClean="0">
                <a:cs typeface="B Nazanin" panose="00000400000000000000" pitchFamily="2" charset="-78"/>
              </a:rPr>
              <a:t>اولین مایع تجویزی به فرد مرگ مغزی با فشار خون پایین چه نوع باید باشد؟</a:t>
            </a:r>
          </a:p>
          <a:p>
            <a:pPr algn="r" rtl="1"/>
            <a:endParaRPr lang="fa-IR" dirty="0">
              <a:cs typeface="B Nazanin" panose="00000400000000000000" pitchFamily="2" charset="-78"/>
            </a:endParaRPr>
          </a:p>
          <a:p>
            <a:pPr marL="800100" lvl="1" indent="-342900">
              <a:buAutoNum type="arabicPeriod"/>
            </a:pPr>
            <a:r>
              <a:rPr lang="fa-IR" dirty="0" smtClean="0">
                <a:cs typeface="B Nazanin" panose="00000400000000000000" pitchFamily="2" charset="-78"/>
              </a:rPr>
              <a:t>نرمال سالین</a:t>
            </a:r>
          </a:p>
          <a:p>
            <a:pPr marL="800100" lvl="1" indent="-342900">
              <a:buAutoNum type="arabicPeriod"/>
            </a:pPr>
            <a:r>
              <a:rPr lang="fa-IR" dirty="0" smtClean="0">
                <a:cs typeface="B Nazanin" panose="00000400000000000000" pitchFamily="2" charset="-78"/>
              </a:rPr>
              <a:t>دکستروز 5%</a:t>
            </a:r>
          </a:p>
          <a:p>
            <a:pPr marL="800100" lvl="1" indent="-342900">
              <a:buAutoNum type="arabicPeriod"/>
            </a:pPr>
            <a:r>
              <a:rPr lang="fa-IR" dirty="0" smtClean="0">
                <a:cs typeface="B Nazanin" panose="00000400000000000000" pitchFamily="2" charset="-78"/>
              </a:rPr>
              <a:t>سرم قندی نمکی</a:t>
            </a:r>
          </a:p>
          <a:p>
            <a:pPr marL="800100" lvl="1" indent="-342900">
              <a:buFont typeface="Arial" panose="020B0604020202020204" pitchFamily="34" charset="0"/>
              <a:buAutoNum type="arabicPeriod"/>
            </a:pPr>
            <a:r>
              <a:rPr lang="fa-IR" dirty="0">
                <a:cs typeface="B Nazanin" panose="00000400000000000000" pitchFamily="2" charset="-78"/>
              </a:rPr>
              <a:t>نباید سرم تجویز شود</a:t>
            </a:r>
          </a:p>
          <a:p>
            <a:pPr marL="800100" lvl="1" indent="-342900">
              <a:buAutoNum type="arabicPeriod"/>
            </a:pPr>
            <a:endParaRPr lang="en-US" dirty="0">
              <a:cs typeface="B Nazanin" panose="00000400000000000000" pitchFamily="2" charset="-78"/>
            </a:endParaRPr>
          </a:p>
        </p:txBody>
      </p:sp>
    </p:spTree>
    <p:extLst>
      <p:ext uri="{BB962C8B-B14F-4D97-AF65-F5344CB8AC3E}">
        <p14:creationId xmlns:p14="http://schemas.microsoft.com/office/powerpoint/2010/main" val="32366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0" dirty="0" smtClean="0">
                <a:solidFill>
                  <a:srgbClr val="00B0F0"/>
                </a:solidFill>
                <a:cs typeface="B Titr" panose="00000700000000000000" pitchFamily="2" charset="-78"/>
              </a:rPr>
              <a:t>وازوپرسورها</a:t>
            </a:r>
            <a:endParaRPr lang="en-US" sz="3200" b="0" dirty="0">
              <a:solidFill>
                <a:srgbClr val="00B0F0"/>
              </a:solidFill>
              <a:cs typeface="B Titr" panose="00000700000000000000" pitchFamily="2" charset="-78"/>
            </a:endParaRPr>
          </a:p>
        </p:txBody>
      </p:sp>
      <p:sp>
        <p:nvSpPr>
          <p:cNvPr id="3" name="Content Placeholder 2"/>
          <p:cNvSpPr>
            <a:spLocks noGrp="1"/>
          </p:cNvSpPr>
          <p:nvPr>
            <p:ph sz="quarter" idx="4"/>
          </p:nvPr>
        </p:nvSpPr>
        <p:spPr>
          <a:xfrm>
            <a:off x="812121" y="1828800"/>
            <a:ext cx="10515600" cy="4378080"/>
          </a:xfrm>
        </p:spPr>
        <p:txBody>
          <a:bodyPr>
            <a:noAutofit/>
          </a:bodyPr>
          <a:lstStyle/>
          <a:p>
            <a:pPr algn="r" rtl="1">
              <a:lnSpc>
                <a:spcPct val="150000"/>
              </a:lnSpc>
            </a:pPr>
            <a:r>
              <a:rPr lang="fa-IR" sz="2000" dirty="0" smtClean="0">
                <a:cs typeface="B Nazanin" panose="00000400000000000000" pitchFamily="2" charset="-78"/>
              </a:rPr>
              <a:t>دوپامین، نوراپی نفرین و وازوپرسین می توانند به عنوان وازوپرسور بعد از تجویز مایعات کافی استفاده شوند و هر کدام مزایای خود را دارند. برای مثال دوپامین بیشتر از همه کته کولامین های دیگر خواص </a:t>
            </a:r>
            <a:r>
              <a:rPr lang="fa-IR" sz="2000" dirty="0">
                <a:cs typeface="B Nazanin" panose="00000400000000000000" pitchFamily="2" charset="-78"/>
              </a:rPr>
              <a:t>ایمیون مدولاتوری </a:t>
            </a:r>
            <a:r>
              <a:rPr lang="fa-IR" sz="2000" dirty="0" smtClean="0">
                <a:cs typeface="B Nazanin" panose="00000400000000000000" pitchFamily="2" charset="-78"/>
              </a:rPr>
              <a:t>دارد.  </a:t>
            </a:r>
            <a:endParaRPr lang="fa-IR" sz="2000" dirty="0">
              <a:cs typeface="B Nazanin" panose="00000400000000000000" pitchFamily="2" charset="-78"/>
            </a:endParaRPr>
          </a:p>
          <a:p>
            <a:pPr algn="r" rtl="1">
              <a:lnSpc>
                <a:spcPct val="150000"/>
              </a:lnSpc>
            </a:pPr>
            <a:r>
              <a:rPr lang="fa-IR" sz="2000" dirty="0" smtClean="0">
                <a:cs typeface="B Nazanin" panose="00000400000000000000" pitchFamily="2" charset="-78"/>
              </a:rPr>
              <a:t>در تاکیکاردی نور </a:t>
            </a:r>
            <a:r>
              <a:rPr lang="fa-IR" sz="2000" dirty="0">
                <a:cs typeface="B Nazanin" panose="00000400000000000000" pitchFamily="2" charset="-78"/>
              </a:rPr>
              <a:t>اپی </a:t>
            </a:r>
            <a:r>
              <a:rPr lang="fa-IR" sz="2000" dirty="0" smtClean="0">
                <a:cs typeface="B Nazanin" panose="00000400000000000000" pitchFamily="2" charset="-78"/>
              </a:rPr>
              <a:t>نفرین ارجحیت دارد.</a:t>
            </a:r>
            <a:endParaRPr lang="fa-IR" sz="2000" dirty="0">
              <a:cs typeface="B Nazanin" panose="00000400000000000000" pitchFamily="2" charset="-78"/>
            </a:endParaRPr>
          </a:p>
          <a:p>
            <a:pPr algn="r" rtl="1">
              <a:lnSpc>
                <a:spcPct val="150000"/>
              </a:lnSpc>
            </a:pPr>
            <a:r>
              <a:rPr lang="fa-IR" sz="2000" dirty="0">
                <a:cs typeface="B Nazanin" panose="00000400000000000000" pitchFamily="2" charset="-78"/>
              </a:rPr>
              <a:t>وازوپرسین علاوه بر کنترل فشارخون، </a:t>
            </a:r>
            <a:r>
              <a:rPr lang="fa-IR" sz="2000" dirty="0" smtClean="0">
                <a:cs typeface="B Nazanin" panose="00000400000000000000" pitchFamily="2" charset="-78"/>
              </a:rPr>
              <a:t>دیابت </a:t>
            </a:r>
            <a:r>
              <a:rPr lang="fa-IR" sz="2000" dirty="0">
                <a:cs typeface="B Nazanin" panose="00000400000000000000" pitchFamily="2" charset="-78"/>
              </a:rPr>
              <a:t>بی مزه را نیز کنترل می کند. بسیاری از مراکز وازوپرسین را به عنوان اولین یا دومین خط درمان استفاده می کنند. در یک مطالعه نشان داده شده که وازوپرسین ریت برداشت ارگان مرگ مغزی را افزایش می دهد</a:t>
            </a:r>
            <a:r>
              <a:rPr lang="fa-IR" sz="2000" dirty="0" smtClean="0">
                <a:cs typeface="B Nazanin" panose="00000400000000000000" pitchFamily="2" charset="-78"/>
              </a:rPr>
              <a:t>.</a:t>
            </a:r>
          </a:p>
          <a:p>
            <a:pPr marL="0" indent="0" algn="r" rtl="1">
              <a:lnSpc>
                <a:spcPct val="150000"/>
              </a:lnSpc>
              <a:buNone/>
            </a:pPr>
            <a:endParaRPr lang="fa-IR" sz="2000" dirty="0" smtClean="0">
              <a:cs typeface="B Nazanin" panose="00000400000000000000" pitchFamily="2" charset="-78"/>
            </a:endParaRPr>
          </a:p>
          <a:p>
            <a:pPr marL="0" indent="0" algn="r" rtl="1">
              <a:lnSpc>
                <a:spcPct val="150000"/>
              </a:lnSpc>
              <a:buNone/>
            </a:pPr>
            <a:r>
              <a:rPr lang="fa-IR" sz="2000" dirty="0" smtClean="0">
                <a:cs typeface="B Nazanin" panose="00000400000000000000" pitchFamily="2" charset="-78"/>
              </a:rPr>
              <a:t>در نهایت وازوپرسورهای مختلف هیچ یک در افزایش فشار خون موارد مرگ مغزی برتری ویژه ای نشان نداده اند و انتخاب آنها بستگی به شرایط بیمار دارد.</a:t>
            </a:r>
            <a:endParaRPr lang="fa-IR" sz="2000" dirty="0">
              <a:cs typeface="B Nazanin" panose="00000400000000000000" pitchFamily="2" charset="-78"/>
            </a:endParaRPr>
          </a:p>
          <a:p>
            <a:pPr marL="0" indent="0" algn="r" rtl="1">
              <a:buNone/>
            </a:pPr>
            <a:endParaRPr lang="fa-IR" sz="2000" i="1" dirty="0">
              <a:cs typeface="B Nazanin" panose="00000400000000000000" pitchFamily="2" charset="-78"/>
            </a:endParaRPr>
          </a:p>
          <a:p>
            <a:pPr marL="0" indent="0" algn="r" rtl="1">
              <a:buNone/>
            </a:pPr>
            <a:endParaRPr lang="fa-IR" sz="2000" i="1" dirty="0">
              <a:cs typeface="B Nazanin" panose="00000400000000000000" pitchFamily="2" charset="-78"/>
            </a:endParaRPr>
          </a:p>
          <a:p>
            <a:pPr marL="0" indent="0" algn="r" rtl="1">
              <a:buNone/>
            </a:pPr>
            <a:endParaRPr lang="fa-IR" sz="2000" i="1" dirty="0">
              <a:cs typeface="B Nazanin" panose="00000400000000000000" pitchFamily="2" charset="-78"/>
            </a:endParaRPr>
          </a:p>
          <a:p>
            <a:pPr marL="0" indent="0" algn="r" rtl="1">
              <a:buNone/>
            </a:pPr>
            <a:endParaRPr lang="fa-IR" sz="2000" i="1" dirty="0">
              <a:cs typeface="B Nazanin" panose="00000400000000000000" pitchFamily="2" charset="-78"/>
            </a:endParaRPr>
          </a:p>
          <a:p>
            <a:pPr algn="r" rtl="1"/>
            <a:endParaRPr lang="en-US" sz="2000" dirty="0">
              <a:cs typeface="B Nazanin" panose="00000400000000000000" pitchFamily="2" charset="-78"/>
            </a:endParaRPr>
          </a:p>
        </p:txBody>
      </p:sp>
    </p:spTree>
    <p:extLst>
      <p:ext uri="{BB962C8B-B14F-4D97-AF65-F5344CB8AC3E}">
        <p14:creationId xmlns:p14="http://schemas.microsoft.com/office/powerpoint/2010/main" val="405877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0437"/>
            <a:ext cx="10515600" cy="1325563"/>
          </a:xfrm>
        </p:spPr>
        <p:txBody>
          <a:bodyPr>
            <a:normAutofit/>
          </a:bodyPr>
          <a:lstStyle/>
          <a:p>
            <a:pPr algn="ctr"/>
            <a:r>
              <a:rPr lang="fa-IR" sz="3200" b="0" dirty="0" smtClean="0">
                <a:solidFill>
                  <a:srgbClr val="00B0F0"/>
                </a:solidFill>
                <a:cs typeface="B Titr" panose="00000700000000000000" pitchFamily="2" charset="-78"/>
              </a:rPr>
              <a:t>اگر فشار خون با تجویز مایع و وازوپرسور بالا نیامد؟</a:t>
            </a:r>
            <a:endParaRPr lang="en-US" sz="3200" b="0" dirty="0">
              <a:solidFill>
                <a:srgbClr val="00B0F0"/>
              </a:solidFill>
              <a:cs typeface="B Titr" panose="00000700000000000000" pitchFamily="2" charset="-78"/>
            </a:endParaRPr>
          </a:p>
        </p:txBody>
      </p:sp>
      <p:sp>
        <p:nvSpPr>
          <p:cNvPr id="3" name="Content Placeholder 2"/>
          <p:cNvSpPr>
            <a:spLocks noGrp="1"/>
          </p:cNvSpPr>
          <p:nvPr>
            <p:ph sz="quarter" idx="4"/>
          </p:nvPr>
        </p:nvSpPr>
        <p:spPr>
          <a:xfrm>
            <a:off x="838200" y="1828800"/>
            <a:ext cx="10515600" cy="4378080"/>
          </a:xfrm>
        </p:spPr>
        <p:txBody>
          <a:bodyPr>
            <a:noAutofit/>
          </a:bodyPr>
          <a:lstStyle/>
          <a:p>
            <a:pPr marL="0" indent="0" algn="r" rtl="1">
              <a:lnSpc>
                <a:spcPct val="150000"/>
              </a:lnSpc>
              <a:buNone/>
            </a:pPr>
            <a:endParaRPr lang="fa-IR" sz="2000" dirty="0">
              <a:cs typeface="B Nazanin" panose="00000400000000000000" pitchFamily="2" charset="-78"/>
            </a:endParaRPr>
          </a:p>
          <a:p>
            <a:pPr marL="457200" indent="-457200" algn="r" rtl="1">
              <a:lnSpc>
                <a:spcPct val="150000"/>
              </a:lnSpc>
              <a:buAutoNum type="arabicPeriod"/>
            </a:pPr>
            <a:r>
              <a:rPr lang="fa-IR" sz="2000" dirty="0" smtClean="0">
                <a:cs typeface="B Nazanin" panose="00000400000000000000" pitchFamily="2" charset="-78"/>
              </a:rPr>
              <a:t>بیمار را از نظر احتمال خونریزی فعال بررسی می کنیم</a:t>
            </a:r>
          </a:p>
          <a:p>
            <a:pPr marL="0" indent="0" algn="r" rtl="1">
              <a:lnSpc>
                <a:spcPct val="150000"/>
              </a:lnSpc>
              <a:buNone/>
            </a:pPr>
            <a:endParaRPr lang="fa-IR" sz="2000" dirty="0" smtClean="0">
              <a:cs typeface="B Nazanin" panose="00000400000000000000" pitchFamily="2" charset="-78"/>
            </a:endParaRPr>
          </a:p>
          <a:p>
            <a:pPr marL="457200" indent="-457200" algn="r" rtl="1">
              <a:lnSpc>
                <a:spcPct val="150000"/>
              </a:lnSpc>
              <a:buAutoNum type="arabicPeriod"/>
            </a:pPr>
            <a:r>
              <a:rPr lang="fa-IR" sz="2000" dirty="0" smtClean="0">
                <a:cs typeface="B Nazanin" panose="00000400000000000000" pitchFamily="2" charset="-78"/>
              </a:rPr>
              <a:t>با انجام اکوکاردیوگرافی از قابل قبول بودن عملکرد قلب </a:t>
            </a:r>
            <a:r>
              <a:rPr lang="fa-IR" sz="2000" dirty="0">
                <a:cs typeface="B Nazanin" panose="00000400000000000000" pitchFamily="2" charset="-78"/>
              </a:rPr>
              <a:t>و مناسب </a:t>
            </a:r>
            <a:r>
              <a:rPr lang="fa-IR" sz="2000" dirty="0" smtClean="0">
                <a:cs typeface="B Nazanin" panose="00000400000000000000" pitchFamily="2" charset="-78"/>
              </a:rPr>
              <a:t> بودن حجم داخل عروقی (با بررسی ورید اجوف تحتانی)  مطمئن می شویم. </a:t>
            </a:r>
            <a:endParaRPr lang="fa-IR" sz="2000" dirty="0">
              <a:cs typeface="B Nazanin" panose="00000400000000000000" pitchFamily="2" charset="-78"/>
            </a:endParaRPr>
          </a:p>
          <a:p>
            <a:pPr marL="0" indent="0" algn="r" rtl="1">
              <a:buNone/>
            </a:pPr>
            <a:endParaRPr lang="fa-IR" sz="2000" dirty="0">
              <a:cs typeface="B Nazanin" panose="00000400000000000000" pitchFamily="2" charset="-78"/>
            </a:endParaRPr>
          </a:p>
          <a:p>
            <a:pPr marL="0" indent="0" algn="r" rtl="1">
              <a:buNone/>
            </a:pPr>
            <a:endParaRPr lang="fa-IR" sz="2000" dirty="0">
              <a:cs typeface="B Nazanin" panose="00000400000000000000" pitchFamily="2" charset="-78"/>
            </a:endParaRPr>
          </a:p>
          <a:p>
            <a:pPr marL="0" indent="0" algn="r" rtl="1">
              <a:buNone/>
            </a:pPr>
            <a:endParaRPr lang="fa-IR" sz="2000" dirty="0">
              <a:cs typeface="B Nazanin" panose="00000400000000000000" pitchFamily="2" charset="-78"/>
            </a:endParaRPr>
          </a:p>
          <a:p>
            <a:pPr marL="0" indent="0" algn="r" rtl="1">
              <a:buNone/>
            </a:pPr>
            <a:endParaRPr lang="fa-IR" sz="2000" dirty="0">
              <a:cs typeface="B Nazanin" panose="00000400000000000000" pitchFamily="2" charset="-78"/>
            </a:endParaRPr>
          </a:p>
          <a:p>
            <a:pPr marL="0" indent="0" algn="r" rtl="1">
              <a:buNone/>
            </a:pPr>
            <a:endParaRPr lang="en-US" sz="2000" dirty="0">
              <a:cs typeface="B Nazanin" panose="00000400000000000000" pitchFamily="2" charset="-78"/>
            </a:endParaRPr>
          </a:p>
          <a:p>
            <a:pPr marL="0" indent="0" algn="r" rtl="1">
              <a:buNone/>
            </a:pPr>
            <a:endParaRPr lang="fa-IR" sz="2000" dirty="0">
              <a:cs typeface="B Nazanin" panose="00000400000000000000" pitchFamily="2" charset="-78"/>
            </a:endParaRPr>
          </a:p>
          <a:p>
            <a:pPr marL="0" indent="0" algn="r" rtl="1">
              <a:buNone/>
            </a:pPr>
            <a:endParaRPr lang="fa-IR" sz="2000" dirty="0">
              <a:cs typeface="B Nazanin" panose="00000400000000000000" pitchFamily="2" charset="-78"/>
            </a:endParaRPr>
          </a:p>
        </p:txBody>
      </p:sp>
    </p:spTree>
    <p:extLst>
      <p:ext uri="{BB962C8B-B14F-4D97-AF65-F5344CB8AC3E}">
        <p14:creationId xmlns:p14="http://schemas.microsoft.com/office/powerpoint/2010/main" val="335057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سوال 5</a:t>
            </a:r>
            <a:endParaRPr lang="en-US" dirty="0">
              <a:cs typeface="B Titr" panose="00000700000000000000" pitchFamily="2" charset="-78"/>
            </a:endParaRPr>
          </a:p>
        </p:txBody>
      </p:sp>
      <p:sp>
        <p:nvSpPr>
          <p:cNvPr id="3" name="Content Placeholder 2"/>
          <p:cNvSpPr>
            <a:spLocks noGrp="1"/>
          </p:cNvSpPr>
          <p:nvPr>
            <p:ph sz="quarter" idx="4"/>
          </p:nvPr>
        </p:nvSpPr>
        <p:spPr/>
        <p:txBody>
          <a:bodyPr/>
          <a:lstStyle/>
          <a:p>
            <a:pPr algn="r" rtl="1"/>
            <a:r>
              <a:rPr lang="fa-IR" dirty="0" smtClean="0">
                <a:cs typeface="B Nazanin" panose="00000400000000000000" pitchFamily="2" charset="-78"/>
              </a:rPr>
              <a:t>اگر فشار خون در مرگ مغزی با دادن مایعات و وازوپرسور بالا نیامد چه می کنیم؟</a:t>
            </a:r>
          </a:p>
          <a:p>
            <a:pPr algn="r" rtl="1"/>
            <a:endParaRPr lang="fa-IR" dirty="0">
              <a:cs typeface="B Nazanin" panose="00000400000000000000" pitchFamily="2" charset="-78"/>
            </a:endParaRPr>
          </a:p>
          <a:p>
            <a:pPr marL="800100" lvl="1" indent="-342900">
              <a:buAutoNum type="arabicPeriod"/>
            </a:pPr>
            <a:r>
              <a:rPr lang="fa-IR" dirty="0" smtClean="0">
                <a:cs typeface="B Nazanin" panose="00000400000000000000" pitchFamily="2" charset="-78"/>
              </a:rPr>
              <a:t>مایعات بیشتری تجویز می کنیم</a:t>
            </a:r>
          </a:p>
          <a:p>
            <a:pPr marL="800100" lvl="1" indent="-342900">
              <a:buAutoNum type="arabicPeriod"/>
            </a:pPr>
            <a:r>
              <a:rPr lang="fa-IR" dirty="0" smtClean="0">
                <a:cs typeface="B Nazanin" panose="00000400000000000000" pitchFamily="2" charset="-78"/>
              </a:rPr>
              <a:t>2 نوع وازوپرسور را با هم تجویز می کنیم</a:t>
            </a:r>
          </a:p>
          <a:p>
            <a:pPr marL="800100" lvl="1" indent="-342900">
              <a:buAutoNum type="arabicPeriod"/>
            </a:pPr>
            <a:r>
              <a:rPr lang="fa-IR" dirty="0" smtClean="0">
                <a:cs typeface="B Nazanin" panose="00000400000000000000" pitchFamily="2" charset="-78"/>
              </a:rPr>
              <a:t>از نظر خونریزی و عملکرد قلب بررسی می کنیم</a:t>
            </a:r>
          </a:p>
          <a:p>
            <a:pPr marL="800100" lvl="1" indent="-342900">
              <a:buAutoNum type="arabicPeriod"/>
            </a:pPr>
            <a:r>
              <a:rPr lang="fa-IR" dirty="0" smtClean="0">
                <a:cs typeface="B Nazanin" panose="00000400000000000000" pitchFamily="2" charset="-78"/>
              </a:rPr>
              <a:t>سرم قندی تجویز می کنیم</a:t>
            </a:r>
            <a:endParaRPr lang="en-US" dirty="0">
              <a:cs typeface="B Nazanin" panose="00000400000000000000" pitchFamily="2" charset="-78"/>
            </a:endParaRPr>
          </a:p>
        </p:txBody>
      </p:sp>
    </p:spTree>
    <p:extLst>
      <p:ext uri="{BB962C8B-B14F-4D97-AF65-F5344CB8AC3E}">
        <p14:creationId xmlns:p14="http://schemas.microsoft.com/office/powerpoint/2010/main" val="406072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6637"/>
            <a:ext cx="10515600" cy="1325563"/>
          </a:xfrm>
        </p:spPr>
        <p:txBody>
          <a:bodyPr>
            <a:normAutofit/>
          </a:bodyPr>
          <a:lstStyle/>
          <a:p>
            <a:pPr algn="ctr"/>
            <a:r>
              <a:rPr lang="fa-IR" sz="3200" dirty="0" smtClean="0">
                <a:solidFill>
                  <a:srgbClr val="00B0F0"/>
                </a:solidFill>
                <a:cs typeface="B Titr" panose="00000700000000000000" pitchFamily="2" charset="-78"/>
              </a:rPr>
              <a:t>ادامه درمان افت فشارخون</a:t>
            </a:r>
            <a:endParaRPr lang="en-US" sz="3200" dirty="0">
              <a:solidFill>
                <a:srgbClr val="00B0F0"/>
              </a:solidFill>
              <a:cs typeface="B Titr" panose="00000700000000000000" pitchFamily="2" charset="-78"/>
            </a:endParaRPr>
          </a:p>
        </p:txBody>
      </p:sp>
      <p:sp>
        <p:nvSpPr>
          <p:cNvPr id="3" name="Content Placeholder 2"/>
          <p:cNvSpPr>
            <a:spLocks noGrp="1"/>
          </p:cNvSpPr>
          <p:nvPr>
            <p:ph sz="quarter" idx="4"/>
          </p:nvPr>
        </p:nvSpPr>
        <p:spPr>
          <a:xfrm>
            <a:off x="838200" y="1566001"/>
            <a:ext cx="10591800" cy="4620682"/>
          </a:xfrm>
        </p:spPr>
        <p:txBody>
          <a:bodyPr>
            <a:normAutofit/>
          </a:bodyPr>
          <a:lstStyle/>
          <a:p>
            <a:pPr algn="r" rtl="1">
              <a:lnSpc>
                <a:spcPct val="150000"/>
              </a:lnSpc>
            </a:pPr>
            <a:endParaRPr lang="fa-IR" sz="2000" dirty="0">
              <a:cs typeface="B Nazanin" panose="00000400000000000000" pitchFamily="2" charset="-78"/>
            </a:endParaRPr>
          </a:p>
          <a:p>
            <a:pPr marL="0" indent="0" algn="ctr" rtl="1">
              <a:lnSpc>
                <a:spcPct val="150000"/>
              </a:lnSpc>
              <a:buNone/>
            </a:pPr>
            <a:r>
              <a:rPr lang="fa-IR" sz="2000" dirty="0" smtClean="0">
                <a:cs typeface="B Nazanin" panose="00000400000000000000" pitchFamily="2" charset="-78"/>
              </a:rPr>
              <a:t>در صورت عدم تصحیح افت فشار خون پس از رد خونریزی فعال و یا افت عملکرد قلب به عنوان عامل افت فشار، استفاده </a:t>
            </a:r>
            <a:r>
              <a:rPr lang="fa-IR" sz="2000" dirty="0">
                <a:cs typeface="B Nazanin" panose="00000400000000000000" pitchFamily="2" charset="-78"/>
              </a:rPr>
              <a:t>از </a:t>
            </a:r>
            <a:endParaRPr lang="fa-IR" sz="2000" dirty="0" smtClean="0">
              <a:cs typeface="B Nazanin" panose="00000400000000000000" pitchFamily="2" charset="-78"/>
            </a:endParaRPr>
          </a:p>
          <a:p>
            <a:pPr marL="0" indent="0" algn="ctr" rtl="1">
              <a:lnSpc>
                <a:spcPct val="150000"/>
              </a:lnSpc>
              <a:buNone/>
            </a:pPr>
            <a:r>
              <a:rPr lang="en-US" sz="2000" dirty="0" smtClean="0">
                <a:cs typeface="B Nazanin" panose="00000400000000000000" pitchFamily="2" charset="-78"/>
              </a:rPr>
              <a:t>HRT </a:t>
            </a:r>
            <a:r>
              <a:rPr lang="en-US" sz="2000" dirty="0">
                <a:cs typeface="B Nazanin" panose="00000400000000000000" pitchFamily="2" charset="-78"/>
              </a:rPr>
              <a:t>( Hormone Replacement </a:t>
            </a:r>
            <a:r>
              <a:rPr lang="en-US" sz="2000" dirty="0" smtClean="0">
                <a:cs typeface="B Nazanin" panose="00000400000000000000" pitchFamily="2" charset="-78"/>
              </a:rPr>
              <a:t>Therapy)</a:t>
            </a:r>
            <a:r>
              <a:rPr lang="fa-IR" sz="2000" dirty="0" smtClean="0">
                <a:cs typeface="B Nazanin" panose="00000400000000000000" pitchFamily="2" charset="-78"/>
              </a:rPr>
              <a:t> توصیه </a:t>
            </a:r>
            <a:r>
              <a:rPr lang="fa-IR" sz="2000" dirty="0">
                <a:cs typeface="B Nazanin" panose="00000400000000000000" pitchFamily="2" charset="-78"/>
              </a:rPr>
              <a:t>می شود.</a:t>
            </a:r>
            <a:endParaRPr lang="en-US" sz="2000" dirty="0">
              <a:cs typeface="B Nazanin" panose="00000400000000000000" pitchFamily="2" charset="-78"/>
            </a:endParaRPr>
          </a:p>
        </p:txBody>
      </p:sp>
      <p:pic>
        <p:nvPicPr>
          <p:cNvPr id="4" name="Picture 2"/>
          <p:cNvPicPr>
            <a:picLocks noChangeAspect="1" noChangeArrowheads="1"/>
          </p:cNvPicPr>
          <p:nvPr/>
        </p:nvPicPr>
        <p:blipFill>
          <a:blip r:embed="rId2" cstate="print"/>
          <a:srcRect/>
          <a:stretch>
            <a:fillRect/>
          </a:stretch>
        </p:blipFill>
        <p:spPr bwMode="auto">
          <a:xfrm>
            <a:off x="2819400" y="3337847"/>
            <a:ext cx="6854613" cy="3352800"/>
          </a:xfrm>
          <a:prstGeom prst="rect">
            <a:avLst/>
          </a:prstGeom>
          <a:noFill/>
          <a:ln w="9525">
            <a:noFill/>
            <a:miter lim="800000"/>
            <a:headEnd/>
            <a:tailEnd/>
          </a:ln>
        </p:spPr>
      </p:pic>
    </p:spTree>
    <p:extLst>
      <p:ext uri="{BB962C8B-B14F-4D97-AF65-F5344CB8AC3E}">
        <p14:creationId xmlns:p14="http://schemas.microsoft.com/office/powerpoint/2010/main" val="132662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2837"/>
            <a:ext cx="10515600" cy="1325563"/>
          </a:xfrm>
        </p:spPr>
        <p:txBody>
          <a:bodyPr>
            <a:normAutofit/>
          </a:bodyPr>
          <a:lstStyle/>
          <a:p>
            <a:pPr algn="ctr"/>
            <a:r>
              <a:rPr lang="fa-IR" sz="3200" b="0" dirty="0" smtClean="0">
                <a:solidFill>
                  <a:srgbClr val="00B0F0"/>
                </a:solidFill>
                <a:cs typeface="B Titr" panose="00000700000000000000" pitchFamily="2" charset="-78"/>
              </a:rPr>
              <a:t>کورتیکوستروئید</a:t>
            </a:r>
            <a:endParaRPr lang="en-US" sz="3200" b="0" dirty="0">
              <a:solidFill>
                <a:srgbClr val="00B0F0"/>
              </a:solidFill>
              <a:cs typeface="B Titr" panose="00000700000000000000" pitchFamily="2" charset="-78"/>
            </a:endParaRPr>
          </a:p>
        </p:txBody>
      </p:sp>
      <p:sp>
        <p:nvSpPr>
          <p:cNvPr id="3" name="Content Placeholder 2"/>
          <p:cNvSpPr>
            <a:spLocks noGrp="1"/>
          </p:cNvSpPr>
          <p:nvPr>
            <p:ph sz="quarter" idx="4"/>
          </p:nvPr>
        </p:nvSpPr>
        <p:spPr>
          <a:xfrm>
            <a:off x="685800" y="2209800"/>
            <a:ext cx="10515600" cy="4378080"/>
          </a:xfrm>
        </p:spPr>
        <p:txBody>
          <a:bodyPr>
            <a:normAutofit/>
          </a:bodyPr>
          <a:lstStyle/>
          <a:p>
            <a:pPr marL="0" indent="0" algn="r" rtl="1">
              <a:lnSpc>
                <a:spcPct val="150000"/>
              </a:lnSpc>
              <a:buNone/>
            </a:pPr>
            <a:r>
              <a:rPr lang="fa-IR" sz="2000" dirty="0" smtClean="0">
                <a:cs typeface="B Nazanin" panose="00000400000000000000" pitchFamily="2" charset="-78"/>
              </a:rPr>
              <a:t>دوز </a:t>
            </a:r>
            <a:r>
              <a:rPr lang="fa-IR" sz="2000" dirty="0">
                <a:cs typeface="B Nazanin" panose="00000400000000000000" pitchFamily="2" charset="-78"/>
              </a:rPr>
              <a:t>بالای کورتیکوستروئید (1000 میلی گرم، 15 میلی گرم به ازای هر کیلوگرم یا 250 میلی گرم بولوس و سپس 100 میلی گرم هر ساعت تا زمان اهدای عضو) اثر فرآیند التهابی مرگ مغزی را کاهش می دهد</a:t>
            </a:r>
            <a:r>
              <a:rPr lang="fa-IR" sz="2000" dirty="0" smtClean="0">
                <a:cs typeface="B Nazanin" panose="00000400000000000000" pitchFamily="2" charset="-78"/>
              </a:rPr>
              <a:t>.</a:t>
            </a:r>
            <a:endParaRPr lang="en-US" sz="2000" dirty="0">
              <a:cs typeface="B Nazanin" panose="00000400000000000000" pitchFamily="2" charset="-78"/>
            </a:endParaRPr>
          </a:p>
          <a:p>
            <a:pPr marL="0" indent="0" algn="r" rtl="1">
              <a:lnSpc>
                <a:spcPct val="150000"/>
              </a:lnSpc>
              <a:buNone/>
            </a:pPr>
            <a:endParaRPr lang="en-US" sz="2000" dirty="0">
              <a:cs typeface="B Nazanin" panose="00000400000000000000" pitchFamily="2" charset="-78"/>
            </a:endParaRPr>
          </a:p>
          <a:p>
            <a:pPr marL="0" indent="0" algn="r" rtl="1">
              <a:lnSpc>
                <a:spcPct val="150000"/>
              </a:lnSpc>
              <a:buNone/>
            </a:pPr>
            <a:r>
              <a:rPr lang="fa-IR" sz="2000" dirty="0">
                <a:solidFill>
                  <a:srgbClr val="FF0000"/>
                </a:solidFill>
                <a:cs typeface="B Nazanin" panose="00000400000000000000" pitchFamily="2" charset="-78"/>
              </a:rPr>
              <a:t>نمونه خون برای </a:t>
            </a:r>
            <a:r>
              <a:rPr lang="en-US" sz="2000" dirty="0">
                <a:solidFill>
                  <a:srgbClr val="FF0000"/>
                </a:solidFill>
                <a:cs typeface="B Nazanin" panose="00000400000000000000" pitchFamily="2" charset="-78"/>
              </a:rPr>
              <a:t>HLA </a:t>
            </a:r>
            <a:r>
              <a:rPr lang="fa-IR" sz="2000" dirty="0">
                <a:solidFill>
                  <a:srgbClr val="FF0000"/>
                </a:solidFill>
                <a:cs typeface="B Nazanin" panose="00000400000000000000" pitchFamily="2" charset="-78"/>
              </a:rPr>
              <a:t> باید قبل از تزریق کورتیکوستروئید گرفته شود زیرا کورتون با دوز بالا می تواند جلوی اکسپرشن </a:t>
            </a:r>
            <a:r>
              <a:rPr lang="en-US" sz="2000" dirty="0">
                <a:solidFill>
                  <a:srgbClr val="FF0000"/>
                </a:solidFill>
                <a:cs typeface="B Nazanin" panose="00000400000000000000" pitchFamily="2" charset="-78"/>
              </a:rPr>
              <a:t>HLA</a:t>
            </a:r>
            <a:r>
              <a:rPr lang="fa-IR" sz="2000" dirty="0">
                <a:solidFill>
                  <a:srgbClr val="FF0000"/>
                </a:solidFill>
                <a:cs typeface="B Nazanin" panose="00000400000000000000" pitchFamily="2" charset="-78"/>
              </a:rPr>
              <a:t> را بگیرد</a:t>
            </a:r>
          </a:p>
          <a:p>
            <a:pPr marL="0" indent="0" algn="r" rtl="1">
              <a:lnSpc>
                <a:spcPct val="150000"/>
              </a:lnSpc>
              <a:buNone/>
            </a:pPr>
            <a:endParaRPr lang="en-US" sz="2000" dirty="0">
              <a:cs typeface="B Nazanin" panose="00000400000000000000" pitchFamily="2" charset="-78"/>
            </a:endParaRPr>
          </a:p>
        </p:txBody>
      </p:sp>
    </p:spTree>
    <p:extLst>
      <p:ext uri="{BB962C8B-B14F-4D97-AF65-F5344CB8AC3E}">
        <p14:creationId xmlns:p14="http://schemas.microsoft.com/office/powerpoint/2010/main" val="310227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93087" y="1107150"/>
            <a:ext cx="12268200" cy="1223665"/>
          </a:xfrm>
        </p:spPr>
        <p:txBody>
          <a:bodyPr>
            <a:noAutofit/>
          </a:bodyPr>
          <a:lstStyle/>
          <a:p>
            <a:pPr algn="ctr" rtl="1"/>
            <a:r>
              <a:rPr lang="fa-IR" sz="3200" b="0" dirty="0" smtClean="0">
                <a:solidFill>
                  <a:srgbClr val="00B0F0"/>
                </a:solidFill>
                <a:latin typeface="Times New Roman" pitchFamily="18" charset="0"/>
                <a:cs typeface="B Titr" panose="00000700000000000000" pitchFamily="2" charset="-78"/>
              </a:rPr>
              <a:t>مکانیسم مرگ مغزی</a:t>
            </a:r>
            <a:endParaRPr lang="en-US" sz="3200" b="0" dirty="0" smtClean="0">
              <a:solidFill>
                <a:srgbClr val="00B0F0"/>
              </a:solidFill>
              <a:latin typeface="Times New Roman" pitchFamily="18" charset="0"/>
              <a:cs typeface="B Titr" panose="00000700000000000000" pitchFamily="2" charset="-78"/>
            </a:endParaRPr>
          </a:p>
        </p:txBody>
      </p:sp>
      <p:cxnSp>
        <p:nvCxnSpPr>
          <p:cNvPr id="5" name="Straight Arrow Connector 4"/>
          <p:cNvCxnSpPr/>
          <p:nvPr/>
        </p:nvCxnSpPr>
        <p:spPr>
          <a:xfrm rot="5400000">
            <a:off x="5875543" y="2822825"/>
            <a:ext cx="457200" cy="211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596822" y="1981200"/>
            <a:ext cx="1067920" cy="461665"/>
          </a:xfrm>
          <a:prstGeom prst="rect">
            <a:avLst/>
          </a:prstGeom>
        </p:spPr>
        <p:txBody>
          <a:bodyPr wrap="none">
            <a:spAutoFit/>
          </a:bodyPr>
          <a:lstStyle/>
          <a:p>
            <a:pPr algn="r" rtl="1"/>
            <a:r>
              <a:rPr lang="fa-IR" sz="2400" b="1" dirty="0" smtClean="0">
                <a:solidFill>
                  <a:srgbClr val="656567"/>
                </a:solidFill>
                <a:latin typeface="Times New Roman" pitchFamily="18" charset="0"/>
                <a:cs typeface="B Nazanin" panose="00000400000000000000" pitchFamily="2" charset="-78"/>
              </a:rPr>
              <a:t>ادم مغزی</a:t>
            </a:r>
            <a:endParaRPr lang="en-US" sz="2400" b="1" dirty="0">
              <a:solidFill>
                <a:srgbClr val="656567"/>
              </a:solidFill>
              <a:cs typeface="B Nazanin" panose="00000400000000000000" pitchFamily="2" charset="-78"/>
            </a:endParaRPr>
          </a:p>
        </p:txBody>
      </p:sp>
      <p:sp>
        <p:nvSpPr>
          <p:cNvPr id="15" name="Rectangle 14"/>
          <p:cNvSpPr/>
          <p:nvPr/>
        </p:nvSpPr>
        <p:spPr>
          <a:xfrm>
            <a:off x="3543499" y="3052484"/>
            <a:ext cx="5673348" cy="461665"/>
          </a:xfrm>
          <a:prstGeom prst="rect">
            <a:avLst/>
          </a:prstGeom>
        </p:spPr>
        <p:txBody>
          <a:bodyPr wrap="none">
            <a:spAutoFit/>
          </a:bodyPr>
          <a:lstStyle/>
          <a:p>
            <a:pPr algn="r" rtl="1"/>
            <a:r>
              <a:rPr lang="fa-IR" sz="2400" b="1" dirty="0" smtClean="0">
                <a:solidFill>
                  <a:srgbClr val="656567"/>
                </a:solidFill>
                <a:latin typeface="Times New Roman" pitchFamily="18" charset="0"/>
                <a:cs typeface="B Nazanin" panose="00000400000000000000" pitchFamily="2" charset="-78"/>
              </a:rPr>
              <a:t>عدم امکان بازتر شدن جمجمه و در نتیجه افزایش فشار مغز</a:t>
            </a:r>
            <a:endParaRPr lang="en-US" sz="2400" b="1" dirty="0">
              <a:solidFill>
                <a:srgbClr val="656567"/>
              </a:solidFill>
              <a:cs typeface="B Nazanin" panose="00000400000000000000" pitchFamily="2" charset="-78"/>
            </a:endParaRPr>
          </a:p>
        </p:txBody>
      </p:sp>
      <p:sp>
        <p:nvSpPr>
          <p:cNvPr id="20" name="Rectangle 19"/>
          <p:cNvSpPr/>
          <p:nvPr/>
        </p:nvSpPr>
        <p:spPr>
          <a:xfrm>
            <a:off x="5382890" y="4119284"/>
            <a:ext cx="1933543" cy="461665"/>
          </a:xfrm>
          <a:prstGeom prst="rect">
            <a:avLst/>
          </a:prstGeom>
        </p:spPr>
        <p:txBody>
          <a:bodyPr wrap="none">
            <a:spAutoFit/>
          </a:bodyPr>
          <a:lstStyle/>
          <a:p>
            <a:pPr algn="r" rtl="1"/>
            <a:r>
              <a:rPr lang="fa-IR" sz="2400" b="1" dirty="0" smtClean="0">
                <a:solidFill>
                  <a:srgbClr val="656567"/>
                </a:solidFill>
                <a:latin typeface="Times New Roman" pitchFamily="18" charset="0"/>
                <a:cs typeface="B Nazanin" panose="00000400000000000000" pitchFamily="2" charset="-78"/>
              </a:rPr>
              <a:t>انسداد عروق مغزی</a:t>
            </a:r>
            <a:endParaRPr lang="en-US" sz="2400" b="1" dirty="0">
              <a:solidFill>
                <a:srgbClr val="656567"/>
              </a:solidFill>
              <a:cs typeface="B Nazanin" panose="00000400000000000000" pitchFamily="2" charset="-78"/>
            </a:endParaRPr>
          </a:p>
        </p:txBody>
      </p:sp>
      <p:cxnSp>
        <p:nvCxnSpPr>
          <p:cNvPr id="22" name="Straight Arrow Connector 21"/>
          <p:cNvCxnSpPr/>
          <p:nvPr/>
        </p:nvCxnSpPr>
        <p:spPr>
          <a:xfrm rot="5400000">
            <a:off x="5875543" y="3889625"/>
            <a:ext cx="457200" cy="211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376479" y="5186084"/>
            <a:ext cx="1933542" cy="461665"/>
          </a:xfrm>
          <a:prstGeom prst="rect">
            <a:avLst/>
          </a:prstGeom>
        </p:spPr>
        <p:txBody>
          <a:bodyPr wrap="none">
            <a:spAutoFit/>
          </a:bodyPr>
          <a:lstStyle/>
          <a:p>
            <a:pPr algn="r" rtl="1"/>
            <a:r>
              <a:rPr lang="fa-IR" sz="2400" b="1" dirty="0" smtClean="0">
                <a:solidFill>
                  <a:srgbClr val="656567"/>
                </a:solidFill>
                <a:latin typeface="Times New Roman" pitchFamily="18" charset="0"/>
                <a:cs typeface="B Nazanin" panose="00000400000000000000" pitchFamily="2" charset="-78"/>
              </a:rPr>
              <a:t>نکروز آسپتیک مغز</a:t>
            </a:r>
            <a:endParaRPr lang="en-US" sz="2400" b="1" dirty="0">
              <a:solidFill>
                <a:srgbClr val="656567"/>
              </a:solidFill>
              <a:cs typeface="B Nazanin" panose="00000400000000000000" pitchFamily="2" charset="-78"/>
            </a:endParaRPr>
          </a:p>
        </p:txBody>
      </p:sp>
      <p:sp>
        <p:nvSpPr>
          <p:cNvPr id="25" name="Rectangle 24"/>
          <p:cNvSpPr/>
          <p:nvPr/>
        </p:nvSpPr>
        <p:spPr>
          <a:xfrm>
            <a:off x="4806094" y="6176684"/>
            <a:ext cx="3278462" cy="461665"/>
          </a:xfrm>
          <a:prstGeom prst="rect">
            <a:avLst/>
          </a:prstGeom>
        </p:spPr>
        <p:txBody>
          <a:bodyPr wrap="none">
            <a:spAutoFit/>
          </a:bodyPr>
          <a:lstStyle/>
          <a:p>
            <a:pPr algn="r" rtl="1"/>
            <a:r>
              <a:rPr lang="fa-IR" sz="2400" b="1" dirty="0" smtClean="0">
                <a:solidFill>
                  <a:srgbClr val="656567"/>
                </a:solidFill>
                <a:latin typeface="Times New Roman" pitchFamily="18" charset="0"/>
                <a:cs typeface="B Nazanin" panose="00000400000000000000" pitchFamily="2" charset="-78"/>
              </a:rPr>
              <a:t>آبکی شدن مغز ( بعد از 5-3 روز)</a:t>
            </a:r>
            <a:endParaRPr lang="en-US" sz="2400" b="1" dirty="0">
              <a:solidFill>
                <a:srgbClr val="656567"/>
              </a:solidFill>
              <a:cs typeface="B Nazanin" panose="00000400000000000000" pitchFamily="2" charset="-78"/>
            </a:endParaRPr>
          </a:p>
        </p:txBody>
      </p:sp>
      <p:cxnSp>
        <p:nvCxnSpPr>
          <p:cNvPr id="30" name="Straight Arrow Connector 29"/>
          <p:cNvCxnSpPr/>
          <p:nvPr/>
        </p:nvCxnSpPr>
        <p:spPr>
          <a:xfrm rot="5400000">
            <a:off x="5875543" y="4956425"/>
            <a:ext cx="457200" cy="211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875543" y="5947025"/>
            <a:ext cx="457200" cy="211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984473"/>
      </p:ext>
    </p:extLst>
  </p:cSld>
  <p:clrMapOvr>
    <a:masterClrMapping/>
  </p:clrMapOvr>
  <p:transition>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10515600" cy="1325563"/>
          </a:xfrm>
        </p:spPr>
        <p:txBody>
          <a:bodyPr>
            <a:normAutofit/>
          </a:bodyPr>
          <a:lstStyle/>
          <a:p>
            <a:pPr algn="ctr"/>
            <a:r>
              <a:rPr lang="fa-IR" sz="3200" b="0" dirty="0" smtClean="0">
                <a:solidFill>
                  <a:srgbClr val="00B0F0"/>
                </a:solidFill>
                <a:cs typeface="B Titr" panose="00000700000000000000" pitchFamily="2" charset="-78"/>
              </a:rPr>
              <a:t>روشهای مختلف اندازه گیری درجه حرارت</a:t>
            </a:r>
            <a:endParaRPr lang="en-US" sz="3200" b="0" dirty="0">
              <a:solidFill>
                <a:srgbClr val="00B0F0"/>
              </a:solidFill>
              <a:cs typeface="B Titr" panose="00000700000000000000" pitchFamily="2" charset="-78"/>
            </a:endParaRPr>
          </a:p>
        </p:txBody>
      </p:sp>
      <p:sp>
        <p:nvSpPr>
          <p:cNvPr id="3" name="Content Placeholder 2"/>
          <p:cNvSpPr>
            <a:spLocks noGrp="1"/>
          </p:cNvSpPr>
          <p:nvPr>
            <p:ph sz="quarter" idx="4"/>
          </p:nvPr>
        </p:nvSpPr>
        <p:spPr>
          <a:xfrm>
            <a:off x="533400" y="2396570"/>
            <a:ext cx="10668000" cy="4053083"/>
          </a:xfrm>
        </p:spPr>
        <p:txBody>
          <a:bodyPr>
            <a:normAutofit/>
          </a:bodyPr>
          <a:lstStyle/>
          <a:p>
            <a:pPr algn="r" rtl="1"/>
            <a:r>
              <a:rPr lang="fa-IR" sz="2000" dirty="0">
                <a:cs typeface="B Nazanin" panose="00000400000000000000" pitchFamily="2" charset="-78"/>
              </a:rPr>
              <a:t>درجه حرارت متوسط دهانی 0.4±36.8 می باشد</a:t>
            </a:r>
          </a:p>
          <a:p>
            <a:pPr marL="0" indent="0" algn="r" rtl="1">
              <a:buNone/>
            </a:pPr>
            <a:endParaRPr lang="fa-IR" sz="2000" dirty="0">
              <a:cs typeface="B Nazanin" panose="00000400000000000000" pitchFamily="2" charset="-78"/>
            </a:endParaRPr>
          </a:p>
          <a:p>
            <a:pPr algn="r" rtl="1"/>
            <a:r>
              <a:rPr lang="fa-IR" sz="2000" dirty="0">
                <a:cs typeface="B Nazanin" panose="00000400000000000000" pitchFamily="2" charset="-78"/>
              </a:rPr>
              <a:t>درجه حرارت </a:t>
            </a:r>
            <a:r>
              <a:rPr lang="fa-IR" sz="2000" dirty="0" smtClean="0">
                <a:cs typeface="B Nazanin" panose="00000400000000000000" pitchFamily="2" charset="-78"/>
              </a:rPr>
              <a:t>رکتال </a:t>
            </a:r>
            <a:r>
              <a:rPr lang="fa-IR" sz="2000" dirty="0">
                <a:cs typeface="B Nazanin" panose="00000400000000000000" pitchFamily="2" charset="-78"/>
              </a:rPr>
              <a:t>با گذاشتن پروب به عمق  15 سانتی متر اندازه گیری می </a:t>
            </a:r>
            <a:r>
              <a:rPr lang="fa-IR" sz="2000" dirty="0" smtClean="0">
                <a:cs typeface="B Nazanin" panose="00000400000000000000" pitchFamily="2" charset="-78"/>
              </a:rPr>
              <a:t>شود</a:t>
            </a:r>
          </a:p>
          <a:p>
            <a:pPr marL="0" indent="0" algn="r" rtl="1">
              <a:buNone/>
            </a:pPr>
            <a:r>
              <a:rPr lang="fa-IR" sz="2000" dirty="0" smtClean="0">
                <a:cs typeface="B Nazanin" panose="00000400000000000000" pitchFamily="2" charset="-78"/>
              </a:rPr>
              <a:t> </a:t>
            </a:r>
            <a:r>
              <a:rPr lang="fa-IR" sz="2000" dirty="0">
                <a:cs typeface="B Nazanin" panose="00000400000000000000" pitchFamily="2" charset="-78"/>
              </a:rPr>
              <a:t>و حدود 0.4 درجه سانتیگراد بالاتر از دهانی است</a:t>
            </a:r>
          </a:p>
          <a:p>
            <a:pPr algn="r" rtl="1"/>
            <a:endParaRPr lang="fa-IR" sz="2000" dirty="0">
              <a:cs typeface="B Nazanin" panose="00000400000000000000" pitchFamily="2" charset="-78"/>
            </a:endParaRPr>
          </a:p>
          <a:p>
            <a:pPr algn="r" rtl="1"/>
            <a:r>
              <a:rPr lang="fa-IR" sz="2000" dirty="0">
                <a:cs typeface="B Nazanin" panose="00000400000000000000" pitchFamily="2" charset="-78"/>
              </a:rPr>
              <a:t>درجه حرارت مری 24 سانت زیر حنجره بسیار به درجه حرارت مرکزی نزدیک </a:t>
            </a:r>
            <a:r>
              <a:rPr lang="fa-IR" sz="2000" dirty="0" smtClean="0">
                <a:cs typeface="B Nazanin" panose="00000400000000000000" pitchFamily="2" charset="-78"/>
              </a:rPr>
              <a:t>است ولی انجام این روش مشکل است</a:t>
            </a:r>
          </a:p>
          <a:p>
            <a:pPr marL="0" indent="0" algn="r" rtl="1">
              <a:buNone/>
            </a:pPr>
            <a:endParaRPr lang="fa-IR" sz="2000" dirty="0">
              <a:cs typeface="B Nazanin" panose="00000400000000000000" pitchFamily="2" charset="-78"/>
            </a:endParaRPr>
          </a:p>
          <a:p>
            <a:pPr algn="r" rtl="1"/>
            <a:r>
              <a:rPr lang="fa-IR" sz="2000" dirty="0">
                <a:cs typeface="B Nazanin" panose="00000400000000000000" pitchFamily="2" charset="-78"/>
              </a:rPr>
              <a:t>درجه حرارت پرده تمپان تا حدودی به درجه حرارت مرکزی نزدیک </a:t>
            </a:r>
            <a:r>
              <a:rPr lang="fa-IR" sz="2000" dirty="0" smtClean="0">
                <a:cs typeface="B Nazanin" panose="00000400000000000000" pitchFamily="2" charset="-78"/>
              </a:rPr>
              <a:t>است</a:t>
            </a:r>
            <a:endParaRPr lang="en-US" sz="2000" dirty="0">
              <a:cs typeface="B Nazanin" panose="00000400000000000000" pitchFamily="2" charset="-78"/>
            </a:endParaRPr>
          </a:p>
          <a:p>
            <a:pPr algn="l" rtl="0"/>
            <a:endParaRPr lang="fa-IR" sz="1600" dirty="0">
              <a:cs typeface="B Nazanin" panose="00000400000000000000" pitchFamily="2" charset="-78"/>
            </a:endParaRPr>
          </a:p>
          <a:p>
            <a:pPr algn="l" rtl="0"/>
            <a:endParaRPr lang="fa-IR" sz="1600" dirty="0">
              <a:cs typeface="B Nazanin" panose="00000400000000000000" pitchFamily="2" charset="-78"/>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917718"/>
            <a:ext cx="1000125" cy="10001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039" y="5586560"/>
            <a:ext cx="1299907" cy="8733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161186"/>
            <a:ext cx="1010227" cy="10102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6419" y="2910247"/>
            <a:ext cx="1287917" cy="980355"/>
          </a:xfrm>
          <a:prstGeom prst="rect">
            <a:avLst/>
          </a:prstGeom>
        </p:spPr>
      </p:pic>
    </p:spTree>
    <p:extLst>
      <p:ext uri="{BB962C8B-B14F-4D97-AF65-F5344CB8AC3E}">
        <p14:creationId xmlns:p14="http://schemas.microsoft.com/office/powerpoint/2010/main" val="265888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10515600" cy="1325563"/>
          </a:xfrm>
        </p:spPr>
        <p:txBody>
          <a:bodyPr>
            <a:normAutofit/>
          </a:bodyPr>
          <a:lstStyle/>
          <a:p>
            <a:pPr algn="ctr"/>
            <a:r>
              <a:rPr lang="fa-IR" sz="3200" b="0" dirty="0" smtClean="0">
                <a:solidFill>
                  <a:srgbClr val="00B0F0"/>
                </a:solidFill>
                <a:cs typeface="B Titr" panose="00000700000000000000" pitchFamily="2" charset="-78"/>
              </a:rPr>
              <a:t>وسایل مختلف اندازه گیری درجه حرارت مرکزی </a:t>
            </a:r>
            <a:endParaRPr lang="en-US" sz="3200" b="0" dirty="0">
              <a:solidFill>
                <a:srgbClr val="00B0F0"/>
              </a:solidFill>
              <a:cs typeface="B Titr" panose="000007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039" y="1846263"/>
            <a:ext cx="3139968" cy="235743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657600"/>
            <a:ext cx="2688847" cy="2314575"/>
          </a:xfrm>
          <a:prstGeom prst="rect">
            <a:avLst/>
          </a:prstGeom>
        </p:spPr>
      </p:pic>
      <p:sp>
        <p:nvSpPr>
          <p:cNvPr id="4" name="TextBox 3"/>
          <p:cNvSpPr txBox="1"/>
          <p:nvPr/>
        </p:nvSpPr>
        <p:spPr>
          <a:xfrm>
            <a:off x="6477000" y="2514600"/>
            <a:ext cx="4267200" cy="646331"/>
          </a:xfrm>
          <a:prstGeom prst="rect">
            <a:avLst/>
          </a:prstGeom>
          <a:noFill/>
        </p:spPr>
        <p:txBody>
          <a:bodyPr wrap="square" rtlCol="0">
            <a:spAutoFit/>
          </a:bodyPr>
          <a:lstStyle/>
          <a:p>
            <a:pPr algn="r" rtl="1"/>
            <a:r>
              <a:rPr lang="fa-IR" dirty="0" smtClean="0">
                <a:cs typeface="B Nazanin" panose="00000400000000000000" pitchFamily="2" charset="-78"/>
              </a:rPr>
              <a:t>روش استاندارد اندازه گیری درجه حرارت اندازه گیری دمای خون شریان پولمونر است </a:t>
            </a:r>
            <a:endParaRPr lang="en-US" dirty="0">
              <a:cs typeface="B Nazanin" panose="00000400000000000000" pitchFamily="2" charset="-78"/>
            </a:endParaRPr>
          </a:p>
        </p:txBody>
      </p:sp>
      <p:sp>
        <p:nvSpPr>
          <p:cNvPr id="8" name="TextBox 7"/>
          <p:cNvSpPr txBox="1"/>
          <p:nvPr/>
        </p:nvSpPr>
        <p:spPr>
          <a:xfrm>
            <a:off x="6477000" y="4267200"/>
            <a:ext cx="4267200" cy="923330"/>
          </a:xfrm>
          <a:prstGeom prst="rect">
            <a:avLst/>
          </a:prstGeom>
          <a:noFill/>
        </p:spPr>
        <p:txBody>
          <a:bodyPr wrap="square" rtlCol="0">
            <a:spAutoFit/>
          </a:bodyPr>
          <a:lstStyle/>
          <a:p>
            <a:pPr algn="r" rtl="1"/>
            <a:r>
              <a:rPr lang="fa-IR" dirty="0" smtClean="0">
                <a:cs typeface="B Nazanin" panose="00000400000000000000" pitchFamily="2" charset="-78"/>
              </a:rPr>
              <a:t>دستگاه</a:t>
            </a:r>
            <a:r>
              <a:rPr lang="en-US" dirty="0" smtClean="0">
                <a:cs typeface="B Nazanin" panose="00000400000000000000" pitchFamily="2" charset="-78"/>
              </a:rPr>
              <a:t> </a:t>
            </a:r>
            <a:r>
              <a:rPr lang="en-US" dirty="0" err="1" smtClean="0">
                <a:cs typeface="B Nazanin" panose="00000400000000000000" pitchFamily="2" charset="-78"/>
              </a:rPr>
              <a:t>Tcore</a:t>
            </a:r>
            <a:r>
              <a:rPr lang="en-US" dirty="0" smtClean="0">
                <a:cs typeface="B Nazanin" panose="00000400000000000000" pitchFamily="2" charset="-78"/>
              </a:rPr>
              <a:t> </a:t>
            </a:r>
            <a:r>
              <a:rPr lang="fa-IR" dirty="0" smtClean="0">
                <a:cs typeface="B Nazanin" panose="00000400000000000000" pitchFamily="2" charset="-78"/>
              </a:rPr>
              <a:t> توسط شرکت برای اندازه گیری دقیق درجه حرارت از سطح پوست ساخته شده و به زودی به بازار خواهد آمد</a:t>
            </a:r>
            <a:endParaRPr lang="en-US" dirty="0">
              <a:cs typeface="B Nazanin" panose="00000400000000000000" pitchFamily="2" charset="-78"/>
            </a:endParaRPr>
          </a:p>
        </p:txBody>
      </p:sp>
      <p:sp>
        <p:nvSpPr>
          <p:cNvPr id="5" name="TextBox 4"/>
          <p:cNvSpPr txBox="1"/>
          <p:nvPr/>
        </p:nvSpPr>
        <p:spPr>
          <a:xfrm>
            <a:off x="1066800" y="6050281"/>
            <a:ext cx="10210800" cy="646331"/>
          </a:xfrm>
          <a:prstGeom prst="rect">
            <a:avLst/>
          </a:prstGeom>
          <a:noFill/>
        </p:spPr>
        <p:txBody>
          <a:bodyPr wrap="square" rtlCol="0">
            <a:spAutoFit/>
          </a:bodyPr>
          <a:lstStyle/>
          <a:p>
            <a:pPr algn="ctr"/>
            <a:r>
              <a:rPr lang="fa-IR" dirty="0" smtClean="0">
                <a:cs typeface="B Nazanin" panose="00000400000000000000" pitchFamily="2" charset="-78"/>
              </a:rPr>
              <a:t>در شرایط فعلی قابل اعتماد ترین و در دسترس ترین روش اندازه گیری درجه حرارت در مرگ مغزی استفاده از </a:t>
            </a:r>
          </a:p>
          <a:p>
            <a:pPr algn="ctr"/>
            <a:r>
              <a:rPr lang="fa-IR" dirty="0" smtClean="0">
                <a:cs typeface="B Nazanin" panose="00000400000000000000" pitchFamily="2" charset="-78"/>
              </a:rPr>
              <a:t>تیمپانومتر یا دماسنج تیمپان است</a:t>
            </a:r>
            <a:endParaRPr lang="en-US" dirty="0">
              <a:cs typeface="B Nazanin" panose="00000400000000000000" pitchFamily="2" charset="-78"/>
            </a:endParaRPr>
          </a:p>
        </p:txBody>
      </p:sp>
    </p:spTree>
    <p:extLst>
      <p:ext uri="{BB962C8B-B14F-4D97-AF65-F5344CB8AC3E}">
        <p14:creationId xmlns:p14="http://schemas.microsoft.com/office/powerpoint/2010/main" val="47601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سوال 6</a:t>
            </a:r>
            <a:endParaRPr lang="en-US" dirty="0">
              <a:cs typeface="B Titr" panose="00000700000000000000" pitchFamily="2" charset="-78"/>
            </a:endParaRPr>
          </a:p>
        </p:txBody>
      </p:sp>
      <p:sp>
        <p:nvSpPr>
          <p:cNvPr id="3" name="Content Placeholder 2"/>
          <p:cNvSpPr>
            <a:spLocks noGrp="1"/>
          </p:cNvSpPr>
          <p:nvPr>
            <p:ph sz="quarter" idx="4"/>
          </p:nvPr>
        </p:nvSpPr>
        <p:spPr/>
        <p:txBody>
          <a:bodyPr/>
          <a:lstStyle/>
          <a:p>
            <a:pPr algn="r" rtl="1"/>
            <a:r>
              <a:rPr lang="fa-IR" dirty="0" smtClean="0">
                <a:cs typeface="B Nazanin" panose="00000400000000000000" pitchFamily="2" charset="-78"/>
              </a:rPr>
              <a:t>کدامیک از روشهای زیر برای اندازه گیری دمای بدن فرد مرگ مغزی معتبرتر است؟</a:t>
            </a:r>
          </a:p>
          <a:p>
            <a:pPr algn="r" rtl="1"/>
            <a:endParaRPr lang="fa-IR" dirty="0">
              <a:cs typeface="B Nazanin" panose="00000400000000000000" pitchFamily="2" charset="-78"/>
            </a:endParaRPr>
          </a:p>
          <a:p>
            <a:pPr marL="800100" lvl="1" indent="-342900">
              <a:buAutoNum type="arabicPeriod"/>
            </a:pPr>
            <a:r>
              <a:rPr lang="fa-IR" dirty="0" smtClean="0">
                <a:cs typeface="B Nazanin" panose="00000400000000000000" pitchFamily="2" charset="-78"/>
              </a:rPr>
              <a:t>دماسنج تیمپان</a:t>
            </a:r>
          </a:p>
          <a:p>
            <a:pPr marL="800100" lvl="1" indent="-342900">
              <a:buAutoNum type="arabicPeriod"/>
            </a:pPr>
            <a:r>
              <a:rPr lang="fa-IR" dirty="0" smtClean="0">
                <a:cs typeface="B Nazanin" panose="00000400000000000000" pitchFamily="2" charset="-78"/>
              </a:rPr>
              <a:t>دماسنج دهانی</a:t>
            </a:r>
          </a:p>
          <a:p>
            <a:pPr marL="800100" lvl="1" indent="-342900">
              <a:buAutoNum type="arabicPeriod"/>
            </a:pPr>
            <a:r>
              <a:rPr lang="fa-IR" dirty="0" smtClean="0">
                <a:cs typeface="B Nazanin" panose="00000400000000000000" pitchFamily="2" charset="-78"/>
              </a:rPr>
              <a:t>دماسنج زیربغل</a:t>
            </a:r>
          </a:p>
          <a:p>
            <a:pPr marL="800100" lvl="1" indent="-342900">
              <a:buAutoNum type="arabicPeriod"/>
            </a:pPr>
            <a:r>
              <a:rPr lang="fa-IR" dirty="0" smtClean="0">
                <a:cs typeface="B Nazanin" panose="00000400000000000000" pitchFamily="2" charset="-78"/>
              </a:rPr>
              <a:t>هر سه معتبرند</a:t>
            </a:r>
            <a:endParaRPr lang="en-US" dirty="0">
              <a:cs typeface="B Nazanin" panose="00000400000000000000" pitchFamily="2" charset="-78"/>
            </a:endParaRPr>
          </a:p>
        </p:txBody>
      </p:sp>
    </p:spTree>
    <p:extLst>
      <p:ext uri="{BB962C8B-B14F-4D97-AF65-F5344CB8AC3E}">
        <p14:creationId xmlns:p14="http://schemas.microsoft.com/office/powerpoint/2010/main" val="219342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10515600" cy="1325563"/>
          </a:xfrm>
        </p:spPr>
        <p:txBody>
          <a:bodyPr>
            <a:normAutofit/>
          </a:bodyPr>
          <a:lstStyle/>
          <a:p>
            <a:pPr algn="ctr"/>
            <a:r>
              <a:rPr lang="fa-IR" sz="3200" b="0" dirty="0">
                <a:solidFill>
                  <a:srgbClr val="00B0F0"/>
                </a:solidFill>
                <a:cs typeface="B Titr" panose="00000700000000000000" pitchFamily="2" charset="-78"/>
              </a:rPr>
              <a:t>هیپوترمی</a:t>
            </a:r>
            <a:r>
              <a:rPr lang="fa-IR" b="0" dirty="0">
                <a:solidFill>
                  <a:srgbClr val="00B0F0"/>
                </a:solidFill>
                <a:cs typeface="B Titr" panose="00000700000000000000" pitchFamily="2" charset="-78"/>
              </a:rPr>
              <a:t> </a:t>
            </a:r>
            <a:endParaRPr lang="en-US" sz="5400" b="0" dirty="0">
              <a:solidFill>
                <a:srgbClr val="00B0F0"/>
              </a:solidFill>
              <a:cs typeface="B Titr" panose="00000700000000000000" pitchFamily="2" charset="-78"/>
            </a:endParaRPr>
          </a:p>
        </p:txBody>
      </p:sp>
      <p:sp>
        <p:nvSpPr>
          <p:cNvPr id="3" name="Content Placeholder 2"/>
          <p:cNvSpPr>
            <a:spLocks noGrp="1"/>
          </p:cNvSpPr>
          <p:nvPr>
            <p:ph sz="quarter" idx="4"/>
          </p:nvPr>
        </p:nvSpPr>
        <p:spPr>
          <a:xfrm>
            <a:off x="762000" y="1905000"/>
            <a:ext cx="10515600" cy="4378080"/>
          </a:xfrm>
        </p:spPr>
        <p:txBody>
          <a:bodyPr>
            <a:noAutofit/>
          </a:bodyPr>
          <a:lstStyle/>
          <a:p>
            <a:pPr marL="0" indent="0" algn="r" rtl="1">
              <a:buNone/>
            </a:pPr>
            <a:endParaRPr lang="en-US" sz="1400" dirty="0" smtClean="0">
              <a:cs typeface="B Nazanin" panose="00000400000000000000" pitchFamily="2" charset="-78"/>
            </a:endParaRPr>
          </a:p>
          <a:p>
            <a:pPr algn="r" rtl="1">
              <a:lnSpc>
                <a:spcPts val="500"/>
              </a:lnSpc>
              <a:buFont typeface="Wingdings" panose="05000000000000000000" pitchFamily="2" charset="2"/>
              <a:buChar char="q"/>
            </a:pPr>
            <a:endParaRPr lang="en-US" sz="1200" dirty="0">
              <a:cs typeface="B Nazanin" panose="00000400000000000000" pitchFamily="2" charset="-78"/>
            </a:endParaRPr>
          </a:p>
          <a:p>
            <a:pPr algn="r" rtl="1">
              <a:lnSpc>
                <a:spcPts val="500"/>
              </a:lnSpc>
              <a:buFont typeface="Wingdings" panose="05000000000000000000" pitchFamily="2" charset="2"/>
              <a:buChar char="q"/>
            </a:pPr>
            <a:r>
              <a:rPr lang="en-US" sz="1200" dirty="0">
                <a:cs typeface="B Nazanin" panose="00000400000000000000" pitchFamily="2" charset="-78"/>
              </a:rPr>
              <a:t> </a:t>
            </a:r>
            <a:r>
              <a:rPr lang="en-US" sz="2000" dirty="0">
                <a:cs typeface="B Nazanin" panose="00000400000000000000" pitchFamily="2" charset="-78"/>
              </a:rPr>
              <a:t> </a:t>
            </a:r>
            <a:r>
              <a:rPr lang="fa-IR" dirty="0">
                <a:cs typeface="B Nazanin" panose="00000400000000000000" pitchFamily="2" charset="-78"/>
              </a:rPr>
              <a:t>عوارض:</a:t>
            </a:r>
            <a:endParaRPr lang="en-US" dirty="0">
              <a:cs typeface="B Nazanin" panose="00000400000000000000" pitchFamily="2" charset="-78"/>
            </a:endParaRPr>
          </a:p>
          <a:p>
            <a:pPr algn="r" rtl="1">
              <a:lnSpc>
                <a:spcPts val="500"/>
              </a:lnSpc>
              <a:buFont typeface="Wingdings" panose="05000000000000000000" pitchFamily="2" charset="2"/>
              <a:buChar char="q"/>
            </a:pPr>
            <a:endParaRPr lang="en-US" sz="2000" dirty="0">
              <a:cs typeface="B Nazanin" panose="00000400000000000000" pitchFamily="2" charset="-78"/>
            </a:endParaRPr>
          </a:p>
          <a:p>
            <a:pPr algn="r" rtl="1">
              <a:lnSpc>
                <a:spcPts val="500"/>
              </a:lnSpc>
            </a:pPr>
            <a:r>
              <a:rPr lang="fa-IR" sz="2000" dirty="0">
                <a:cs typeface="B Nazanin" panose="00000400000000000000" pitchFamily="2" charset="-78"/>
              </a:rPr>
              <a:t>آریتمی</a:t>
            </a:r>
            <a:endParaRPr lang="en-US" sz="2000" dirty="0">
              <a:cs typeface="B Nazanin" panose="00000400000000000000" pitchFamily="2" charset="-78"/>
            </a:endParaRPr>
          </a:p>
          <a:p>
            <a:pPr algn="r" rtl="1">
              <a:lnSpc>
                <a:spcPts val="500"/>
              </a:lnSpc>
            </a:pPr>
            <a:endParaRPr lang="id-ID" sz="2000" dirty="0">
              <a:cs typeface="B Nazanin" panose="00000400000000000000" pitchFamily="2" charset="-78"/>
            </a:endParaRPr>
          </a:p>
          <a:p>
            <a:pPr algn="r" rtl="1">
              <a:lnSpc>
                <a:spcPts val="500"/>
              </a:lnSpc>
            </a:pPr>
            <a:r>
              <a:rPr lang="fa-IR" sz="2000" dirty="0">
                <a:cs typeface="B Nazanin" panose="00000400000000000000" pitchFamily="2" charset="-78"/>
              </a:rPr>
              <a:t>دیورز ناشی از سرما</a:t>
            </a:r>
            <a:endParaRPr lang="en-US" sz="2000" dirty="0">
              <a:cs typeface="B Nazanin" panose="00000400000000000000" pitchFamily="2" charset="-78"/>
            </a:endParaRPr>
          </a:p>
          <a:p>
            <a:pPr algn="r" rtl="1">
              <a:lnSpc>
                <a:spcPts val="500"/>
              </a:lnSpc>
            </a:pPr>
            <a:endParaRPr lang="id-ID" sz="2000" dirty="0">
              <a:cs typeface="B Nazanin" panose="00000400000000000000" pitchFamily="2" charset="-78"/>
            </a:endParaRPr>
          </a:p>
          <a:p>
            <a:pPr algn="r" rtl="1">
              <a:lnSpc>
                <a:spcPts val="500"/>
              </a:lnSpc>
            </a:pPr>
            <a:r>
              <a:rPr lang="fa-IR" sz="2000" dirty="0">
                <a:cs typeface="B Nazanin" panose="00000400000000000000" pitchFamily="2" charset="-78"/>
              </a:rPr>
              <a:t>اختلالات انعقادی</a:t>
            </a:r>
            <a:endParaRPr lang="en-US" sz="2000" dirty="0">
              <a:cs typeface="B Nazanin" panose="00000400000000000000" pitchFamily="2" charset="-78"/>
            </a:endParaRPr>
          </a:p>
          <a:p>
            <a:pPr algn="r" rtl="1">
              <a:lnSpc>
                <a:spcPts val="500"/>
              </a:lnSpc>
            </a:pPr>
            <a:endParaRPr lang="fa-IR" sz="2000" dirty="0">
              <a:cs typeface="B Nazanin" panose="00000400000000000000" pitchFamily="2" charset="-78"/>
            </a:endParaRPr>
          </a:p>
          <a:p>
            <a:pPr algn="r" rtl="1">
              <a:lnSpc>
                <a:spcPts val="500"/>
              </a:lnSpc>
            </a:pPr>
            <a:r>
              <a:rPr lang="fa-IR" sz="2000" dirty="0">
                <a:cs typeface="B Nazanin" panose="00000400000000000000" pitchFamily="2" charset="-78"/>
              </a:rPr>
              <a:t>شیفت چپ منحنی اکسیژن </a:t>
            </a:r>
            <a:r>
              <a:rPr lang="fa-IR" sz="2000" dirty="0" smtClean="0">
                <a:cs typeface="B Nazanin" panose="00000400000000000000" pitchFamily="2" charset="-78"/>
              </a:rPr>
              <a:t>هموگلوبین</a:t>
            </a:r>
          </a:p>
          <a:p>
            <a:pPr algn="r" rtl="1">
              <a:lnSpc>
                <a:spcPts val="500"/>
              </a:lnSpc>
            </a:pPr>
            <a:endParaRPr lang="fa-IR" sz="2000" dirty="0">
              <a:cs typeface="B Nazanin" panose="00000400000000000000" pitchFamily="2" charset="-78"/>
            </a:endParaRPr>
          </a:p>
          <a:p>
            <a:pPr algn="r" rtl="1">
              <a:lnSpc>
                <a:spcPts val="500"/>
              </a:lnSpc>
            </a:pPr>
            <a:endParaRPr lang="fa-IR" sz="2000" dirty="0" smtClean="0">
              <a:cs typeface="B Nazanin" panose="00000400000000000000" pitchFamily="2" charset="-78"/>
            </a:endParaRPr>
          </a:p>
          <a:p>
            <a:pPr algn="r" rtl="1">
              <a:lnSpc>
                <a:spcPts val="500"/>
              </a:lnSpc>
            </a:pPr>
            <a:endParaRPr lang="fa-IR" sz="2000" dirty="0">
              <a:cs typeface="B Nazanin" panose="00000400000000000000" pitchFamily="2" charset="-78"/>
            </a:endParaRPr>
          </a:p>
          <a:p>
            <a:pPr algn="r" rtl="1">
              <a:lnSpc>
                <a:spcPts val="500"/>
              </a:lnSpc>
            </a:pPr>
            <a:endParaRPr lang="fa-IR" sz="2000" dirty="0" smtClean="0">
              <a:cs typeface="B Nazanin" panose="00000400000000000000" pitchFamily="2" charset="-78"/>
            </a:endParaRPr>
          </a:p>
          <a:p>
            <a:pPr algn="r" rtl="1">
              <a:lnSpc>
                <a:spcPts val="500"/>
              </a:lnSpc>
            </a:pPr>
            <a:endParaRPr lang="fa-IR" sz="2000" dirty="0">
              <a:cs typeface="B Nazanin" panose="00000400000000000000" pitchFamily="2" charset="-78"/>
            </a:endParaRPr>
          </a:p>
          <a:p>
            <a:pPr algn="r" rtl="1">
              <a:lnSpc>
                <a:spcPts val="500"/>
              </a:lnSpc>
            </a:pPr>
            <a:endParaRPr lang="fa-IR" sz="2000" dirty="0" smtClean="0">
              <a:cs typeface="B Nazanin" panose="00000400000000000000" pitchFamily="2" charset="-78"/>
            </a:endParaRPr>
          </a:p>
          <a:p>
            <a:pPr algn="r" rtl="1">
              <a:lnSpc>
                <a:spcPts val="500"/>
              </a:lnSpc>
            </a:pPr>
            <a:endParaRPr lang="fa-IR" sz="2000" dirty="0">
              <a:cs typeface="B Nazanin" panose="00000400000000000000" pitchFamily="2" charset="-78"/>
            </a:endParaRPr>
          </a:p>
          <a:p>
            <a:pPr marL="0" indent="0" algn="r" rtl="1">
              <a:lnSpc>
                <a:spcPts val="500"/>
              </a:lnSpc>
              <a:buNone/>
            </a:pPr>
            <a:r>
              <a:rPr lang="fa-IR" sz="2000" dirty="0" smtClean="0">
                <a:cs typeface="B Nazanin" panose="00000400000000000000" pitchFamily="2" charset="-78"/>
              </a:rPr>
              <a:t>به دلیل عوارض متعدد فوق و افزایش تعداد ارگان اهدایی با برطرف نمودن هیپوترمی گرم کردن موارد مرگ مغزی از ضروریات است.</a:t>
            </a:r>
            <a:endParaRPr lang="fa-IR" sz="2000" dirty="0">
              <a:cs typeface="B Nazanin" panose="00000400000000000000" pitchFamily="2" charset="-78"/>
            </a:endParaRPr>
          </a:p>
          <a:p>
            <a:pPr marL="0" indent="0" rtl="1">
              <a:buNone/>
            </a:pPr>
            <a:endParaRPr lang="fa-IR" sz="1400" dirty="0">
              <a:cs typeface="B Nazanin" panose="00000400000000000000" pitchFamily="2" charset="-78"/>
            </a:endParaRPr>
          </a:p>
          <a:p>
            <a:pPr marL="0" indent="0" algn="r" rtl="1">
              <a:buNone/>
            </a:pPr>
            <a:endParaRPr lang="fa-IR" sz="2400" dirty="0">
              <a:cs typeface="B Nazanin" panose="00000400000000000000" pitchFamily="2" charset="-78"/>
            </a:endParaRPr>
          </a:p>
          <a:p>
            <a:pPr marL="0" indent="0" algn="r" rtl="1">
              <a:buNone/>
            </a:pPr>
            <a:endParaRPr lang="fa-IR" sz="1800" dirty="0">
              <a:cs typeface="B Nazanin" panose="00000400000000000000" pitchFamily="2" charset="-78"/>
            </a:endParaRPr>
          </a:p>
          <a:p>
            <a:pPr marL="0" indent="0" algn="r" rtl="1">
              <a:buNone/>
            </a:pPr>
            <a:endParaRPr lang="en-US" sz="2000" dirty="0">
              <a:cs typeface="B Nazanin" panose="00000400000000000000" pitchFamily="2" charset="-78"/>
            </a:endParaRPr>
          </a:p>
          <a:p>
            <a:pPr marL="0" indent="0" algn="r" rtl="1">
              <a:buNone/>
            </a:pPr>
            <a:endParaRPr lang="en-US" sz="2000" dirty="0">
              <a:cs typeface="B Nazanin" panose="00000400000000000000" pitchFamily="2" charset="-78"/>
            </a:endParaRPr>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066800" y="2590800"/>
            <a:ext cx="3617725" cy="2332037"/>
          </a:xfrm>
          <a:prstGeom prst="rect">
            <a:avLst/>
          </a:prstGeo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135493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0" dirty="0" smtClean="0">
                <a:solidFill>
                  <a:srgbClr val="00B0F0"/>
                </a:solidFill>
                <a:cs typeface="B Titr" panose="00000700000000000000" pitchFamily="2" charset="-78"/>
              </a:rPr>
              <a:t>ادم ریه</a:t>
            </a:r>
            <a:endParaRPr lang="en-US" sz="3200" b="0" dirty="0">
              <a:solidFill>
                <a:srgbClr val="00B0F0"/>
              </a:solidFill>
              <a:cs typeface="B Titr" panose="00000700000000000000" pitchFamily="2" charset="-78"/>
            </a:endParaRPr>
          </a:p>
        </p:txBody>
      </p:sp>
      <p:sp>
        <p:nvSpPr>
          <p:cNvPr id="3" name="Content Placeholder 2"/>
          <p:cNvSpPr>
            <a:spLocks noGrp="1"/>
          </p:cNvSpPr>
          <p:nvPr>
            <p:ph sz="quarter" idx="4"/>
          </p:nvPr>
        </p:nvSpPr>
        <p:spPr/>
        <p:txBody>
          <a:bodyPr>
            <a:normAutofit/>
          </a:bodyPr>
          <a:lstStyle/>
          <a:p>
            <a:pPr algn="r" rtl="1">
              <a:lnSpc>
                <a:spcPct val="150000"/>
              </a:lnSpc>
            </a:pPr>
            <a:r>
              <a:rPr lang="fa-IR" sz="2000" dirty="0">
                <a:cs typeface="B Nazanin" panose="00000400000000000000" pitchFamily="2" charset="-78"/>
              </a:rPr>
              <a:t>اگر ادم ریه اتفاق بیافتد ست آپ ونتیلاتور معادل </a:t>
            </a:r>
            <a:r>
              <a:rPr lang="fa-IR" sz="2000" dirty="0">
                <a:solidFill>
                  <a:srgbClr val="8EC04B"/>
                </a:solidFill>
                <a:cs typeface="B Nazanin" panose="00000400000000000000" pitchFamily="2" charset="-78"/>
              </a:rPr>
              <a:t>ست آپ </a:t>
            </a:r>
            <a:r>
              <a:rPr lang="en-US" sz="2000" dirty="0">
                <a:solidFill>
                  <a:srgbClr val="8EC04B"/>
                </a:solidFill>
                <a:latin typeface="Times New Roman" panose="02020603050405020304" pitchFamily="18" charset="0"/>
                <a:ea typeface="Calibri" panose="020F0502020204030204" pitchFamily="34" charset="0"/>
                <a:cs typeface="B Nazanin" panose="00000400000000000000" pitchFamily="2" charset="-78"/>
              </a:rPr>
              <a:t>ARDS</a:t>
            </a:r>
            <a:r>
              <a:rPr lang="fa-IR" sz="20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sz="2000" dirty="0">
                <a:latin typeface="Times New Roman" panose="02020603050405020304" pitchFamily="18" charset="0"/>
                <a:ea typeface="Calibri" panose="020F0502020204030204" pitchFamily="34" charset="0"/>
                <a:cs typeface="B Nazanin" panose="00000400000000000000" pitchFamily="2" charset="-78"/>
              </a:rPr>
              <a:t>تنظیم می </a:t>
            </a:r>
            <a:r>
              <a:rPr lang="fa-IR" sz="2000" dirty="0" smtClean="0">
                <a:latin typeface="Times New Roman" panose="02020603050405020304" pitchFamily="18" charset="0"/>
                <a:ea typeface="Calibri" panose="020F0502020204030204" pitchFamily="34" charset="0"/>
                <a:cs typeface="B Nazanin" panose="00000400000000000000" pitchFamily="2" charset="-78"/>
              </a:rPr>
              <a:t>شود</a:t>
            </a:r>
            <a:endParaRPr lang="fa-IR" sz="2000" dirty="0">
              <a:latin typeface="Times New Roman" panose="02020603050405020304" pitchFamily="18" charset="0"/>
              <a:cs typeface="B Nazanin" panose="00000400000000000000" pitchFamily="2" charset="-78"/>
            </a:endParaRPr>
          </a:p>
          <a:p>
            <a:pPr algn="r" rtl="1">
              <a:lnSpc>
                <a:spcPct val="150000"/>
              </a:lnSpc>
            </a:pPr>
            <a:r>
              <a:rPr lang="fa-IR" sz="2000" dirty="0">
                <a:latin typeface="Times New Roman" panose="02020603050405020304" pitchFamily="18" charset="0"/>
                <a:cs typeface="B Nazanin" panose="00000400000000000000" pitchFamily="2" charset="-78"/>
              </a:rPr>
              <a:t>محدودیت مایع و استفاده بیشتر از </a:t>
            </a:r>
            <a:r>
              <a:rPr lang="fa-IR" sz="2000" dirty="0">
                <a:solidFill>
                  <a:srgbClr val="8EC04B"/>
                </a:solidFill>
                <a:latin typeface="Times New Roman" panose="02020603050405020304" pitchFamily="18" charset="0"/>
                <a:cs typeface="B Nazanin" panose="00000400000000000000" pitchFamily="2" charset="-78"/>
              </a:rPr>
              <a:t>کلوئید </a:t>
            </a:r>
            <a:r>
              <a:rPr lang="fa-IR" sz="2000" dirty="0">
                <a:latin typeface="Times New Roman" panose="02020603050405020304" pitchFamily="18" charset="0"/>
                <a:cs typeface="B Nazanin" panose="00000400000000000000" pitchFamily="2" charset="-78"/>
              </a:rPr>
              <a:t>به جای کریستالوئید توصیه می </a:t>
            </a:r>
            <a:r>
              <a:rPr lang="fa-IR" sz="2000" dirty="0" smtClean="0">
                <a:latin typeface="Times New Roman" panose="02020603050405020304" pitchFamily="18" charset="0"/>
                <a:cs typeface="B Nazanin" panose="00000400000000000000" pitchFamily="2" charset="-78"/>
              </a:rPr>
              <a:t>شود</a:t>
            </a:r>
            <a:endParaRPr lang="fa-IR" sz="2000" dirty="0">
              <a:latin typeface="Times New Roman" panose="02020603050405020304" pitchFamily="18" charset="0"/>
              <a:cs typeface="B Nazanin" panose="00000400000000000000" pitchFamily="2" charset="-78"/>
            </a:endParaRPr>
          </a:p>
          <a:p>
            <a:pPr algn="r" rtl="1">
              <a:lnSpc>
                <a:spcPct val="150000"/>
              </a:lnSpc>
            </a:pPr>
            <a:r>
              <a:rPr lang="fa-IR" sz="2000" dirty="0">
                <a:latin typeface="Times New Roman" panose="02020603050405020304" pitchFamily="18" charset="0"/>
                <a:cs typeface="B Nazanin" panose="00000400000000000000" pitchFamily="2" charset="-78"/>
              </a:rPr>
              <a:t>اگرچه </a:t>
            </a:r>
            <a:r>
              <a:rPr lang="fa-IR" sz="2000" dirty="0" smtClean="0">
                <a:solidFill>
                  <a:srgbClr val="8EC04B"/>
                </a:solidFill>
                <a:latin typeface="Times New Roman" panose="02020603050405020304" pitchFamily="18" charset="0"/>
                <a:cs typeface="B Nazanin" panose="00000400000000000000" pitchFamily="2" charset="-78"/>
              </a:rPr>
              <a:t>دیورتیک </a:t>
            </a:r>
            <a:r>
              <a:rPr lang="fa-IR" sz="2000" dirty="0">
                <a:solidFill>
                  <a:srgbClr val="8EC04B"/>
                </a:solidFill>
                <a:latin typeface="Times New Roman" panose="02020603050405020304" pitchFamily="18" charset="0"/>
                <a:cs typeface="B Nazanin" panose="00000400000000000000" pitchFamily="2" charset="-78"/>
              </a:rPr>
              <a:t>ها </a:t>
            </a:r>
            <a:r>
              <a:rPr lang="fa-IR" sz="2000" dirty="0">
                <a:latin typeface="Times New Roman" panose="02020603050405020304" pitchFamily="18" charset="0"/>
                <a:cs typeface="B Nazanin" panose="00000400000000000000" pitchFamily="2" charset="-78"/>
              </a:rPr>
              <a:t>به ندرت به طور روتین اندیکاسیون پیدا می </a:t>
            </a:r>
            <a:r>
              <a:rPr lang="fa-IR" sz="2000" dirty="0" smtClean="0">
                <a:latin typeface="Times New Roman" panose="02020603050405020304" pitchFamily="18" charset="0"/>
                <a:cs typeface="B Nazanin" panose="00000400000000000000" pitchFamily="2" charset="-78"/>
              </a:rPr>
              <a:t>کنند ولی </a:t>
            </a:r>
            <a:r>
              <a:rPr lang="fa-IR" sz="2000" dirty="0">
                <a:latin typeface="Times New Roman" panose="02020603050405020304" pitchFamily="18" charset="0"/>
                <a:cs typeface="B Nazanin" panose="00000400000000000000" pitchFamily="2" charset="-78"/>
              </a:rPr>
              <a:t>با احتیاط برای ادم ریه می توانند استفاده شوند</a:t>
            </a:r>
            <a:endParaRPr lang="en-US" sz="2000" dirty="0">
              <a:cs typeface="B Nazanin" panose="00000400000000000000" pitchFamily="2" charset="-78"/>
            </a:endParaRPr>
          </a:p>
        </p:txBody>
      </p:sp>
    </p:spTree>
    <p:extLst>
      <p:ext uri="{BB962C8B-B14F-4D97-AF65-F5344CB8AC3E}">
        <p14:creationId xmlns:p14="http://schemas.microsoft.com/office/powerpoint/2010/main" val="256678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43000" y="1002328"/>
            <a:ext cx="9948887" cy="5596249"/>
          </a:xfrm>
          <a:prstGeom prst="rect">
            <a:avLst/>
          </a:prstGeom>
          <a:noFill/>
          <a:ln w="9525">
            <a:noFill/>
            <a:miter lim="800000"/>
            <a:headEnd/>
            <a:tailEnd/>
          </a:ln>
        </p:spPr>
      </p:pic>
    </p:spTree>
    <p:extLst>
      <p:ext uri="{BB962C8B-B14F-4D97-AF65-F5344CB8AC3E}">
        <p14:creationId xmlns:p14="http://schemas.microsoft.com/office/powerpoint/2010/main" val="299703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dirty="0" smtClean="0">
                <a:cs typeface="B Titr" panose="00000700000000000000" pitchFamily="2" charset="-78"/>
              </a:rPr>
              <a:t>روش انجام تست آپنه</a:t>
            </a:r>
            <a:endParaRPr lang="en-US" dirty="0">
              <a:cs typeface="B Titr" panose="00000700000000000000" pitchFamily="2" charset="-78"/>
            </a:endParaRPr>
          </a:p>
        </p:txBody>
      </p:sp>
      <p:sp>
        <p:nvSpPr>
          <p:cNvPr id="6" name="Content Placeholder 5"/>
          <p:cNvSpPr>
            <a:spLocks noGrp="1"/>
          </p:cNvSpPr>
          <p:nvPr>
            <p:ph sz="quarter" idx="4"/>
          </p:nvPr>
        </p:nvSpPr>
        <p:spPr>
          <a:xfrm>
            <a:off x="838200" y="1905000"/>
            <a:ext cx="10515600" cy="4833153"/>
          </a:xfrm>
        </p:spPr>
        <p:txBody>
          <a:bodyPr>
            <a:noAutofit/>
          </a:bodyPr>
          <a:lstStyle/>
          <a:p>
            <a:pPr algn="r" rtl="1"/>
            <a:r>
              <a:rPr lang="fa-IR" sz="2000" dirty="0" smtClean="0">
                <a:cs typeface="B Nazanin" panose="00000400000000000000" pitchFamily="2" charset="-78"/>
              </a:rPr>
              <a:t>قبل از انجام تست آپنه باید علائم حیاتی بیمار پایدار شده و میزان </a:t>
            </a:r>
            <a:r>
              <a:rPr lang="en-US" sz="2000" dirty="0" smtClean="0">
                <a:cs typeface="B Nazanin" panose="00000400000000000000" pitchFamily="2" charset="-78"/>
              </a:rPr>
              <a:t>PCO2</a:t>
            </a:r>
            <a:r>
              <a:rPr lang="fa-IR" sz="2000" dirty="0" smtClean="0">
                <a:cs typeface="B Nazanin" panose="00000400000000000000" pitchFamily="2" charset="-78"/>
              </a:rPr>
              <a:t> بین 45-35 رسانده شود.</a:t>
            </a:r>
          </a:p>
          <a:p>
            <a:pPr marL="0" indent="0" algn="r" rtl="1">
              <a:buNone/>
            </a:pPr>
            <a:endParaRPr lang="fa-IR" sz="2000" dirty="0" smtClean="0">
              <a:cs typeface="B Nazanin" panose="00000400000000000000" pitchFamily="2" charset="-78"/>
            </a:endParaRPr>
          </a:p>
          <a:p>
            <a:pPr algn="r" rtl="1"/>
            <a:r>
              <a:rPr lang="fa-IR" sz="2000" dirty="0" smtClean="0">
                <a:cs typeface="B Nazanin" panose="00000400000000000000" pitchFamily="2" charset="-78"/>
              </a:rPr>
              <a:t>سپس باید برای 10 دقیقه اکسیژن 100% داده شود</a:t>
            </a:r>
          </a:p>
          <a:p>
            <a:pPr marL="0" indent="0" algn="r" rtl="1">
              <a:buNone/>
            </a:pPr>
            <a:endParaRPr lang="fa-IR" sz="2000" dirty="0" smtClean="0">
              <a:cs typeface="B Nazanin" panose="00000400000000000000" pitchFamily="2" charset="-78"/>
            </a:endParaRPr>
          </a:p>
          <a:p>
            <a:pPr algn="r" rtl="1"/>
            <a:r>
              <a:rPr lang="fa-IR" sz="2000" dirty="0" smtClean="0">
                <a:cs typeface="B Nazanin" panose="00000400000000000000" pitchFamily="2" charset="-78"/>
              </a:rPr>
              <a:t>سپس </a:t>
            </a:r>
            <a:r>
              <a:rPr lang="en-US" sz="2000" dirty="0" smtClean="0">
                <a:cs typeface="B Nazanin" panose="00000400000000000000" pitchFamily="2" charset="-78"/>
              </a:rPr>
              <a:t>ABG</a:t>
            </a:r>
            <a:r>
              <a:rPr lang="fa-IR" sz="2000" dirty="0" smtClean="0">
                <a:cs typeface="B Nazanin" panose="00000400000000000000" pitchFamily="2" charset="-78"/>
              </a:rPr>
              <a:t> پایه گرفته شده، بیمار از دستگاه ونتیلاتور جدا می شود</a:t>
            </a:r>
          </a:p>
          <a:p>
            <a:pPr marL="0" indent="0" algn="r" rtl="1">
              <a:buNone/>
            </a:pPr>
            <a:endParaRPr lang="fa-IR" sz="2000" dirty="0" smtClean="0">
              <a:cs typeface="B Nazanin" panose="00000400000000000000" pitchFamily="2" charset="-78"/>
            </a:endParaRPr>
          </a:p>
          <a:p>
            <a:pPr algn="r" rtl="1"/>
            <a:r>
              <a:rPr lang="fa-IR" sz="2000" dirty="0" smtClean="0">
                <a:cs typeface="B Nazanin" panose="00000400000000000000" pitchFamily="2" charset="-78"/>
              </a:rPr>
              <a:t>بلافاصله یک عدد سوند نلاتون مشکی داخل لوله تراشه گذاشته شده و تا سطح کارینا پایین برده شده و اکسیژن 6 لیتر در دقیقه به بیمار داده می شود</a:t>
            </a:r>
          </a:p>
          <a:p>
            <a:pPr marL="0" indent="0" algn="r" rtl="1">
              <a:buNone/>
            </a:pPr>
            <a:endParaRPr lang="fa-IR" sz="2000" dirty="0" smtClean="0">
              <a:cs typeface="B Nazanin" panose="00000400000000000000" pitchFamily="2" charset="-78"/>
            </a:endParaRPr>
          </a:p>
          <a:p>
            <a:pPr algn="r" rtl="1"/>
            <a:r>
              <a:rPr lang="fa-IR" sz="2000" dirty="0" smtClean="0">
                <a:cs typeface="B Nazanin" panose="00000400000000000000" pitchFamily="2" charset="-78"/>
              </a:rPr>
              <a:t>سپس به مانیتور بیمار به دقت برای مشاهده هرگونه افت اکسیژن و فشار خون و یا اختلال ریتم و ریت قلب نگاه کرده می شود</a:t>
            </a:r>
          </a:p>
          <a:p>
            <a:pPr marL="0" indent="0" algn="r" rtl="1">
              <a:buNone/>
            </a:pPr>
            <a:endParaRPr lang="fa-IR" sz="2000" dirty="0" smtClean="0">
              <a:cs typeface="B Nazanin" panose="00000400000000000000" pitchFamily="2" charset="-78"/>
            </a:endParaRPr>
          </a:p>
          <a:p>
            <a:pPr algn="r" rtl="1"/>
            <a:r>
              <a:rPr lang="fa-IR" sz="2000" dirty="0" smtClean="0">
                <a:cs typeface="B Nazanin" panose="00000400000000000000" pitchFamily="2" charset="-78"/>
              </a:rPr>
              <a:t>از طرف دیگر باید به دقت به قفسه بیمار برای کشف هرگونه حرکات تنفسی نگاه کرده شود</a:t>
            </a:r>
          </a:p>
          <a:p>
            <a:pPr marL="0" indent="0" algn="r" rtl="1">
              <a:buNone/>
            </a:pPr>
            <a:endParaRPr lang="fa-IR" sz="2000" dirty="0" smtClean="0">
              <a:cs typeface="B Nazanin" panose="00000400000000000000" pitchFamily="2" charset="-78"/>
            </a:endParaRPr>
          </a:p>
          <a:p>
            <a:pPr algn="r" rtl="1"/>
            <a:endParaRPr lang="en-US" sz="2000" dirty="0">
              <a:cs typeface="B Nazanin" panose="00000400000000000000" pitchFamily="2" charset="-78"/>
            </a:endParaRPr>
          </a:p>
        </p:txBody>
      </p:sp>
      <p:pic>
        <p:nvPicPr>
          <p:cNvPr id="7" name="Picture 4"/>
          <p:cNvPicPr>
            <a:picLocks noChangeAspect="1" noChangeArrowheads="1"/>
          </p:cNvPicPr>
          <p:nvPr/>
        </p:nvPicPr>
        <p:blipFill>
          <a:blip r:embed="rId2" cstate="print"/>
          <a:srcRect/>
          <a:stretch>
            <a:fillRect/>
          </a:stretch>
        </p:blipFill>
        <p:spPr bwMode="auto">
          <a:xfrm>
            <a:off x="685800" y="6469803"/>
            <a:ext cx="3219450" cy="264509"/>
          </a:xfrm>
          <a:prstGeom prst="rect">
            <a:avLst/>
          </a:prstGeom>
          <a:noFill/>
          <a:ln w="9525">
            <a:noFill/>
            <a:miter lim="800000"/>
            <a:headEnd/>
            <a:tailEnd/>
          </a:ln>
        </p:spPr>
      </p:pic>
    </p:spTree>
    <p:extLst>
      <p:ext uri="{BB962C8B-B14F-4D97-AF65-F5344CB8AC3E}">
        <p14:creationId xmlns:p14="http://schemas.microsoft.com/office/powerpoint/2010/main" val="5068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روش انجام تست آپنه</a:t>
            </a:r>
            <a:endParaRPr lang="en-US" dirty="0">
              <a:cs typeface="B Titr" panose="00000700000000000000" pitchFamily="2" charset="-78"/>
            </a:endParaRPr>
          </a:p>
        </p:txBody>
      </p:sp>
      <p:sp>
        <p:nvSpPr>
          <p:cNvPr id="3" name="Content Placeholder 2"/>
          <p:cNvSpPr>
            <a:spLocks noGrp="1"/>
          </p:cNvSpPr>
          <p:nvPr>
            <p:ph sz="quarter" idx="4"/>
          </p:nvPr>
        </p:nvSpPr>
        <p:spPr/>
        <p:txBody>
          <a:bodyPr>
            <a:normAutofit/>
          </a:bodyPr>
          <a:lstStyle/>
          <a:p>
            <a:pPr algn="r" rtl="1"/>
            <a:r>
              <a:rPr lang="fa-IR" sz="2400" dirty="0">
                <a:cs typeface="B Nazanin" panose="00000400000000000000" pitchFamily="2" charset="-78"/>
              </a:rPr>
              <a:t>در صورتیکه دستگاه </a:t>
            </a:r>
            <a:r>
              <a:rPr lang="en-US" sz="2400" dirty="0">
                <a:cs typeface="B Nazanin" panose="00000400000000000000" pitchFamily="2" charset="-78"/>
              </a:rPr>
              <a:t>ABG</a:t>
            </a:r>
            <a:r>
              <a:rPr lang="fa-IR" sz="2400" dirty="0">
                <a:cs typeface="B Nazanin" panose="00000400000000000000" pitchFamily="2" charset="-78"/>
              </a:rPr>
              <a:t> در فاصله نزدیکی قرار دارد در دقیقه 3، 7 و 10 و در غیر اینصورت فقط در دقیقه 10 </a:t>
            </a:r>
            <a:r>
              <a:rPr lang="en-US" sz="2400" dirty="0">
                <a:cs typeface="B Nazanin" panose="00000400000000000000" pitchFamily="2" charset="-78"/>
              </a:rPr>
              <a:t>ABG</a:t>
            </a:r>
            <a:r>
              <a:rPr lang="fa-IR" sz="2400" dirty="0">
                <a:cs typeface="B Nazanin" panose="00000400000000000000" pitchFamily="2" charset="-78"/>
              </a:rPr>
              <a:t> گرفته شده و بیمار بلافاصله مجدداً به ونتیلاتور متصل می شود.</a:t>
            </a:r>
          </a:p>
          <a:p>
            <a:pPr marL="0" indent="0" algn="r" rtl="1">
              <a:buNone/>
            </a:pPr>
            <a:endParaRPr lang="fa-IR" sz="2400" dirty="0">
              <a:cs typeface="B Nazanin" panose="00000400000000000000" pitchFamily="2" charset="-78"/>
            </a:endParaRPr>
          </a:p>
          <a:p>
            <a:pPr algn="r" rtl="1"/>
            <a:r>
              <a:rPr lang="fa-IR" sz="2400" dirty="0">
                <a:cs typeface="B Nazanin" panose="00000400000000000000" pitchFamily="2" charset="-78"/>
              </a:rPr>
              <a:t>تست آپنه زمانی مثبت تلقی می شود که </a:t>
            </a:r>
            <a:r>
              <a:rPr lang="en-US" sz="2400" dirty="0">
                <a:cs typeface="B Nazanin" panose="00000400000000000000" pitchFamily="2" charset="-78"/>
              </a:rPr>
              <a:t>PCO2</a:t>
            </a:r>
            <a:r>
              <a:rPr lang="fa-IR" sz="2400" dirty="0">
                <a:cs typeface="B Nazanin" panose="00000400000000000000" pitchFamily="2" charset="-78"/>
              </a:rPr>
              <a:t> بیمار حداقل 20 عدد بالاتر رفته و بالاتر از 60 شده باشد</a:t>
            </a:r>
          </a:p>
        </p:txBody>
      </p:sp>
      <p:pic>
        <p:nvPicPr>
          <p:cNvPr id="4" name="Picture 4"/>
          <p:cNvPicPr>
            <a:picLocks noChangeAspect="1" noChangeArrowheads="1"/>
          </p:cNvPicPr>
          <p:nvPr/>
        </p:nvPicPr>
        <p:blipFill>
          <a:blip r:embed="rId2" cstate="print"/>
          <a:srcRect/>
          <a:stretch>
            <a:fillRect/>
          </a:stretch>
        </p:blipFill>
        <p:spPr bwMode="auto">
          <a:xfrm>
            <a:off x="609600" y="6447486"/>
            <a:ext cx="3219450" cy="264509"/>
          </a:xfrm>
          <a:prstGeom prst="rect">
            <a:avLst/>
          </a:prstGeom>
          <a:noFill/>
          <a:ln w="9525">
            <a:noFill/>
            <a:miter lim="800000"/>
            <a:headEnd/>
            <a:tailEnd/>
          </a:ln>
        </p:spPr>
      </p:pic>
    </p:spTree>
    <p:extLst>
      <p:ext uri="{BB962C8B-B14F-4D97-AF65-F5344CB8AC3E}">
        <p14:creationId xmlns:p14="http://schemas.microsoft.com/office/powerpoint/2010/main" val="251482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Titr" panose="00000700000000000000" pitchFamily="2" charset="-78"/>
              </a:rPr>
              <a:t>چالشهای تست آپنه</a:t>
            </a:r>
            <a:endParaRPr lang="en-US" dirty="0"/>
          </a:p>
        </p:txBody>
      </p:sp>
      <p:sp>
        <p:nvSpPr>
          <p:cNvPr id="3" name="Content Placeholder 2"/>
          <p:cNvSpPr>
            <a:spLocks noGrp="1"/>
          </p:cNvSpPr>
          <p:nvPr>
            <p:ph sz="quarter" idx="4"/>
          </p:nvPr>
        </p:nvSpPr>
        <p:spPr/>
        <p:txBody>
          <a:bodyPr>
            <a:normAutofit fontScale="92500" lnSpcReduction="10000"/>
          </a:bodyPr>
          <a:lstStyle/>
          <a:p>
            <a:pPr algn="r" rtl="1"/>
            <a:r>
              <a:rPr lang="fa-IR" sz="2400" dirty="0" smtClean="0">
                <a:cs typeface="B Nazanin" panose="00000400000000000000" pitchFamily="2" charset="-78"/>
              </a:rPr>
              <a:t>در صورت اختلال در ریتم و ریت قلب و همودینامیک حین تست، بیمار سریعاً به ونتیلاتور متصل شده، علائم حیاتی استیبل شده و تست دوباره انجام می شود</a:t>
            </a:r>
          </a:p>
          <a:p>
            <a:pPr marL="0" indent="0" algn="r" rtl="1">
              <a:buNone/>
            </a:pPr>
            <a:endParaRPr lang="fa-IR" sz="2400" dirty="0" smtClean="0">
              <a:cs typeface="B Nazanin" panose="00000400000000000000" pitchFamily="2" charset="-78"/>
            </a:endParaRPr>
          </a:p>
          <a:p>
            <a:pPr algn="r" rtl="1"/>
            <a:r>
              <a:rPr lang="fa-IR" sz="2400" dirty="0" smtClean="0">
                <a:cs typeface="B Nazanin" panose="00000400000000000000" pitchFamily="2" charset="-78"/>
              </a:rPr>
              <a:t>در صورتی که پس از 10 دقیقه</a:t>
            </a:r>
            <a:r>
              <a:rPr lang="en-US" sz="2400" dirty="0" smtClean="0">
                <a:cs typeface="B Nazanin" panose="00000400000000000000" pitchFamily="2" charset="-78"/>
              </a:rPr>
              <a:t>PCO2</a:t>
            </a:r>
            <a:r>
              <a:rPr lang="fa-IR" sz="2400" dirty="0" smtClean="0">
                <a:cs typeface="B Nazanin" panose="00000400000000000000" pitchFamily="2" charset="-78"/>
              </a:rPr>
              <a:t> بالاتر از 60 نشده بود یا کمتر از 20 عدد بالا رفته بود ولی علائم حیاتی بیمار پایدار بود، تست می تواند بعد از پایدار شدن مجدد علائم تکرار شود و بیشتر از 10 دقیقه زمان داده شود</a:t>
            </a:r>
          </a:p>
          <a:p>
            <a:pPr marL="0" indent="0" algn="r" rtl="1">
              <a:buNone/>
            </a:pPr>
            <a:endParaRPr lang="fa-IR" sz="2400" dirty="0" smtClean="0">
              <a:cs typeface="B Nazanin" panose="00000400000000000000" pitchFamily="2" charset="-78"/>
            </a:endParaRPr>
          </a:p>
          <a:p>
            <a:pPr algn="r" rtl="1"/>
            <a:r>
              <a:rPr lang="fa-IR" sz="2400" dirty="0" smtClean="0">
                <a:cs typeface="B Nazanin" panose="00000400000000000000" pitchFamily="2" charset="-78"/>
              </a:rPr>
              <a:t>در صورتیکه اکسیژن در حین تست افت می کند می توان از </a:t>
            </a:r>
            <a:r>
              <a:rPr lang="en-US" sz="2400" dirty="0" smtClean="0">
                <a:cs typeface="B Nazanin" panose="00000400000000000000" pitchFamily="2" charset="-78"/>
              </a:rPr>
              <a:t>T-Piece</a:t>
            </a:r>
            <a:r>
              <a:rPr lang="fa-IR" sz="2400" dirty="0" smtClean="0">
                <a:cs typeface="B Nazanin" panose="00000400000000000000" pitchFamily="2" charset="-78"/>
              </a:rPr>
              <a:t> یا </a:t>
            </a:r>
            <a:r>
              <a:rPr lang="en-US" sz="2400" dirty="0" smtClean="0">
                <a:cs typeface="B Nazanin" panose="00000400000000000000" pitchFamily="2" charset="-78"/>
              </a:rPr>
              <a:t>CPAP</a:t>
            </a:r>
            <a:r>
              <a:rPr lang="fa-IR" sz="2400" dirty="0" smtClean="0">
                <a:cs typeface="B Nazanin" panose="00000400000000000000" pitchFamily="2" charset="-78"/>
              </a:rPr>
              <a:t> 10 با اکسیژن 12 لیتر در دقیقه استفاده کرد</a:t>
            </a:r>
          </a:p>
          <a:p>
            <a:pPr marL="0" indent="0" algn="r" rtl="1">
              <a:buNone/>
            </a:pPr>
            <a:endParaRPr lang="fa-IR" sz="2400" dirty="0" smtClean="0">
              <a:cs typeface="B Nazanin" panose="00000400000000000000" pitchFamily="2" charset="-78"/>
            </a:endParaRPr>
          </a:p>
          <a:p>
            <a:pPr algn="r" rtl="1"/>
            <a:r>
              <a:rPr lang="fa-IR" sz="2400" dirty="0" smtClean="0">
                <a:cs typeface="B Nazanin" panose="00000400000000000000" pitchFamily="2" charset="-78"/>
              </a:rPr>
              <a:t>همچنین می توان تست را در حالیکه بیمار هنوز به ونتیلاتور متصل است ولی با ریت 2 بار در دقیقه و حجم 200 سی سی در دقیقه و با اکسیژن 100% نفس می کشد انجام داد. در این حالت </a:t>
            </a:r>
            <a:r>
              <a:rPr lang="en-US" sz="2400" dirty="0" smtClean="0">
                <a:cs typeface="B Nazanin" panose="00000400000000000000" pitchFamily="2" charset="-78"/>
              </a:rPr>
              <a:t>ABG</a:t>
            </a:r>
            <a:r>
              <a:rPr lang="fa-IR" sz="2400" dirty="0" smtClean="0">
                <a:cs typeface="B Nazanin" panose="00000400000000000000" pitchFamily="2" charset="-78"/>
              </a:rPr>
              <a:t> می تواند در زمانهای مختلف و بدون عجله انجام شود و در صورتیکه هنوز معیارهای مرگ مغزی را نداشت ادامه پیدا کند.</a:t>
            </a:r>
            <a:endParaRPr lang="en-US" sz="2400" dirty="0">
              <a:cs typeface="B Nazanin" panose="00000400000000000000" pitchFamily="2" charset="-78"/>
            </a:endParaRPr>
          </a:p>
        </p:txBody>
      </p:sp>
      <p:pic>
        <p:nvPicPr>
          <p:cNvPr id="4" name="Picture 4"/>
          <p:cNvPicPr>
            <a:picLocks noChangeAspect="1" noChangeArrowheads="1"/>
          </p:cNvPicPr>
          <p:nvPr/>
        </p:nvPicPr>
        <p:blipFill>
          <a:blip r:embed="rId2" cstate="print"/>
          <a:srcRect/>
          <a:stretch>
            <a:fillRect/>
          </a:stretch>
        </p:blipFill>
        <p:spPr bwMode="auto">
          <a:xfrm>
            <a:off x="685800" y="6473644"/>
            <a:ext cx="3219450" cy="264509"/>
          </a:xfrm>
          <a:prstGeom prst="rect">
            <a:avLst/>
          </a:prstGeom>
          <a:noFill/>
          <a:ln w="9525">
            <a:noFill/>
            <a:miter lim="800000"/>
            <a:headEnd/>
            <a:tailEnd/>
          </a:ln>
        </p:spPr>
      </p:pic>
    </p:spTree>
    <p:extLst>
      <p:ext uri="{BB962C8B-B14F-4D97-AF65-F5344CB8AC3E}">
        <p14:creationId xmlns:p14="http://schemas.microsoft.com/office/powerpoint/2010/main" val="178783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سوال 7 </a:t>
            </a:r>
            <a:endParaRPr lang="en-US" dirty="0">
              <a:cs typeface="B Titr" panose="00000700000000000000" pitchFamily="2" charset="-78"/>
            </a:endParaRPr>
          </a:p>
        </p:txBody>
      </p:sp>
      <p:sp>
        <p:nvSpPr>
          <p:cNvPr id="3" name="Content Placeholder 2"/>
          <p:cNvSpPr>
            <a:spLocks noGrp="1"/>
          </p:cNvSpPr>
          <p:nvPr>
            <p:ph sz="quarter" idx="4"/>
          </p:nvPr>
        </p:nvSpPr>
        <p:spPr/>
        <p:txBody>
          <a:bodyPr/>
          <a:lstStyle/>
          <a:p>
            <a:pPr marL="0" indent="0" algn="r" rtl="1">
              <a:buNone/>
            </a:pPr>
            <a:r>
              <a:rPr lang="fa-IR" dirty="0" smtClean="0">
                <a:cs typeface="B Nazanin" panose="00000400000000000000" pitchFamily="2" charset="-78"/>
              </a:rPr>
              <a:t>در هنگام انجام تست آپنه نگاه انجام دهنده باید به کجا باشد:</a:t>
            </a:r>
          </a:p>
          <a:p>
            <a:pPr marL="0" indent="0" algn="r" rtl="1">
              <a:buNone/>
            </a:pPr>
            <a:endParaRPr lang="fa-IR" dirty="0">
              <a:cs typeface="B Nazanin" panose="00000400000000000000" pitchFamily="2" charset="-78"/>
            </a:endParaRPr>
          </a:p>
          <a:p>
            <a:pPr marL="0" indent="0" algn="r" rtl="1">
              <a:buNone/>
            </a:pPr>
            <a:r>
              <a:rPr lang="fa-IR" dirty="0" smtClean="0">
                <a:cs typeface="B Nazanin" panose="00000400000000000000" pitchFamily="2" charset="-78"/>
              </a:rPr>
              <a:t>	1. به قفسه سینه بیمار</a:t>
            </a:r>
          </a:p>
          <a:p>
            <a:pPr marL="0" indent="0" algn="r" rtl="1">
              <a:buNone/>
            </a:pPr>
            <a:r>
              <a:rPr lang="fa-IR" dirty="0">
                <a:cs typeface="B Nazanin" panose="00000400000000000000" pitchFamily="2" charset="-78"/>
              </a:rPr>
              <a:t>	</a:t>
            </a:r>
            <a:r>
              <a:rPr lang="fa-IR" dirty="0" smtClean="0">
                <a:cs typeface="B Nazanin" panose="00000400000000000000" pitchFamily="2" charset="-78"/>
              </a:rPr>
              <a:t>2. به مانیتور</a:t>
            </a:r>
          </a:p>
          <a:p>
            <a:pPr marL="0" indent="0" algn="r" rtl="1">
              <a:buNone/>
            </a:pPr>
            <a:r>
              <a:rPr lang="fa-IR" dirty="0">
                <a:cs typeface="B Nazanin" panose="00000400000000000000" pitchFamily="2" charset="-78"/>
              </a:rPr>
              <a:t>	</a:t>
            </a:r>
            <a:r>
              <a:rPr lang="fa-IR" dirty="0" smtClean="0">
                <a:cs typeface="B Nazanin" panose="00000400000000000000" pitchFamily="2" charset="-78"/>
              </a:rPr>
              <a:t>3. به هر دو</a:t>
            </a:r>
          </a:p>
          <a:p>
            <a:pPr marL="0" indent="0" algn="r" rtl="1">
              <a:buNone/>
            </a:pPr>
            <a:r>
              <a:rPr lang="fa-IR" dirty="0">
                <a:cs typeface="B Nazanin" panose="00000400000000000000" pitchFamily="2" charset="-78"/>
              </a:rPr>
              <a:t>	</a:t>
            </a:r>
            <a:r>
              <a:rPr lang="fa-IR" dirty="0" smtClean="0">
                <a:cs typeface="B Nazanin" panose="00000400000000000000" pitchFamily="2" charset="-78"/>
              </a:rPr>
              <a:t>4. به هیچکدام</a:t>
            </a: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290287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152400" y="1002139"/>
            <a:ext cx="12192000" cy="1066800"/>
          </a:xfrm>
        </p:spPr>
        <p:txBody>
          <a:bodyPr>
            <a:noAutofit/>
          </a:bodyPr>
          <a:lstStyle/>
          <a:p>
            <a:pPr algn="ctr"/>
            <a:r>
              <a:rPr lang="fa-IR" sz="3200" b="0" dirty="0" smtClean="0">
                <a:solidFill>
                  <a:srgbClr val="00B0F0"/>
                </a:solidFill>
                <a:latin typeface="Times New Roman" pitchFamily="18" charset="0"/>
                <a:cs typeface="B Titr" panose="00000700000000000000" pitchFamily="2" charset="-78"/>
              </a:rPr>
              <a:t>نواحی درگیر مغز در مرگ مغزی</a:t>
            </a:r>
            <a:endParaRPr lang="en-US" sz="2400" b="0" dirty="0" smtClean="0">
              <a:solidFill>
                <a:srgbClr val="00B0F0"/>
              </a:solidFill>
              <a:latin typeface="Times New Roman" pitchFamily="18" charset="0"/>
              <a:cs typeface="B Titr" panose="00000700000000000000" pitchFamily="2" charset="-78"/>
            </a:endParaRPr>
          </a:p>
        </p:txBody>
      </p:sp>
      <p:sp>
        <p:nvSpPr>
          <p:cNvPr id="20" name="Rectangle 19"/>
          <p:cNvSpPr/>
          <p:nvPr/>
        </p:nvSpPr>
        <p:spPr>
          <a:xfrm>
            <a:off x="3472377" y="1994877"/>
            <a:ext cx="5096267" cy="523220"/>
          </a:xfrm>
          <a:prstGeom prst="rect">
            <a:avLst/>
          </a:prstGeom>
        </p:spPr>
        <p:txBody>
          <a:bodyPr wrap="none">
            <a:spAutoFit/>
          </a:bodyPr>
          <a:lstStyle/>
          <a:p>
            <a:pPr algn="ctr" rtl="1"/>
            <a:r>
              <a:rPr lang="fa-IR" sz="2800" b="1" dirty="0" smtClean="0">
                <a:solidFill>
                  <a:srgbClr val="656567"/>
                </a:solidFill>
                <a:latin typeface="Times New Roman" pitchFamily="18" charset="0"/>
                <a:cs typeface="B Nazanin" panose="00000400000000000000" pitchFamily="2" charset="-78"/>
              </a:rPr>
              <a:t> همه قسمتهای مغز و ساقه مغز تا سطح </a:t>
            </a:r>
            <a:r>
              <a:rPr lang="en-US" sz="2800" b="1" dirty="0" smtClean="0">
                <a:solidFill>
                  <a:srgbClr val="656567"/>
                </a:solidFill>
                <a:latin typeface="Times New Roman" pitchFamily="18" charset="0"/>
                <a:cs typeface="B Nazanin" panose="00000400000000000000" pitchFamily="2" charset="-78"/>
              </a:rPr>
              <a:t>C2</a:t>
            </a:r>
            <a:r>
              <a:rPr lang="fa-IR" sz="2800" b="1" dirty="0" smtClean="0">
                <a:solidFill>
                  <a:srgbClr val="656567"/>
                </a:solidFill>
                <a:latin typeface="Times New Roman" pitchFamily="18" charset="0"/>
                <a:cs typeface="B Nazanin" panose="00000400000000000000" pitchFamily="2" charset="-78"/>
              </a:rPr>
              <a:t> </a:t>
            </a:r>
            <a:endParaRPr lang="en-US" sz="2800" b="1" dirty="0">
              <a:solidFill>
                <a:srgbClr val="656567"/>
              </a:solidFill>
              <a:cs typeface="B Nazanin" panose="00000400000000000000" pitchFamily="2" charset="-78"/>
            </a:endParaRPr>
          </a:p>
        </p:txBody>
      </p:sp>
      <p:pic>
        <p:nvPicPr>
          <p:cNvPr id="18433" name="Picture 1"/>
          <p:cNvPicPr>
            <a:picLocks noChangeAspect="1" noChangeArrowheads="1"/>
          </p:cNvPicPr>
          <p:nvPr/>
        </p:nvPicPr>
        <p:blipFill rotWithShape="1">
          <a:blip r:embed="rId2" cstate="print"/>
          <a:srcRect t="3632"/>
          <a:stretch/>
        </p:blipFill>
        <p:spPr bwMode="auto">
          <a:xfrm>
            <a:off x="2667000" y="2667000"/>
            <a:ext cx="6760367" cy="4043690"/>
          </a:xfrm>
          <a:prstGeom prst="rect">
            <a:avLst/>
          </a:prstGeom>
          <a:noFill/>
          <a:ln w="9525">
            <a:noFill/>
            <a:miter lim="800000"/>
            <a:headEnd/>
            <a:tailEnd/>
          </a:ln>
        </p:spPr>
      </p:pic>
    </p:spTree>
    <p:extLst>
      <p:ext uri="{BB962C8B-B14F-4D97-AF65-F5344CB8AC3E}">
        <p14:creationId xmlns:p14="http://schemas.microsoft.com/office/powerpoint/2010/main" val="3202423297"/>
      </p:ext>
    </p:extLst>
  </p:cSld>
  <p:clrMapOvr>
    <a:masterClrMapping/>
  </p:clrMapOvr>
  <p:transition>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4"/>
          </p:nvPr>
        </p:nvSpPr>
        <p:spPr/>
        <p:txBody>
          <a:bodyPr/>
          <a:lstStyle/>
          <a:p>
            <a:endParaRPr lang="fa-IR"/>
          </a:p>
        </p:txBody>
      </p:sp>
      <p:pic>
        <p:nvPicPr>
          <p:cNvPr id="1026" name="Picture 2"/>
          <p:cNvPicPr>
            <a:picLocks noChangeAspect="1" noChangeArrowheads="1"/>
          </p:cNvPicPr>
          <p:nvPr/>
        </p:nvPicPr>
        <p:blipFill>
          <a:blip r:embed="rId2" cstate="print"/>
          <a:srcRect/>
          <a:stretch>
            <a:fillRect/>
          </a:stretch>
        </p:blipFill>
        <p:spPr bwMode="auto">
          <a:xfrm>
            <a:off x="0" y="1"/>
            <a:ext cx="12192000" cy="6858000"/>
          </a:xfrm>
          <a:prstGeom prst="rect">
            <a:avLst/>
          </a:prstGeom>
          <a:noFill/>
          <a:ln w="9525">
            <a:noFill/>
            <a:miter lim="800000"/>
            <a:headEnd/>
            <a:tailEnd/>
          </a:ln>
        </p:spPr>
      </p:pic>
    </p:spTree>
    <p:extLst>
      <p:ext uri="{BB962C8B-B14F-4D97-AF65-F5344CB8AC3E}">
        <p14:creationId xmlns:p14="http://schemas.microsoft.com/office/powerpoint/2010/main" val="17606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19200"/>
            <a:ext cx="9601200" cy="866913"/>
          </a:xfrm>
        </p:spPr>
        <p:txBody>
          <a:bodyPr>
            <a:normAutofit/>
          </a:bodyPr>
          <a:lstStyle/>
          <a:p>
            <a:pPr algn="ctr"/>
            <a:r>
              <a:rPr lang="fa-IR" sz="2800" dirty="0">
                <a:solidFill>
                  <a:srgbClr val="00B0F0"/>
                </a:solidFill>
                <a:cs typeface="B Titr" panose="00000700000000000000" pitchFamily="2" charset="-78"/>
              </a:rPr>
              <a:t>چرا باید </a:t>
            </a:r>
            <a:r>
              <a:rPr lang="fa-IR" sz="2800" dirty="0" smtClean="0">
                <a:solidFill>
                  <a:srgbClr val="00B0F0"/>
                </a:solidFill>
                <a:cs typeface="B Titr" panose="00000700000000000000" pitchFamily="2" charset="-78"/>
              </a:rPr>
              <a:t>مراقبت کننده تمام </a:t>
            </a:r>
            <a:r>
              <a:rPr lang="fa-IR" sz="2800" dirty="0">
                <a:solidFill>
                  <a:srgbClr val="00B0F0"/>
                </a:solidFill>
                <a:cs typeface="B Titr" panose="00000700000000000000" pitchFamily="2" charset="-78"/>
              </a:rPr>
              <a:t>مدت در کنار مورد مرگ مغزی باقی </a:t>
            </a:r>
            <a:r>
              <a:rPr lang="fa-IR" sz="2800" dirty="0" smtClean="0">
                <a:solidFill>
                  <a:srgbClr val="00B0F0"/>
                </a:solidFill>
                <a:cs typeface="B Titr" panose="00000700000000000000" pitchFamily="2" charset="-78"/>
              </a:rPr>
              <a:t>ماند</a:t>
            </a:r>
            <a:endParaRPr lang="en-US" sz="2800" dirty="0">
              <a:solidFill>
                <a:srgbClr val="00B0F0"/>
              </a:solidFill>
              <a:cs typeface="B Titr" panose="000007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150" y="2753422"/>
            <a:ext cx="3200400" cy="3200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905000"/>
            <a:ext cx="4572000" cy="4617568"/>
          </a:xfrm>
          <a:prstGeom prst="rect">
            <a:avLst/>
          </a:prstGeom>
        </p:spPr>
      </p:pic>
    </p:spTree>
    <p:extLst>
      <p:ext uri="{BB962C8B-B14F-4D97-AF65-F5344CB8AC3E}">
        <p14:creationId xmlns:p14="http://schemas.microsoft.com/office/powerpoint/2010/main" val="35004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سوال 1</a:t>
            </a:r>
            <a:endParaRPr lang="en-US" dirty="0">
              <a:cs typeface="B Titr" panose="00000700000000000000" pitchFamily="2" charset="-78"/>
            </a:endParaRPr>
          </a:p>
        </p:txBody>
      </p:sp>
      <p:sp>
        <p:nvSpPr>
          <p:cNvPr id="3" name="Content Placeholder 2"/>
          <p:cNvSpPr>
            <a:spLocks noGrp="1"/>
          </p:cNvSpPr>
          <p:nvPr>
            <p:ph sz="quarter" idx="4"/>
          </p:nvPr>
        </p:nvSpPr>
        <p:spPr/>
        <p:txBody>
          <a:bodyPr/>
          <a:lstStyle/>
          <a:p>
            <a:pPr algn="r" rtl="1"/>
            <a:r>
              <a:rPr lang="fa-IR" dirty="0" smtClean="0">
                <a:cs typeface="B Nazanin" panose="00000400000000000000" pitchFamily="2" charset="-78"/>
              </a:rPr>
              <a:t>در مرگ مغزی تخریب سلولهای مغز تا کدام مهره گردنی ادامه پیدا می کند؟</a:t>
            </a:r>
          </a:p>
          <a:p>
            <a:pPr lvl="1"/>
            <a:endParaRPr lang="fa-IR" dirty="0">
              <a:cs typeface="B Nazanin" panose="00000400000000000000" pitchFamily="2" charset="-78"/>
            </a:endParaRPr>
          </a:p>
          <a:p>
            <a:pPr marL="800100" lvl="1" indent="-342900">
              <a:buAutoNum type="arabicPeriod"/>
            </a:pPr>
            <a:r>
              <a:rPr lang="en-US" dirty="0" smtClean="0">
                <a:cs typeface="B Nazanin" panose="00000400000000000000" pitchFamily="2" charset="-78"/>
              </a:rPr>
              <a:t>C7</a:t>
            </a:r>
          </a:p>
          <a:p>
            <a:pPr marL="800100" lvl="1" indent="-342900">
              <a:buAutoNum type="arabicPeriod"/>
            </a:pPr>
            <a:r>
              <a:rPr lang="en-US" dirty="0" smtClean="0">
                <a:cs typeface="B Nazanin" panose="00000400000000000000" pitchFamily="2" charset="-78"/>
              </a:rPr>
              <a:t>C5</a:t>
            </a:r>
          </a:p>
          <a:p>
            <a:pPr marL="800100" lvl="1" indent="-342900">
              <a:buAutoNum type="arabicPeriod"/>
            </a:pPr>
            <a:r>
              <a:rPr lang="en-US" dirty="0" smtClean="0">
                <a:cs typeface="B Nazanin" panose="00000400000000000000" pitchFamily="2" charset="-78"/>
              </a:rPr>
              <a:t>C2</a:t>
            </a:r>
          </a:p>
          <a:p>
            <a:pPr marL="800100" lvl="1" indent="-342900">
              <a:buAutoNum type="arabicPeriod"/>
            </a:pPr>
            <a:r>
              <a:rPr lang="en-US" dirty="0" smtClean="0">
                <a:cs typeface="B Nazanin" panose="00000400000000000000" pitchFamily="2" charset="-78"/>
              </a:rPr>
              <a:t>C6</a:t>
            </a:r>
            <a:endParaRPr lang="en-US" dirty="0">
              <a:cs typeface="B Nazanin" panose="00000400000000000000" pitchFamily="2" charset="-78"/>
            </a:endParaRPr>
          </a:p>
        </p:txBody>
      </p:sp>
    </p:spTree>
    <p:extLst>
      <p:ext uri="{BB962C8B-B14F-4D97-AF65-F5344CB8AC3E}">
        <p14:creationId xmlns:p14="http://schemas.microsoft.com/office/powerpoint/2010/main" val="334633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11_12"/>
          <p:cNvPicPr>
            <a:picLocks noGrp="1" noChangeAspect="1" noChangeArrowheads="1"/>
          </p:cNvPicPr>
          <p:nvPr>
            <p:ph sz="quarter" idx="4"/>
          </p:nvPr>
        </p:nvPicPr>
        <p:blipFill>
          <a:blip r:embed="rId2" cstate="print"/>
          <a:srcRect/>
          <a:stretch>
            <a:fillRect/>
          </a:stretch>
        </p:blipFill>
        <p:spPr>
          <a:xfrm>
            <a:off x="762000" y="2133600"/>
            <a:ext cx="5012266" cy="3505200"/>
          </a:xfrm>
          <a:prstGeom prst="rect">
            <a:avLst/>
          </a:prstGeom>
          <a:noFill/>
          <a:ln/>
        </p:spPr>
      </p:pic>
      <p:cxnSp>
        <p:nvCxnSpPr>
          <p:cNvPr id="9" name="Straight Connector 8"/>
          <p:cNvCxnSpPr/>
          <p:nvPr/>
        </p:nvCxnSpPr>
        <p:spPr>
          <a:xfrm>
            <a:off x="3124200" y="2514600"/>
            <a:ext cx="1828800" cy="91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200400" y="2667000"/>
            <a:ext cx="1676400" cy="685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895600" y="4267200"/>
            <a:ext cx="1219200" cy="533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676400" y="4876800"/>
            <a:ext cx="990600" cy="381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52600" y="4800600"/>
            <a:ext cx="1143000" cy="609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95600" y="4267200"/>
            <a:ext cx="1295400" cy="6096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8600" y="1447800"/>
            <a:ext cx="11366500" cy="5262979"/>
          </a:xfrm>
          <a:prstGeom prst="rect">
            <a:avLst/>
          </a:prstGeom>
        </p:spPr>
        <p:txBody>
          <a:bodyPr wrap="square">
            <a:spAutoFit/>
          </a:bodyPr>
          <a:lstStyle/>
          <a:p>
            <a:pPr marL="342900" lvl="0" indent="-342900" algn="r" rtl="1">
              <a:lnSpc>
                <a:spcPct val="150000"/>
              </a:lnSpc>
            </a:pPr>
            <a:r>
              <a:rPr lang="fa-IR" sz="2000" b="1" dirty="0" smtClean="0">
                <a:solidFill>
                  <a:srgbClr val="656567"/>
                </a:solidFill>
                <a:cs typeface="B Nazanin" panose="00000400000000000000" pitchFamily="2" charset="-78"/>
              </a:rPr>
              <a:t>در مرگ مغزی در عرض  </a:t>
            </a:r>
            <a:r>
              <a:rPr lang="fa-IR" sz="2000" b="1" dirty="0">
                <a:solidFill>
                  <a:srgbClr val="656567"/>
                </a:solidFill>
                <a:cs typeface="B Nazanin" panose="00000400000000000000" pitchFamily="2" charset="-78"/>
              </a:rPr>
              <a:t>24-2 </a:t>
            </a:r>
            <a:r>
              <a:rPr lang="fa-IR" sz="2000" b="1" dirty="0" smtClean="0">
                <a:solidFill>
                  <a:srgbClr val="656567"/>
                </a:solidFill>
                <a:cs typeface="B Nazanin" panose="00000400000000000000" pitchFamily="2" charset="-78"/>
              </a:rPr>
              <a:t>ساعت تغییرات غددی</a:t>
            </a:r>
          </a:p>
          <a:p>
            <a:pPr marL="342900" lvl="0" indent="-342900" algn="r" rtl="1">
              <a:lnSpc>
                <a:spcPct val="150000"/>
              </a:lnSpc>
            </a:pPr>
            <a:r>
              <a:rPr lang="fa-IR" sz="2000" b="1" dirty="0" smtClean="0">
                <a:solidFill>
                  <a:srgbClr val="656567"/>
                </a:solidFill>
                <a:cs typeface="B Nazanin" panose="00000400000000000000" pitchFamily="2" charset="-78"/>
              </a:rPr>
              <a:t> و هورمونی زیر اتفاق می افتد:</a:t>
            </a:r>
          </a:p>
          <a:p>
            <a:pPr marL="342900" lvl="0" indent="-342900" algn="r" rtl="1">
              <a:lnSpc>
                <a:spcPct val="150000"/>
              </a:lnSpc>
            </a:pPr>
            <a:endParaRPr lang="en-US" sz="2000" dirty="0">
              <a:solidFill>
                <a:srgbClr val="656567"/>
              </a:solidFill>
              <a:cs typeface="B Nazanin" panose="00000400000000000000" pitchFamily="2" charset="-78"/>
            </a:endParaRPr>
          </a:p>
          <a:p>
            <a:pPr marL="800100" lvl="1" indent="-342900" algn="r" rtl="1">
              <a:lnSpc>
                <a:spcPct val="150000"/>
              </a:lnSpc>
              <a:buFont typeface="Wingdings" pitchFamily="2" charset="2"/>
              <a:buChar char="v"/>
            </a:pPr>
            <a:r>
              <a:rPr lang="fa-IR" b="1" dirty="0">
                <a:solidFill>
                  <a:srgbClr val="656567"/>
                </a:solidFill>
                <a:cs typeface="B Nazanin" panose="00000400000000000000" pitchFamily="2" charset="-78"/>
              </a:rPr>
              <a:t>کاهش چشمگیر </a:t>
            </a:r>
            <a:r>
              <a:rPr lang="en-US" b="1" dirty="0">
                <a:solidFill>
                  <a:srgbClr val="656567"/>
                </a:solidFill>
                <a:latin typeface="Arial" panose="020B0604020202020204" pitchFamily="34" charset="0"/>
                <a:cs typeface="B Nazanin" panose="00000400000000000000" pitchFamily="2" charset="-78"/>
              </a:rPr>
              <a:t>TRH/TSH /GRH/ GH/</a:t>
            </a:r>
            <a:r>
              <a:rPr lang="en-US" b="1" dirty="0" err="1">
                <a:solidFill>
                  <a:srgbClr val="656567"/>
                </a:solidFill>
                <a:latin typeface="Arial" panose="020B0604020202020204" pitchFamily="34" charset="0"/>
                <a:cs typeface="B Nazanin" panose="00000400000000000000" pitchFamily="2" charset="-78"/>
              </a:rPr>
              <a:t>GnRH</a:t>
            </a:r>
            <a:r>
              <a:rPr lang="en-US" b="1" dirty="0">
                <a:solidFill>
                  <a:srgbClr val="656567"/>
                </a:solidFill>
                <a:latin typeface="Arial" panose="020B0604020202020204" pitchFamily="34" charset="0"/>
                <a:cs typeface="B Nazanin" panose="00000400000000000000" pitchFamily="2" charset="-78"/>
              </a:rPr>
              <a:t>/LH/ CRH</a:t>
            </a:r>
            <a:endParaRPr lang="en-US" dirty="0">
              <a:solidFill>
                <a:srgbClr val="656567"/>
              </a:solidFill>
              <a:latin typeface="Arial" panose="020B0604020202020204" pitchFamily="34" charset="0"/>
              <a:cs typeface="B Nazanin" panose="00000400000000000000" pitchFamily="2" charset="-78"/>
            </a:endParaRPr>
          </a:p>
          <a:p>
            <a:pPr marL="800100" lvl="1" indent="-342900" algn="r" rtl="1">
              <a:lnSpc>
                <a:spcPct val="150000"/>
              </a:lnSpc>
              <a:buFont typeface="Wingdings" pitchFamily="2" charset="2"/>
              <a:buChar char="v"/>
            </a:pPr>
            <a:r>
              <a:rPr lang="fa-IR" b="1" dirty="0">
                <a:solidFill>
                  <a:srgbClr val="656567"/>
                </a:solidFill>
                <a:cs typeface="B Nazanin" panose="00000400000000000000" pitchFamily="2" charset="-78"/>
              </a:rPr>
              <a:t>کاهش چشمگیر </a:t>
            </a:r>
            <a:r>
              <a:rPr lang="en-US" b="1" dirty="0">
                <a:solidFill>
                  <a:srgbClr val="656567"/>
                </a:solidFill>
                <a:latin typeface="Arial" panose="020B0604020202020204" pitchFamily="34" charset="0"/>
                <a:cs typeface="B Nazanin" panose="00000400000000000000" pitchFamily="2" charset="-78"/>
              </a:rPr>
              <a:t>ADH</a:t>
            </a:r>
            <a:r>
              <a:rPr lang="en-US" dirty="0">
                <a:solidFill>
                  <a:srgbClr val="656567"/>
                </a:solidFill>
                <a:cs typeface="B Nazanin" panose="00000400000000000000" pitchFamily="2" charset="-78"/>
              </a:rPr>
              <a:t> </a:t>
            </a:r>
            <a:r>
              <a:rPr lang="fa-IR" dirty="0" smtClean="0">
                <a:solidFill>
                  <a:srgbClr val="656567"/>
                </a:solidFill>
                <a:cs typeface="B Nazanin" panose="00000400000000000000" pitchFamily="2" charset="-78"/>
              </a:rPr>
              <a:t> و </a:t>
            </a:r>
            <a:r>
              <a:rPr lang="fa-IR" b="1" dirty="0" smtClean="0">
                <a:solidFill>
                  <a:srgbClr val="656567"/>
                </a:solidFill>
                <a:cs typeface="B Nazanin" panose="00000400000000000000" pitchFamily="2" charset="-78"/>
              </a:rPr>
              <a:t>دیابت بیمزه ناشی از آن</a:t>
            </a:r>
            <a:endParaRPr lang="en-US" dirty="0">
              <a:solidFill>
                <a:srgbClr val="656567"/>
              </a:solidFill>
              <a:cs typeface="B Nazanin" panose="00000400000000000000" pitchFamily="2" charset="-78"/>
            </a:endParaRPr>
          </a:p>
          <a:p>
            <a:pPr marL="800100" lvl="1" indent="-342900" algn="r" rtl="1">
              <a:lnSpc>
                <a:spcPct val="150000"/>
              </a:lnSpc>
              <a:buFont typeface="Wingdings" pitchFamily="2" charset="2"/>
              <a:buChar char="v"/>
            </a:pPr>
            <a:r>
              <a:rPr lang="fa-IR" b="1" dirty="0">
                <a:solidFill>
                  <a:srgbClr val="656567"/>
                </a:solidFill>
                <a:cs typeface="B Nazanin" panose="00000400000000000000" pitchFamily="2" charset="-78"/>
              </a:rPr>
              <a:t>عدم عملکرد تیروئید:</a:t>
            </a:r>
            <a:endParaRPr lang="en-US" dirty="0">
              <a:solidFill>
                <a:srgbClr val="656567"/>
              </a:solidFill>
              <a:cs typeface="B Nazanin" panose="00000400000000000000" pitchFamily="2" charset="-78"/>
            </a:endParaRPr>
          </a:p>
          <a:p>
            <a:pPr algn="r" rtl="1">
              <a:lnSpc>
                <a:spcPct val="150000"/>
              </a:lnSpc>
            </a:pPr>
            <a:r>
              <a:rPr lang="fa-IR" sz="2000" b="1" dirty="0" smtClean="0">
                <a:solidFill>
                  <a:srgbClr val="656567"/>
                </a:solidFill>
                <a:cs typeface="B Nazanin" panose="00000400000000000000" pitchFamily="2" charset="-78"/>
              </a:rPr>
              <a:t>		</a:t>
            </a:r>
            <a:r>
              <a:rPr lang="fa-IR" b="1" dirty="0" smtClean="0">
                <a:solidFill>
                  <a:srgbClr val="656567"/>
                </a:solidFill>
                <a:cs typeface="B Nazanin" panose="00000400000000000000" pitchFamily="2" charset="-78"/>
              </a:rPr>
              <a:t>عدم </a:t>
            </a:r>
            <a:r>
              <a:rPr lang="fa-IR" b="1" dirty="0">
                <a:solidFill>
                  <a:srgbClr val="656567"/>
                </a:solidFill>
                <a:cs typeface="B Nazanin" panose="00000400000000000000" pitchFamily="2" charset="-78"/>
              </a:rPr>
              <a:t>وجود ثبات قلبی</a:t>
            </a:r>
            <a:endParaRPr lang="en-US" dirty="0">
              <a:solidFill>
                <a:srgbClr val="656567"/>
              </a:solidFill>
              <a:cs typeface="B Nazanin" panose="00000400000000000000" pitchFamily="2" charset="-78"/>
            </a:endParaRPr>
          </a:p>
          <a:p>
            <a:pPr algn="r" rtl="1">
              <a:lnSpc>
                <a:spcPct val="150000"/>
              </a:lnSpc>
            </a:pPr>
            <a:r>
              <a:rPr lang="fa-IR" b="1" dirty="0" smtClean="0">
                <a:solidFill>
                  <a:srgbClr val="656567"/>
                </a:solidFill>
                <a:cs typeface="B Nazanin" panose="00000400000000000000" pitchFamily="2" charset="-78"/>
              </a:rPr>
              <a:t>		فشارخون </a:t>
            </a:r>
            <a:r>
              <a:rPr lang="fa-IR" b="1" dirty="0">
                <a:solidFill>
                  <a:srgbClr val="656567"/>
                </a:solidFill>
                <a:cs typeface="B Nazanin" panose="00000400000000000000" pitchFamily="2" charset="-78"/>
              </a:rPr>
              <a:t>ناپایدار</a:t>
            </a:r>
            <a:endParaRPr lang="en-US" dirty="0">
              <a:solidFill>
                <a:srgbClr val="656567"/>
              </a:solidFill>
              <a:cs typeface="B Nazanin" panose="00000400000000000000" pitchFamily="2" charset="-78"/>
            </a:endParaRPr>
          </a:p>
          <a:p>
            <a:pPr algn="r" rtl="1">
              <a:lnSpc>
                <a:spcPct val="150000"/>
              </a:lnSpc>
            </a:pPr>
            <a:r>
              <a:rPr lang="fa-IR" b="1" dirty="0" smtClean="0">
                <a:solidFill>
                  <a:srgbClr val="656567"/>
                </a:solidFill>
                <a:cs typeface="B Nazanin" panose="00000400000000000000" pitchFamily="2" charset="-78"/>
              </a:rPr>
              <a:t>		مشکلات </a:t>
            </a:r>
            <a:r>
              <a:rPr lang="fa-IR" b="1" dirty="0">
                <a:solidFill>
                  <a:srgbClr val="656567"/>
                </a:solidFill>
                <a:cs typeface="B Nazanin" panose="00000400000000000000" pitchFamily="2" charset="-78"/>
              </a:rPr>
              <a:t>بالقوه </a:t>
            </a:r>
            <a:r>
              <a:rPr lang="fa-IR" b="1" dirty="0" smtClean="0">
                <a:solidFill>
                  <a:srgbClr val="656567"/>
                </a:solidFill>
                <a:cs typeface="B Nazanin" panose="00000400000000000000" pitchFamily="2" charset="-78"/>
              </a:rPr>
              <a:t>انعقاد</a:t>
            </a:r>
            <a:endParaRPr lang="en-US" b="1" dirty="0" smtClean="0">
              <a:solidFill>
                <a:srgbClr val="656567"/>
              </a:solidFill>
              <a:cs typeface="B Nazanin" panose="00000400000000000000" pitchFamily="2" charset="-78"/>
            </a:endParaRPr>
          </a:p>
          <a:p>
            <a:pPr algn="r" rtl="1">
              <a:lnSpc>
                <a:spcPct val="150000"/>
              </a:lnSpc>
            </a:pPr>
            <a:endParaRPr lang="en-US" sz="1600" dirty="0">
              <a:solidFill>
                <a:srgbClr val="656567"/>
              </a:solidFill>
              <a:cs typeface="B Nazanin" panose="00000400000000000000" pitchFamily="2" charset="-78"/>
            </a:endParaRPr>
          </a:p>
          <a:p>
            <a:pPr marL="800100" lvl="1" indent="-342900" algn="r" rtl="1">
              <a:lnSpc>
                <a:spcPct val="150000"/>
              </a:lnSpc>
              <a:buFont typeface="Wingdings" pitchFamily="2" charset="2"/>
              <a:buChar char="v"/>
            </a:pPr>
            <a:r>
              <a:rPr lang="fa-IR" b="1" dirty="0">
                <a:solidFill>
                  <a:srgbClr val="656567"/>
                </a:solidFill>
                <a:cs typeface="B Nazanin" panose="00000400000000000000" pitchFamily="2" charset="-78"/>
              </a:rPr>
              <a:t>ازدیاد قند خون (افزایش کاتکول آمین‌ها و مقاومت نسبی به انسولین)</a:t>
            </a:r>
            <a:endParaRPr lang="en-US" sz="2000" dirty="0">
              <a:solidFill>
                <a:srgbClr val="656567"/>
              </a:solidFill>
              <a:cs typeface="B Nazanin" panose="00000400000000000000" pitchFamily="2" charset="-78"/>
            </a:endParaRPr>
          </a:p>
          <a:p>
            <a:pPr algn="r">
              <a:lnSpc>
                <a:spcPct val="150000"/>
              </a:lnSpc>
              <a:buFont typeface="Wingdings" pitchFamily="2" charset="2"/>
              <a:buChar char="v"/>
            </a:pPr>
            <a:endParaRPr lang="en-US" sz="2000" b="1" i="1" dirty="0" smtClean="0">
              <a:solidFill>
                <a:srgbClr val="656567"/>
              </a:solidFill>
              <a:latin typeface="Times New Roman" pitchFamily="18" charset="0"/>
              <a:cs typeface="B Nazanin" panose="00000400000000000000" pitchFamily="2" charset="-78"/>
            </a:endParaRPr>
          </a:p>
        </p:txBody>
      </p:sp>
    </p:spTree>
    <p:extLst>
      <p:ext uri="{BB962C8B-B14F-4D97-AF65-F5344CB8AC3E}">
        <p14:creationId xmlns:p14="http://schemas.microsoft.com/office/powerpoint/2010/main" val="1272303919"/>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241" y="411581"/>
            <a:ext cx="9371949" cy="806997"/>
          </a:xfrm>
        </p:spPr>
        <p:txBody>
          <a:bodyPr>
            <a:normAutofit/>
          </a:bodyPr>
          <a:lstStyle/>
          <a:p>
            <a:pPr algn="ctr" rtl="1"/>
            <a:r>
              <a:rPr lang="fa-IR" sz="3200" b="0" dirty="0" smtClean="0">
                <a:solidFill>
                  <a:srgbClr val="00ABEE"/>
                </a:solidFill>
                <a:cs typeface="B Titr" panose="00000700000000000000" pitchFamily="2" charset="-78"/>
              </a:rPr>
              <a:t>عواقب مرگ مغزی</a:t>
            </a:r>
            <a:endParaRPr lang="en-US" sz="3200" b="0" dirty="0">
              <a:solidFill>
                <a:srgbClr val="00ABEE"/>
              </a:solidFill>
              <a:cs typeface="B Titr" panose="00000700000000000000" pitchFamily="2" charset="-7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9433" y="1325358"/>
            <a:ext cx="441556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419600" y="1676400"/>
            <a:ext cx="3556000" cy="2057400"/>
          </a:xfrm>
          <a:prstGeom prst="line">
            <a:avLst/>
          </a:prstGeom>
          <a:ln w="444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800600" y="1676400"/>
            <a:ext cx="3048000" cy="2057400"/>
          </a:xfrm>
          <a:prstGeom prst="line">
            <a:avLst/>
          </a:prstGeom>
          <a:ln w="444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Flowchart: Process 10"/>
          <p:cNvSpPr/>
          <p:nvPr/>
        </p:nvSpPr>
        <p:spPr>
          <a:xfrm>
            <a:off x="609600" y="2286000"/>
            <a:ext cx="1981200" cy="685800"/>
          </a:xfrm>
          <a:prstGeom prst="flowChartProcess">
            <a:avLst/>
          </a:prstGeom>
          <a:solidFill>
            <a:srgbClr val="6565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cs typeface="B Nazanin" panose="00000400000000000000" pitchFamily="2" charset="-78"/>
              </a:rPr>
              <a:t>هیپوترمی</a:t>
            </a:r>
            <a:endParaRPr lang="id-ID" sz="2800" b="1" dirty="0">
              <a:cs typeface="B Nazanin" panose="00000400000000000000" pitchFamily="2" charset="-78"/>
            </a:endParaRPr>
          </a:p>
        </p:txBody>
      </p:sp>
      <p:sp>
        <p:nvSpPr>
          <p:cNvPr id="12" name="Rectangle 11"/>
          <p:cNvSpPr/>
          <p:nvPr/>
        </p:nvSpPr>
        <p:spPr>
          <a:xfrm>
            <a:off x="685800" y="4724400"/>
            <a:ext cx="2133600" cy="838200"/>
          </a:xfrm>
          <a:prstGeom prst="rect">
            <a:avLst/>
          </a:prstGeom>
          <a:solidFill>
            <a:srgbClr val="4DC8F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cs typeface="B Nazanin" panose="00000400000000000000" pitchFamily="2" charset="-78"/>
              </a:rPr>
              <a:t>عدم قدرت تغلیظ ادرار</a:t>
            </a:r>
            <a:endParaRPr lang="id-ID" sz="2800" b="1" dirty="0">
              <a:solidFill>
                <a:schemeClr val="tx1"/>
              </a:solidFill>
              <a:cs typeface="B Nazanin" panose="00000400000000000000" pitchFamily="2" charset="-78"/>
            </a:endParaRPr>
          </a:p>
        </p:txBody>
      </p:sp>
      <p:sp>
        <p:nvSpPr>
          <p:cNvPr id="13" name="Flowchart: Process 12"/>
          <p:cNvSpPr/>
          <p:nvPr/>
        </p:nvSpPr>
        <p:spPr>
          <a:xfrm>
            <a:off x="5029200" y="5638800"/>
            <a:ext cx="2438400" cy="762000"/>
          </a:xfrm>
          <a:prstGeom prst="flowChartProcess">
            <a:avLst/>
          </a:prstGeom>
          <a:solidFill>
            <a:srgbClr val="6565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bg1"/>
                </a:solidFill>
                <a:cs typeface="B Nazanin" panose="00000400000000000000" pitchFamily="2" charset="-78"/>
              </a:rPr>
              <a:t>افت فشارخون</a:t>
            </a:r>
            <a:endParaRPr lang="id-ID" sz="2800" b="1" dirty="0">
              <a:solidFill>
                <a:schemeClr val="bg1"/>
              </a:solidFill>
              <a:cs typeface="B Nazanin" panose="00000400000000000000" pitchFamily="2" charset="-78"/>
            </a:endParaRPr>
          </a:p>
        </p:txBody>
      </p:sp>
      <p:sp>
        <p:nvSpPr>
          <p:cNvPr id="14" name="Flowchart: Process 13"/>
          <p:cNvSpPr/>
          <p:nvPr/>
        </p:nvSpPr>
        <p:spPr>
          <a:xfrm>
            <a:off x="9144000" y="4953000"/>
            <a:ext cx="2286000" cy="838200"/>
          </a:xfrm>
          <a:prstGeom prst="flowChart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a-IR" sz="2400" b="1" dirty="0" smtClean="0">
                <a:solidFill>
                  <a:schemeClr val="tx1"/>
                </a:solidFill>
                <a:cs typeface="B Nazanin" panose="00000400000000000000" pitchFamily="2" charset="-78"/>
              </a:rPr>
              <a:t>اختلالات الکترولیتی</a:t>
            </a:r>
            <a:endParaRPr lang="id-ID" sz="2400" b="1" dirty="0">
              <a:solidFill>
                <a:schemeClr val="tx1"/>
              </a:solidFill>
              <a:cs typeface="B Nazanin" panose="00000400000000000000" pitchFamily="2" charset="-78"/>
            </a:endParaRPr>
          </a:p>
        </p:txBody>
      </p:sp>
      <p:sp>
        <p:nvSpPr>
          <p:cNvPr id="15" name="Flowchart: Process 14"/>
          <p:cNvSpPr/>
          <p:nvPr/>
        </p:nvSpPr>
        <p:spPr>
          <a:xfrm>
            <a:off x="9372600" y="2784661"/>
            <a:ext cx="2057400" cy="685800"/>
          </a:xfrm>
          <a:prstGeom prst="flowChartProcess">
            <a:avLst/>
          </a:prstGeom>
          <a:solidFill>
            <a:srgbClr val="6565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cs typeface="B Nazanin" panose="00000400000000000000" pitchFamily="2" charset="-78"/>
              </a:rPr>
              <a:t>احتیاج به ونتیلاتور</a:t>
            </a:r>
            <a:endParaRPr lang="id-ID" sz="2400" b="1" dirty="0">
              <a:cs typeface="B Nazanin" panose="00000400000000000000" pitchFamily="2" charset="-78"/>
            </a:endParaRPr>
          </a:p>
        </p:txBody>
      </p:sp>
      <p:cxnSp>
        <p:nvCxnSpPr>
          <p:cNvPr id="17" name="Straight Arrow Connector 16"/>
          <p:cNvCxnSpPr/>
          <p:nvPr/>
        </p:nvCxnSpPr>
        <p:spPr>
          <a:xfrm flipH="1">
            <a:off x="2819400" y="2286000"/>
            <a:ext cx="1143000" cy="4616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924800" y="4031168"/>
            <a:ext cx="1066800" cy="9448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248400" y="4114800"/>
            <a:ext cx="0" cy="141164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124200" y="4031168"/>
            <a:ext cx="1117601" cy="8142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102600" y="2537410"/>
            <a:ext cx="1117600" cy="5586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07098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9371949" cy="856584"/>
          </a:xfrm>
        </p:spPr>
        <p:txBody>
          <a:bodyPr>
            <a:normAutofit/>
          </a:bodyPr>
          <a:lstStyle/>
          <a:p>
            <a:pPr algn="ctr" rtl="1"/>
            <a:r>
              <a:rPr lang="fa-IR" sz="3200" b="0" dirty="0" smtClean="0">
                <a:solidFill>
                  <a:srgbClr val="00ABEE"/>
                </a:solidFill>
                <a:cs typeface="B Titr" panose="00000700000000000000" pitchFamily="2" charset="-78"/>
              </a:rPr>
              <a:t>شما راننده ماشین بدن مرگ مغزی هستید</a:t>
            </a:r>
            <a:endParaRPr lang="en-US" sz="3200" b="0" dirty="0">
              <a:solidFill>
                <a:srgbClr val="00ABEE"/>
              </a:solidFill>
              <a:cs typeface="B Titr" panose="00000700000000000000" pitchFamily="2" charset="-78"/>
            </a:endParaRPr>
          </a:p>
        </p:txBody>
      </p:sp>
      <p:sp>
        <p:nvSpPr>
          <p:cNvPr id="3" name="Content Placeholder 2"/>
          <p:cNvSpPr>
            <a:spLocks noGrp="1"/>
          </p:cNvSpPr>
          <p:nvPr>
            <p:ph sz="quarter" idx="4"/>
          </p:nvPr>
        </p:nvSpPr>
        <p:spPr/>
        <p:txBody>
          <a:bodyPr>
            <a:normAutofit/>
          </a:bodyPr>
          <a:lstStyle/>
          <a:p>
            <a:pPr algn="justLow" rtl="1">
              <a:buNone/>
            </a:pPr>
            <a:endParaRPr lang="fa-IR" sz="3000" dirty="0">
              <a:cs typeface="B Nazanin" pitchFamily="2" charset="-78"/>
            </a:endParaRPr>
          </a:p>
        </p:txBody>
      </p:sp>
      <p:pic>
        <p:nvPicPr>
          <p:cNvPr id="4098" name="Picture 2" descr="http://i39.tinypic.com/1571zj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61"/>
          <a:stretch/>
        </p:blipFill>
        <p:spPr bwMode="auto">
          <a:xfrm>
            <a:off x="609600" y="1600200"/>
            <a:ext cx="10972800" cy="519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3615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سوال 2</a:t>
            </a:r>
            <a:endParaRPr lang="en-US" dirty="0">
              <a:cs typeface="B Titr" panose="00000700000000000000" pitchFamily="2" charset="-78"/>
            </a:endParaRPr>
          </a:p>
        </p:txBody>
      </p:sp>
      <p:sp>
        <p:nvSpPr>
          <p:cNvPr id="3" name="Content Placeholder 2"/>
          <p:cNvSpPr>
            <a:spLocks noGrp="1"/>
          </p:cNvSpPr>
          <p:nvPr>
            <p:ph sz="quarter" idx="4"/>
          </p:nvPr>
        </p:nvSpPr>
        <p:spPr/>
        <p:txBody>
          <a:bodyPr/>
          <a:lstStyle/>
          <a:p>
            <a:pPr algn="r" rtl="1"/>
            <a:r>
              <a:rPr lang="fa-IR" dirty="0" smtClean="0">
                <a:cs typeface="B Nazanin" panose="00000400000000000000" pitchFamily="2" charset="-78"/>
              </a:rPr>
              <a:t>مهمترین عامل در پایداری علائم حیاتی فرد مرگ مغزی کدام است؟</a:t>
            </a:r>
          </a:p>
          <a:p>
            <a:pPr algn="r" rtl="1"/>
            <a:endParaRPr lang="fa-IR" dirty="0">
              <a:cs typeface="B Nazanin" panose="00000400000000000000" pitchFamily="2" charset="-78"/>
            </a:endParaRPr>
          </a:p>
          <a:p>
            <a:pPr marL="800100" lvl="1" indent="-342900">
              <a:buAutoNum type="arabicPeriod"/>
            </a:pPr>
            <a:r>
              <a:rPr lang="fa-IR" dirty="0" smtClean="0">
                <a:cs typeface="B Nazanin" panose="00000400000000000000" pitchFamily="2" charset="-78"/>
              </a:rPr>
              <a:t>مغز</a:t>
            </a:r>
          </a:p>
          <a:p>
            <a:pPr marL="800100" lvl="1" indent="-342900">
              <a:buAutoNum type="arabicPeriod"/>
            </a:pPr>
            <a:r>
              <a:rPr lang="fa-IR" dirty="0" smtClean="0">
                <a:cs typeface="B Nazanin" panose="00000400000000000000" pitchFamily="2" charset="-78"/>
              </a:rPr>
              <a:t>ساقه مغز</a:t>
            </a:r>
          </a:p>
          <a:p>
            <a:pPr marL="800100" lvl="1" indent="-342900">
              <a:buAutoNum type="arabicPeriod"/>
            </a:pPr>
            <a:r>
              <a:rPr lang="fa-IR" dirty="0" smtClean="0">
                <a:cs typeface="B Nazanin" panose="00000400000000000000" pitchFamily="2" charset="-78"/>
              </a:rPr>
              <a:t>فرد مراقبت کننده</a:t>
            </a:r>
          </a:p>
          <a:p>
            <a:pPr marL="800100" lvl="1" indent="-342900">
              <a:buAutoNum type="arabicPeriod"/>
            </a:pPr>
            <a:r>
              <a:rPr lang="fa-IR" dirty="0" smtClean="0">
                <a:cs typeface="B Nazanin" panose="00000400000000000000" pitchFamily="2" charset="-78"/>
              </a:rPr>
              <a:t>داروها</a:t>
            </a:r>
            <a:endParaRPr lang="en-US" dirty="0">
              <a:cs typeface="B Nazanin" panose="00000400000000000000" pitchFamily="2" charset="-78"/>
            </a:endParaRPr>
          </a:p>
        </p:txBody>
      </p:sp>
    </p:spTree>
    <p:extLst>
      <p:ext uri="{BB962C8B-B14F-4D97-AF65-F5344CB8AC3E}">
        <p14:creationId xmlns:p14="http://schemas.microsoft.com/office/powerpoint/2010/main" val="17417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066800"/>
            <a:ext cx="8153400" cy="782837"/>
          </a:xfrm>
        </p:spPr>
        <p:txBody>
          <a:bodyPr>
            <a:noAutofit/>
          </a:bodyPr>
          <a:lstStyle/>
          <a:p>
            <a:pPr algn="ctr"/>
            <a:r>
              <a:rPr lang="fa-IR" sz="3200" b="0" dirty="0" smtClean="0">
                <a:solidFill>
                  <a:srgbClr val="00B0F0"/>
                </a:solidFill>
                <a:cs typeface="B Titr" panose="00000700000000000000" pitchFamily="2" charset="-78"/>
              </a:rPr>
              <a:t>علل کاهش فشار خون در مرگ مغزی (1):</a:t>
            </a:r>
            <a:br>
              <a:rPr lang="fa-IR" sz="3200" b="0" dirty="0" smtClean="0">
                <a:solidFill>
                  <a:srgbClr val="00B0F0"/>
                </a:solidFill>
                <a:cs typeface="B Titr" panose="00000700000000000000" pitchFamily="2" charset="-78"/>
              </a:rPr>
            </a:br>
            <a:endParaRPr lang="fa-IR" sz="3200" b="0" dirty="0">
              <a:solidFill>
                <a:srgbClr val="00B0F0"/>
              </a:solidFill>
              <a:cs typeface="B Titr" panose="00000700000000000000" pitchFamily="2" charset="-78"/>
            </a:endParaRPr>
          </a:p>
        </p:txBody>
      </p:sp>
      <p:pic>
        <p:nvPicPr>
          <p:cNvPr id="4" name="Content Placeholder 3"/>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2209800" y="2209800"/>
            <a:ext cx="1728788" cy="1389945"/>
          </a:xfrm>
          <a:prstGeom prst="rect">
            <a:avLst/>
          </a:prstGeom>
        </p:spPr>
      </p:pic>
      <p:pic>
        <p:nvPicPr>
          <p:cNvPr id="1026" name="Picture 2" descr="C:\Users\katy pc\Pictures\mashhad\آب کم با پارچ.jpg"/>
          <p:cNvPicPr>
            <a:picLocks noChangeAspect="1" noChangeArrowheads="1"/>
          </p:cNvPicPr>
          <p:nvPr/>
        </p:nvPicPr>
        <p:blipFill>
          <a:blip r:embed="rId3" cstate="print"/>
          <a:srcRect/>
          <a:stretch>
            <a:fillRect/>
          </a:stretch>
        </p:blipFill>
        <p:spPr bwMode="auto">
          <a:xfrm>
            <a:off x="8534400" y="2306838"/>
            <a:ext cx="1714500" cy="1341437"/>
          </a:xfrm>
          <a:prstGeom prst="rect">
            <a:avLst/>
          </a:prstGeom>
          <a:noFill/>
        </p:spPr>
      </p:pic>
      <p:pic>
        <p:nvPicPr>
          <p:cNvPr id="1027" name="Picture 3" descr="C:\Users\katy pc\Pictures\mashhad\لیوان بزرگ.jpg"/>
          <p:cNvPicPr>
            <a:picLocks noChangeAspect="1" noChangeArrowheads="1"/>
          </p:cNvPicPr>
          <p:nvPr/>
        </p:nvPicPr>
        <p:blipFill>
          <a:blip r:embed="rId4" cstate="print"/>
          <a:srcRect/>
          <a:stretch>
            <a:fillRect/>
          </a:stretch>
        </p:blipFill>
        <p:spPr bwMode="auto">
          <a:xfrm>
            <a:off x="5105401" y="2390389"/>
            <a:ext cx="2066925" cy="1373717"/>
          </a:xfrm>
          <a:prstGeom prst="rect">
            <a:avLst/>
          </a:prstGeom>
          <a:noFill/>
        </p:spPr>
      </p:pic>
      <p:sp>
        <p:nvSpPr>
          <p:cNvPr id="8" name="TextBox 7"/>
          <p:cNvSpPr txBox="1"/>
          <p:nvPr/>
        </p:nvSpPr>
        <p:spPr>
          <a:xfrm>
            <a:off x="8075360" y="3852973"/>
            <a:ext cx="2516440" cy="2539157"/>
          </a:xfrm>
          <a:prstGeom prst="rect">
            <a:avLst/>
          </a:prstGeom>
          <a:noFill/>
          <a:ln>
            <a:solidFill>
              <a:srgbClr val="FF0000"/>
            </a:solidFill>
          </a:ln>
        </p:spPr>
        <p:txBody>
          <a:bodyPr wrap="square" rtlCol="1">
            <a:spAutoFit/>
          </a:bodyPr>
          <a:lstStyle/>
          <a:p>
            <a:pPr lvl="1" algn="r" rtl="1"/>
            <a:r>
              <a:rPr lang="fa-IR" b="1" u="sng" dirty="0">
                <a:cs typeface="B Nazanin" panose="00000400000000000000" pitchFamily="2" charset="-78"/>
              </a:rPr>
              <a:t>کاهش حجم داخل عروق</a:t>
            </a:r>
          </a:p>
          <a:p>
            <a:pPr lvl="1" algn="r" rtl="1"/>
            <a:endParaRPr lang="fa-IR" sz="1500" b="1" dirty="0">
              <a:cs typeface="B Nazanin" panose="00000400000000000000" pitchFamily="2" charset="-78"/>
            </a:endParaRPr>
          </a:p>
          <a:p>
            <a:pPr marL="600075" lvl="1" indent="-257175" algn="r" rtl="1">
              <a:buFontTx/>
              <a:buAutoNum type="arabicPeriod"/>
            </a:pPr>
            <a:r>
              <a:rPr lang="fa-IR" sz="1400" b="1" dirty="0">
                <a:cs typeface="B Nazanin" panose="00000400000000000000" pitchFamily="2" charset="-78"/>
              </a:rPr>
              <a:t>از دست دادن حجم</a:t>
            </a:r>
          </a:p>
          <a:p>
            <a:pPr marL="1028700" lvl="2" indent="-342900" algn="r" rtl="1">
              <a:buFont typeface="Arial" pitchFamily="34" charset="0"/>
              <a:buChar char="•"/>
            </a:pPr>
            <a:r>
              <a:rPr lang="fa-IR" sz="1400" dirty="0">
                <a:cs typeface="B Nazanin" panose="00000400000000000000" pitchFamily="2" charset="-78"/>
              </a:rPr>
              <a:t>خونریزی</a:t>
            </a:r>
          </a:p>
          <a:p>
            <a:pPr marL="1028700" lvl="2" indent="-342900" algn="r" rtl="1">
              <a:buFont typeface="Arial" pitchFamily="34" charset="0"/>
              <a:buChar char="•"/>
            </a:pPr>
            <a:r>
              <a:rPr lang="fa-IR" sz="1400" dirty="0">
                <a:cs typeface="B Nazanin" panose="00000400000000000000" pitchFamily="2" charset="-78"/>
              </a:rPr>
              <a:t>حجم بالای ادرار</a:t>
            </a:r>
          </a:p>
          <a:p>
            <a:pPr marL="1143000" lvl="3" algn="r" rtl="1"/>
            <a:r>
              <a:rPr lang="fa-IR" sz="1400" dirty="0">
                <a:cs typeface="B Nazanin" panose="00000400000000000000" pitchFamily="2" charset="-78"/>
              </a:rPr>
              <a:t>- مصرف دیورتیک</a:t>
            </a:r>
          </a:p>
          <a:p>
            <a:pPr marL="1143000" lvl="3" algn="r" rtl="1"/>
            <a:r>
              <a:rPr lang="fa-IR" sz="1400" dirty="0">
                <a:cs typeface="B Nazanin" panose="00000400000000000000" pitchFamily="2" charset="-78"/>
              </a:rPr>
              <a:t>- دیابت بی مزه</a:t>
            </a:r>
          </a:p>
          <a:p>
            <a:pPr marL="1143000" lvl="3" algn="r" rtl="1"/>
            <a:r>
              <a:rPr lang="fa-IR" sz="1400" dirty="0">
                <a:cs typeface="B Nazanin" panose="00000400000000000000" pitchFamily="2" charset="-78"/>
              </a:rPr>
              <a:t>- بالا بودن قند خون</a:t>
            </a:r>
          </a:p>
          <a:p>
            <a:pPr marL="1143000" lvl="3" algn="r" rtl="1"/>
            <a:r>
              <a:rPr lang="fa-IR" sz="1400" dirty="0">
                <a:cs typeface="B Nazanin" panose="00000400000000000000" pitchFamily="2" charset="-78"/>
              </a:rPr>
              <a:t>- هیپوترمی</a:t>
            </a:r>
            <a:endParaRPr lang="fa-IR" sz="1400" b="1" dirty="0">
              <a:cs typeface="B Nazanin" panose="00000400000000000000" pitchFamily="2" charset="-78"/>
            </a:endParaRPr>
          </a:p>
          <a:p>
            <a:pPr marL="600075" lvl="1" indent="-257175" algn="r" rtl="1">
              <a:buFontTx/>
              <a:buAutoNum type="arabicPeriod"/>
            </a:pPr>
            <a:r>
              <a:rPr lang="fa-IR" sz="1400" dirty="0">
                <a:cs typeface="B Nazanin" panose="00000400000000000000" pitchFamily="2" charset="-78"/>
              </a:rPr>
              <a:t>تجویز کم مایعات</a:t>
            </a:r>
          </a:p>
          <a:p>
            <a:pPr marL="600075" lvl="1" indent="-257175" algn="r" rtl="1">
              <a:buFontTx/>
              <a:buAutoNum type="arabicPeriod"/>
            </a:pPr>
            <a:r>
              <a:rPr lang="fa-IR" sz="1400" dirty="0">
                <a:cs typeface="B Nazanin" panose="00000400000000000000" pitchFamily="2" charset="-78"/>
              </a:rPr>
              <a:t>شیفت مایع به فضای سوم</a:t>
            </a:r>
          </a:p>
        </p:txBody>
      </p:sp>
      <p:sp>
        <p:nvSpPr>
          <p:cNvPr id="10" name="TextBox 9"/>
          <p:cNvSpPr txBox="1"/>
          <p:nvPr/>
        </p:nvSpPr>
        <p:spPr>
          <a:xfrm>
            <a:off x="4800600" y="3847657"/>
            <a:ext cx="2671308" cy="1708160"/>
          </a:xfrm>
          <a:prstGeom prst="rect">
            <a:avLst/>
          </a:prstGeom>
          <a:noFill/>
          <a:ln>
            <a:solidFill>
              <a:srgbClr val="FF0000"/>
            </a:solidFill>
          </a:ln>
        </p:spPr>
        <p:txBody>
          <a:bodyPr wrap="square" rtlCol="1">
            <a:spAutoFit/>
          </a:bodyPr>
          <a:lstStyle/>
          <a:p>
            <a:pPr lvl="1" algn="justLow" rtl="1"/>
            <a:r>
              <a:rPr lang="fa-IR" sz="2000" b="1" u="sng" dirty="0">
                <a:cs typeface="B Nazanin" panose="00000400000000000000" pitchFamily="2" charset="-78"/>
              </a:rPr>
              <a:t>گشاد شدن عروق</a:t>
            </a:r>
          </a:p>
          <a:p>
            <a:pPr lvl="1" algn="justLow" rtl="1"/>
            <a:endParaRPr lang="fa-IR" sz="1950" b="1" dirty="0">
              <a:cs typeface="B Nazanin" panose="00000400000000000000" pitchFamily="2" charset="-78"/>
            </a:endParaRPr>
          </a:p>
          <a:p>
            <a:pPr marL="1028700" lvl="2" indent="-342900" algn="justLow" rtl="1">
              <a:buAutoNum type="arabicPeriod"/>
            </a:pPr>
            <a:r>
              <a:rPr lang="fa-IR" sz="1650" dirty="0">
                <a:cs typeface="B Nazanin" panose="00000400000000000000" pitchFamily="2" charset="-78"/>
              </a:rPr>
              <a:t>عفونت</a:t>
            </a:r>
          </a:p>
          <a:p>
            <a:pPr marL="1028700" lvl="2" indent="-342900" algn="justLow" rtl="1">
              <a:buFontTx/>
              <a:buAutoNum type="arabicPeriod"/>
            </a:pPr>
            <a:r>
              <a:rPr lang="fa-IR" sz="1650" dirty="0">
                <a:cs typeface="B Nazanin" panose="00000400000000000000" pitchFamily="2" charset="-78"/>
              </a:rPr>
              <a:t>شوک نخاعی</a:t>
            </a:r>
            <a:endParaRPr lang="en-US" sz="1650" dirty="0">
              <a:cs typeface="B Nazanin" panose="00000400000000000000" pitchFamily="2" charset="-78"/>
            </a:endParaRPr>
          </a:p>
          <a:p>
            <a:pPr marL="1028700" lvl="2" indent="-342900" algn="justLow" rtl="1">
              <a:buFontTx/>
              <a:buAutoNum type="arabicPeriod"/>
            </a:pPr>
            <a:r>
              <a:rPr lang="fa-IR" sz="1650" dirty="0">
                <a:cs typeface="B Nazanin" panose="00000400000000000000" pitchFamily="2" charset="-78"/>
              </a:rPr>
              <a:t>کمبود کته کولامین ها</a:t>
            </a:r>
          </a:p>
          <a:p>
            <a:pPr marL="1028700" lvl="2" indent="-342900" algn="justLow" rtl="1">
              <a:buFontTx/>
              <a:buAutoNum type="arabicPeriod"/>
            </a:pPr>
            <a:r>
              <a:rPr lang="fa-IR" sz="1650" dirty="0">
                <a:cs typeface="B Nazanin" panose="00000400000000000000" pitchFamily="2" charset="-78"/>
              </a:rPr>
              <a:t>نارسایی نسبی  آدرنال</a:t>
            </a:r>
          </a:p>
        </p:txBody>
      </p:sp>
      <p:sp>
        <p:nvSpPr>
          <p:cNvPr id="11" name="TextBox 10"/>
          <p:cNvSpPr txBox="1"/>
          <p:nvPr/>
        </p:nvSpPr>
        <p:spPr>
          <a:xfrm>
            <a:off x="2005632" y="3847658"/>
            <a:ext cx="2137124" cy="2469907"/>
          </a:xfrm>
          <a:prstGeom prst="rect">
            <a:avLst/>
          </a:prstGeom>
          <a:noFill/>
          <a:ln>
            <a:solidFill>
              <a:srgbClr val="FF0000"/>
            </a:solidFill>
          </a:ln>
        </p:spPr>
        <p:txBody>
          <a:bodyPr wrap="none" rtlCol="1">
            <a:spAutoFit/>
          </a:bodyPr>
          <a:lstStyle/>
          <a:p>
            <a:pPr lvl="1" algn="justLow" rtl="1"/>
            <a:r>
              <a:rPr lang="fa-IR" sz="2000" b="1" u="sng" dirty="0">
                <a:cs typeface="B Nazanin" panose="00000400000000000000" pitchFamily="2" charset="-78"/>
              </a:rPr>
              <a:t>کاهش پمپاژ قلب</a:t>
            </a:r>
          </a:p>
          <a:p>
            <a:pPr lvl="1" algn="justLow" rtl="1"/>
            <a:endParaRPr lang="fa-IR" sz="1950" b="1" dirty="0">
              <a:cs typeface="B Nazanin" panose="00000400000000000000" pitchFamily="2" charset="-78"/>
            </a:endParaRPr>
          </a:p>
          <a:p>
            <a:pPr marL="685800" lvl="1" indent="-342900" algn="justLow" rtl="1">
              <a:buAutoNum type="arabicPeriod"/>
            </a:pPr>
            <a:r>
              <a:rPr lang="fa-IR" sz="1650" dirty="0">
                <a:cs typeface="B Nazanin" panose="00000400000000000000" pitchFamily="2" charset="-78"/>
              </a:rPr>
              <a:t>بیماری قلبی اولیه</a:t>
            </a:r>
          </a:p>
          <a:p>
            <a:pPr marL="685800" lvl="1" indent="-342900" algn="justLow" rtl="1">
              <a:buFontTx/>
              <a:buAutoNum type="arabicPeriod"/>
            </a:pPr>
            <a:r>
              <a:rPr lang="fa-IR" sz="1650" dirty="0">
                <a:cs typeface="B Nazanin" panose="00000400000000000000" pitchFamily="2" charset="-78"/>
              </a:rPr>
              <a:t>ضربه به قفسه سینه</a:t>
            </a:r>
          </a:p>
          <a:p>
            <a:pPr marL="685800" lvl="1" indent="-342900" algn="justLow" rtl="1">
              <a:buFontTx/>
              <a:buAutoNum type="arabicPeriod"/>
            </a:pPr>
            <a:r>
              <a:rPr lang="fa-IR" sz="1650" dirty="0">
                <a:cs typeface="B Nazanin" panose="00000400000000000000" pitchFamily="2" charset="-78"/>
              </a:rPr>
              <a:t>اثر سیتوکین ها</a:t>
            </a:r>
          </a:p>
          <a:p>
            <a:pPr marL="685800" lvl="1" indent="-342900" algn="justLow" rtl="1">
              <a:buFontTx/>
              <a:buAutoNum type="arabicPeriod"/>
            </a:pPr>
            <a:r>
              <a:rPr lang="fa-IR" sz="1650" dirty="0">
                <a:cs typeface="B Nazanin" panose="00000400000000000000" pitchFamily="2" charset="-78"/>
              </a:rPr>
              <a:t>اثر کته کولامین ها</a:t>
            </a:r>
          </a:p>
          <a:p>
            <a:pPr marL="685800" lvl="1" indent="-342900" algn="justLow" rtl="1">
              <a:buFontTx/>
              <a:buAutoNum type="arabicPeriod"/>
            </a:pPr>
            <a:r>
              <a:rPr lang="fa-IR" sz="1650" dirty="0">
                <a:cs typeface="B Nazanin" panose="00000400000000000000" pitchFamily="2" charset="-78"/>
              </a:rPr>
              <a:t>متابولیک</a:t>
            </a:r>
          </a:p>
          <a:p>
            <a:pPr marL="685800" lvl="1" indent="-342900" algn="justLow" rtl="1">
              <a:buFontTx/>
              <a:buAutoNum type="arabicPeriod"/>
            </a:pPr>
            <a:r>
              <a:rPr lang="fa-IR" sz="1650" dirty="0">
                <a:cs typeface="B Nazanin" panose="00000400000000000000" pitchFamily="2" charset="-78"/>
              </a:rPr>
              <a:t>هورمونال</a:t>
            </a:r>
            <a:endParaRPr lang="en-US" sz="1200" dirty="0">
              <a:ln>
                <a:solidFill>
                  <a:srgbClr val="FF0000"/>
                </a:solidFill>
              </a:ln>
              <a:cs typeface="B Nazanin" panose="00000400000000000000" pitchFamily="2" charset="-78"/>
            </a:endParaRPr>
          </a:p>
          <a:p>
            <a:pPr marL="685800" lvl="1" indent="-342900" algn="justLow" rtl="1">
              <a:buAutoNum type="arabicPeriod"/>
            </a:pPr>
            <a:endParaRPr lang="fa-IR" sz="1650" dirty="0">
              <a:cs typeface="B Nazanin" panose="00000400000000000000" pitchFamily="2" charset="-78"/>
            </a:endParaRPr>
          </a:p>
        </p:txBody>
      </p:sp>
      <p:sp>
        <p:nvSpPr>
          <p:cNvPr id="12" name="Oval 11"/>
          <p:cNvSpPr/>
          <p:nvPr/>
        </p:nvSpPr>
        <p:spPr>
          <a:xfrm>
            <a:off x="5638800" y="3276600"/>
            <a:ext cx="685800" cy="91439"/>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cs typeface="B Yekan" panose="00000400000000000000" pitchFamily="2" charset="-78"/>
            </a:endParaRPr>
          </a:p>
        </p:txBody>
      </p:sp>
    </p:spTree>
    <p:extLst>
      <p:ext uri="{BB962C8B-B14F-4D97-AF65-F5344CB8AC3E}">
        <p14:creationId xmlns:p14="http://schemas.microsoft.com/office/powerpoint/2010/main" val="270967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SOD Farsi Final">
  <a:themeElements>
    <a:clrScheme name="ISOD">
      <a:dk1>
        <a:srgbClr val="58595B"/>
      </a:dk1>
      <a:lt1>
        <a:srgbClr val="FFFFFF"/>
      </a:lt1>
      <a:dk2>
        <a:srgbClr val="A6CE39"/>
      </a:dk2>
      <a:lt2>
        <a:srgbClr val="FFFFFF"/>
      </a:lt2>
      <a:accent1>
        <a:srgbClr val="58595B"/>
      </a:accent1>
      <a:accent2>
        <a:srgbClr val="44C8F5"/>
      </a:accent2>
      <a:accent3>
        <a:srgbClr val="A6CE39"/>
      </a:accent3>
      <a:accent4>
        <a:srgbClr val="3397B9"/>
      </a:accent4>
      <a:accent5>
        <a:srgbClr val="88AC2E"/>
      </a:accent5>
      <a:accent6>
        <a:srgbClr val="FFFFFF"/>
      </a:accent6>
      <a:hlink>
        <a:srgbClr val="3397B9"/>
      </a:hlink>
      <a:folHlink>
        <a:srgbClr val="58595B"/>
      </a:folHlink>
    </a:clrScheme>
    <a:fontScheme name="Custom 6">
      <a:majorFont>
        <a:latin typeface="Arial"/>
        <a:ea typeface=""/>
        <a:cs typeface="B Yekan"/>
      </a:majorFont>
      <a:minorFont>
        <a:latin typeface="Arial"/>
        <a:ea typeface=""/>
        <a:cs typeface="B Yek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OD Farsi Final" id="{2B07DF72-ED63-4EF0-982E-20B86F2F4EDE}" vid="{148D5772-197E-41E7-84B2-C6DCFCF1DE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ISOD Farsi Final</Template>
  <TotalTime>10950</TotalTime>
  <Words>1445</Words>
  <Application>Microsoft Office PowerPoint</Application>
  <PresentationFormat>Widescreen</PresentationFormat>
  <Paragraphs>231</Paragraphs>
  <Slides>31</Slides>
  <Notes>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 Nazanin</vt:lpstr>
      <vt:lpstr>B Titr</vt:lpstr>
      <vt:lpstr>B Yekan</vt:lpstr>
      <vt:lpstr>Calibri</vt:lpstr>
      <vt:lpstr>Times New Roman</vt:lpstr>
      <vt:lpstr>Wingdings</vt:lpstr>
      <vt:lpstr>ISOD Farsi Final</vt:lpstr>
      <vt:lpstr>PowerPoint Presentation</vt:lpstr>
      <vt:lpstr>مکانیسم مرگ مغزی</vt:lpstr>
      <vt:lpstr>نواحی درگیر مغز در مرگ مغزی</vt:lpstr>
      <vt:lpstr>سوال 1</vt:lpstr>
      <vt:lpstr>PowerPoint Presentation</vt:lpstr>
      <vt:lpstr>عواقب مرگ مغزی</vt:lpstr>
      <vt:lpstr>شما راننده ماشین بدن مرگ مغزی هستید</vt:lpstr>
      <vt:lpstr>سوال 2</vt:lpstr>
      <vt:lpstr>علل کاهش فشار خون در مرگ مغزی (1): </vt:lpstr>
      <vt:lpstr>علل کاهش فشار خون در مرگ مغزی (2): اختلال در بازگشت خون وریدی به قلب </vt:lpstr>
      <vt:lpstr>سوال 3</vt:lpstr>
      <vt:lpstr>تجویز مایعات</vt:lpstr>
      <vt:lpstr>تجویز مایعات</vt:lpstr>
      <vt:lpstr>سوال 4</vt:lpstr>
      <vt:lpstr>وازوپرسورها</vt:lpstr>
      <vt:lpstr>اگر فشار خون با تجویز مایع و وازوپرسور بالا نیامد؟</vt:lpstr>
      <vt:lpstr>سوال 5</vt:lpstr>
      <vt:lpstr>ادامه درمان افت فشارخون</vt:lpstr>
      <vt:lpstr>کورتیکوستروئید</vt:lpstr>
      <vt:lpstr>روشهای مختلف اندازه گیری درجه حرارت</vt:lpstr>
      <vt:lpstr>وسایل مختلف اندازه گیری درجه حرارت مرکزی </vt:lpstr>
      <vt:lpstr>سوال 6</vt:lpstr>
      <vt:lpstr>هیپوترمی </vt:lpstr>
      <vt:lpstr>ادم ریه</vt:lpstr>
      <vt:lpstr>PowerPoint Presentation</vt:lpstr>
      <vt:lpstr>روش انجام تست آپنه</vt:lpstr>
      <vt:lpstr>روش انجام تست آپنه</vt:lpstr>
      <vt:lpstr>چالشهای تست آپنه</vt:lpstr>
      <vt:lpstr>سوال 7 </vt:lpstr>
      <vt:lpstr>PowerPoint Presentation</vt:lpstr>
      <vt:lpstr>چرا باید مراقبت کننده تمام مدت در کنار مورد مرگ مغزی باقی ماند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congratulation</dc:title>
  <dc:creator>SkySystem</dc:creator>
  <cp:lastModifiedBy>Ehsan Radi</cp:lastModifiedBy>
  <cp:revision>691</cp:revision>
  <dcterms:created xsi:type="dcterms:W3CDTF">2013-01-24T12:07:30Z</dcterms:created>
  <dcterms:modified xsi:type="dcterms:W3CDTF">2023-04-25T09:23:21Z</dcterms:modified>
</cp:coreProperties>
</file>