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318" r:id="rId3"/>
    <p:sldId id="259" r:id="rId4"/>
    <p:sldId id="262" r:id="rId5"/>
    <p:sldId id="263" r:id="rId6"/>
    <p:sldId id="264" r:id="rId7"/>
    <p:sldId id="303" r:id="rId8"/>
    <p:sldId id="268" r:id="rId9"/>
    <p:sldId id="270" r:id="rId10"/>
    <p:sldId id="273" r:id="rId11"/>
    <p:sldId id="274" r:id="rId12"/>
    <p:sldId id="275" r:id="rId13"/>
    <p:sldId id="314" r:id="rId14"/>
    <p:sldId id="276" r:id="rId15"/>
    <p:sldId id="277" r:id="rId16"/>
    <p:sldId id="278" r:id="rId17"/>
    <p:sldId id="315" r:id="rId18"/>
    <p:sldId id="280" r:id="rId19"/>
    <p:sldId id="311" r:id="rId20"/>
    <p:sldId id="282" r:id="rId21"/>
    <p:sldId id="283" r:id="rId22"/>
    <p:sldId id="284" r:id="rId23"/>
    <p:sldId id="286" r:id="rId24"/>
    <p:sldId id="288" r:id="rId25"/>
    <p:sldId id="316" r:id="rId26"/>
    <p:sldId id="289" r:id="rId27"/>
    <p:sldId id="290" r:id="rId28"/>
    <p:sldId id="291" r:id="rId29"/>
    <p:sldId id="293" r:id="rId30"/>
    <p:sldId id="317" r:id="rId31"/>
    <p:sldId id="294" r:id="rId32"/>
    <p:sldId id="29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0892" y="1772605"/>
            <a:ext cx="3463771" cy="1006475"/>
          </a:xfrm>
          <a:prstGeom prst="rect">
            <a:avLst/>
          </a:prstGeom>
        </p:spPr>
        <p:txBody>
          <a:bodyPr anchor="b">
            <a:normAutofit/>
          </a:bodyPr>
          <a:lstStyle>
            <a:lvl1pPr algn="ctr" rtl="1">
              <a:defRPr sz="2400" b="1" baseline="0">
                <a:cs typeface="B Yekan" panose="00000400000000000000" pitchFamily="2" charset="-78"/>
              </a:defRPr>
            </a:lvl1pPr>
          </a:lstStyle>
          <a:p>
            <a:r>
              <a:rPr lang="fa-IR" dirty="0" smtClean="0"/>
              <a:t>طراحی تیتر مورد نظر</a:t>
            </a:r>
            <a:endParaRPr lang="en-US" dirty="0"/>
          </a:p>
        </p:txBody>
      </p:sp>
      <p:sp>
        <p:nvSpPr>
          <p:cNvPr id="3" name="Subtitle 2"/>
          <p:cNvSpPr>
            <a:spLocks noGrp="1"/>
          </p:cNvSpPr>
          <p:nvPr>
            <p:ph type="subTitle" idx="1" hasCustomPrompt="1"/>
          </p:nvPr>
        </p:nvSpPr>
        <p:spPr>
          <a:xfrm>
            <a:off x="2196021" y="3004322"/>
            <a:ext cx="3373515" cy="459496"/>
          </a:xfrm>
          <a:prstGeom prst="rect">
            <a:avLst/>
          </a:prstGeom>
        </p:spPr>
        <p:txBody>
          <a:bodyPr>
            <a:normAutofit/>
          </a:bodyPr>
          <a:lstStyle>
            <a:lvl1pPr marL="0" indent="0" algn="ctr" rtl="1">
              <a:buNone/>
              <a:defRPr sz="2000" baseline="0">
                <a:cs typeface="B Yeka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smtClean="0"/>
              <a:t>طراحی تیتر مورد نظر</a:t>
            </a:r>
            <a:endParaRPr lang="en-US" dirty="0"/>
          </a:p>
        </p:txBody>
      </p:sp>
    </p:spTree>
    <p:extLst>
      <p:ext uri="{BB962C8B-B14F-4D97-AF65-F5344CB8AC3E}">
        <p14:creationId xmlns:p14="http://schemas.microsoft.com/office/powerpoint/2010/main" val="9121611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80030"/>
            <a:ext cx="10515600" cy="1325563"/>
          </a:xfrm>
          <a:prstGeom prst="rect">
            <a:avLst/>
          </a:prstGeom>
        </p:spPr>
        <p:txBody>
          <a:bodyPr>
            <a:normAutofit/>
          </a:bodyPr>
          <a:lstStyle>
            <a:lvl1pPr algn="ctr" rtl="1">
              <a:defRPr sz="4000" b="1" baseline="0">
                <a:cs typeface="B Yekan" panose="00000400000000000000" pitchFamily="2" charset="-78"/>
              </a:defRPr>
            </a:lvl1pPr>
          </a:lstStyle>
          <a:p>
            <a:r>
              <a:rPr lang="fa-IR" dirty="0" smtClean="0"/>
              <a:t>طراحی تیتر مورد نظر</a:t>
            </a:r>
            <a:endParaRPr lang="en-US" dirty="0"/>
          </a:p>
        </p:txBody>
      </p:sp>
      <p:sp>
        <p:nvSpPr>
          <p:cNvPr id="3" name="Content Placeholder 5"/>
          <p:cNvSpPr>
            <a:spLocks noGrp="1"/>
          </p:cNvSpPr>
          <p:nvPr>
            <p:ph sz="quarter" idx="4" hasCustomPrompt="1"/>
          </p:nvPr>
        </p:nvSpPr>
        <p:spPr>
          <a:xfrm>
            <a:off x="838200" y="2360073"/>
            <a:ext cx="10515600" cy="4378080"/>
          </a:xfrm>
          <a:prstGeom prst="rect">
            <a:avLst/>
          </a:prstGeom>
        </p:spPr>
        <p:txBody>
          <a:bodyPr>
            <a:normAutofit/>
          </a:bodyPr>
          <a:lstStyle>
            <a:lvl2pPr algn="r" rtl="1">
              <a:defRPr sz="1800"/>
            </a:lvl2pPr>
            <a:lvl3pPr algn="r" rtl="1">
              <a:defRPr sz="1800"/>
            </a:lvl3pPr>
            <a:lvl4pPr algn="r" rtl="1">
              <a:defRPr sz="1600"/>
            </a:lvl4pPr>
            <a:lvl5pPr algn="r" rtl="1">
              <a:defRPr sz="1600"/>
            </a:lvl5pPr>
          </a:lstStyle>
          <a:p>
            <a:pPr lvl="1"/>
            <a:r>
              <a:rPr lang="fa-IR" dirty="0" smtClean="0"/>
              <a:t>طراحی تیتر مورد نظر</a:t>
            </a:r>
          </a:p>
          <a:p>
            <a:pPr lvl="1"/>
            <a:r>
              <a:rPr lang="fa-IR" dirty="0" smtClean="0"/>
              <a:t>طراحی تیتر مورد نظر</a:t>
            </a:r>
            <a:endParaRPr lang="en-US" dirty="0" smtClean="0"/>
          </a:p>
          <a:p>
            <a:pPr lvl="2"/>
            <a:r>
              <a:rPr lang="fa-IR" dirty="0" smtClean="0"/>
              <a:t>طراحی تیتر مورد نظر</a:t>
            </a:r>
            <a:endParaRPr lang="en-US" dirty="0" smtClean="0"/>
          </a:p>
          <a:p>
            <a:pPr lvl="3"/>
            <a:r>
              <a:rPr lang="fa-IR" dirty="0" smtClean="0"/>
              <a:t>طراحی تیتر مورد نظر</a:t>
            </a:r>
            <a:endParaRPr lang="en-US" dirty="0" smtClean="0"/>
          </a:p>
          <a:p>
            <a:pPr lvl="4"/>
            <a:r>
              <a:rPr lang="fa-IR" dirty="0" smtClean="0"/>
              <a:t>طراحی تیتر مورد نظر</a:t>
            </a:r>
            <a:endParaRPr lang="en-US" dirty="0"/>
          </a:p>
        </p:txBody>
      </p:sp>
    </p:spTree>
    <p:extLst>
      <p:ext uri="{BB962C8B-B14F-4D97-AF65-F5344CB8AC3E}">
        <p14:creationId xmlns:p14="http://schemas.microsoft.com/office/powerpoint/2010/main" val="19470001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48840" y="1773936"/>
            <a:ext cx="3463771" cy="1006475"/>
          </a:xfrm>
          <a:prstGeom prst="rect">
            <a:avLst/>
          </a:prstGeom>
        </p:spPr>
        <p:txBody>
          <a:bodyPr anchor="b">
            <a:normAutofit/>
          </a:bodyPr>
          <a:lstStyle>
            <a:lvl1pPr algn="ctr" rtl="1">
              <a:defRPr sz="2400" b="1" baseline="0">
                <a:solidFill>
                  <a:schemeClr val="bg1"/>
                </a:solidFill>
                <a:cs typeface="B Yekan" panose="00000400000000000000" pitchFamily="2" charset="-78"/>
              </a:defRPr>
            </a:lvl1pPr>
          </a:lstStyle>
          <a:p>
            <a:r>
              <a:rPr lang="fa-IR" dirty="0" smtClean="0"/>
              <a:t>طراحی تیتر مورد نظر</a:t>
            </a:r>
            <a:endParaRPr lang="en-US" dirty="0"/>
          </a:p>
        </p:txBody>
      </p:sp>
      <p:sp>
        <p:nvSpPr>
          <p:cNvPr id="3" name="Subtitle 2"/>
          <p:cNvSpPr>
            <a:spLocks noGrp="1"/>
          </p:cNvSpPr>
          <p:nvPr>
            <p:ph type="subTitle" idx="1" hasCustomPrompt="1"/>
          </p:nvPr>
        </p:nvSpPr>
        <p:spPr>
          <a:xfrm>
            <a:off x="2194560" y="3008376"/>
            <a:ext cx="3373515" cy="459496"/>
          </a:xfrm>
          <a:prstGeom prst="rect">
            <a:avLst/>
          </a:prstGeom>
        </p:spPr>
        <p:txBody>
          <a:bodyPr>
            <a:normAutofit/>
          </a:bodyPr>
          <a:lstStyle>
            <a:lvl1pPr marL="0" indent="0" algn="ctr" rtl="1">
              <a:buNone/>
              <a:defRPr sz="2000" baseline="0">
                <a:solidFill>
                  <a:schemeClr val="bg1"/>
                </a:solidFill>
                <a:cs typeface="B Yeka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smtClean="0"/>
              <a:t>طراحی تیتر مورد نظر</a:t>
            </a:r>
            <a:endParaRPr lang="en-US" dirty="0"/>
          </a:p>
        </p:txBody>
      </p:sp>
    </p:spTree>
    <p:extLst>
      <p:ext uri="{BB962C8B-B14F-4D97-AF65-F5344CB8AC3E}">
        <p14:creationId xmlns:p14="http://schemas.microsoft.com/office/powerpoint/2010/main" val="3288880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880030"/>
            <a:ext cx="10515600" cy="1325563"/>
          </a:xfrm>
          <a:prstGeom prst="rect">
            <a:avLst/>
          </a:prstGeom>
        </p:spPr>
        <p:txBody>
          <a:bodyPr>
            <a:normAutofit/>
          </a:bodyPr>
          <a:lstStyle>
            <a:lvl1pPr algn="ctr" rtl="1">
              <a:defRPr sz="4000" b="1" baseline="0">
                <a:cs typeface="B Yekan" panose="00000400000000000000" pitchFamily="2" charset="-78"/>
              </a:defRPr>
            </a:lvl1pPr>
          </a:lstStyle>
          <a:p>
            <a:r>
              <a:rPr lang="fa-IR" dirty="0" smtClean="0"/>
              <a:t>طراحی تیتر مورد نظر</a:t>
            </a:r>
            <a:endParaRPr lang="en-US" dirty="0"/>
          </a:p>
        </p:txBody>
      </p:sp>
      <p:sp>
        <p:nvSpPr>
          <p:cNvPr id="5" name="Content Placeholder 5"/>
          <p:cNvSpPr>
            <a:spLocks noGrp="1"/>
          </p:cNvSpPr>
          <p:nvPr>
            <p:ph sz="quarter" idx="4" hasCustomPrompt="1"/>
          </p:nvPr>
        </p:nvSpPr>
        <p:spPr>
          <a:xfrm>
            <a:off x="838200" y="2360073"/>
            <a:ext cx="10515600" cy="4378080"/>
          </a:xfrm>
          <a:prstGeom prst="rect">
            <a:avLst/>
          </a:prstGeom>
        </p:spPr>
        <p:txBody>
          <a:bodyPr>
            <a:normAutofit/>
          </a:bodyPr>
          <a:lstStyle>
            <a:lvl2pPr algn="r" rtl="1">
              <a:defRPr sz="1800"/>
            </a:lvl2pPr>
            <a:lvl3pPr algn="r" rtl="1">
              <a:defRPr sz="1800"/>
            </a:lvl3pPr>
            <a:lvl4pPr algn="r" rtl="1">
              <a:defRPr sz="1600"/>
            </a:lvl4pPr>
            <a:lvl5pPr algn="r" rtl="1">
              <a:defRPr sz="1600"/>
            </a:lvl5pPr>
          </a:lstStyle>
          <a:p>
            <a:pPr lvl="1"/>
            <a:r>
              <a:rPr lang="fa-IR" dirty="0" smtClean="0"/>
              <a:t>طراحی تیتر مورد نظر</a:t>
            </a:r>
          </a:p>
          <a:p>
            <a:pPr lvl="1"/>
            <a:r>
              <a:rPr lang="fa-IR" dirty="0" smtClean="0"/>
              <a:t>طراحی تیتر مورد نظر</a:t>
            </a:r>
            <a:endParaRPr lang="en-US" dirty="0" smtClean="0"/>
          </a:p>
          <a:p>
            <a:pPr lvl="2"/>
            <a:r>
              <a:rPr lang="fa-IR" dirty="0" smtClean="0"/>
              <a:t>طراحی تیتر مورد نظر</a:t>
            </a:r>
            <a:endParaRPr lang="en-US" dirty="0" smtClean="0"/>
          </a:p>
          <a:p>
            <a:pPr lvl="3"/>
            <a:r>
              <a:rPr lang="fa-IR" dirty="0" smtClean="0"/>
              <a:t>طراحی تیتر مورد نظر</a:t>
            </a:r>
            <a:endParaRPr lang="en-US" dirty="0" smtClean="0"/>
          </a:p>
          <a:p>
            <a:pPr lvl="4"/>
            <a:r>
              <a:rPr lang="fa-IR" dirty="0" smtClean="0"/>
              <a:t>طراحی تیتر مورد نظر</a:t>
            </a:r>
            <a:endParaRPr lang="en-US" dirty="0"/>
          </a:p>
        </p:txBody>
      </p:sp>
    </p:spTree>
    <p:extLst>
      <p:ext uri="{BB962C8B-B14F-4D97-AF65-F5344CB8AC3E}">
        <p14:creationId xmlns:p14="http://schemas.microsoft.com/office/powerpoint/2010/main" val="24131783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150892" y="1772605"/>
            <a:ext cx="3463771" cy="1006475"/>
          </a:xfrm>
          <a:prstGeom prst="rect">
            <a:avLst/>
          </a:prstGeom>
        </p:spPr>
        <p:txBody>
          <a:bodyPr anchor="b">
            <a:normAutofit/>
          </a:bodyPr>
          <a:lstStyle>
            <a:lvl1pPr algn="ctr" rtl="1">
              <a:defRPr sz="2400" b="1" baseline="0">
                <a:cs typeface="B Yekan" panose="00000400000000000000" pitchFamily="2" charset="-78"/>
              </a:defRPr>
            </a:lvl1pPr>
          </a:lstStyle>
          <a:p>
            <a:r>
              <a:rPr lang="fa-IR" dirty="0" smtClean="0"/>
              <a:t>طراحی تیتر مورد نظر</a:t>
            </a:r>
            <a:endParaRPr lang="en-US" dirty="0"/>
          </a:p>
        </p:txBody>
      </p:sp>
      <p:sp>
        <p:nvSpPr>
          <p:cNvPr id="9" name="Subtitle 2"/>
          <p:cNvSpPr>
            <a:spLocks noGrp="1"/>
          </p:cNvSpPr>
          <p:nvPr>
            <p:ph type="subTitle" idx="1" hasCustomPrompt="1"/>
          </p:nvPr>
        </p:nvSpPr>
        <p:spPr>
          <a:xfrm>
            <a:off x="2196021" y="3004322"/>
            <a:ext cx="3373515" cy="459496"/>
          </a:xfrm>
          <a:prstGeom prst="rect">
            <a:avLst/>
          </a:prstGeom>
        </p:spPr>
        <p:txBody>
          <a:bodyPr>
            <a:normAutofit/>
          </a:bodyPr>
          <a:lstStyle>
            <a:lvl1pPr marL="0" indent="0" algn="ctr" rtl="1">
              <a:buNone/>
              <a:defRPr sz="2000" baseline="0">
                <a:cs typeface="B Yeka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smtClean="0"/>
              <a:t>طراحی تیتر مورد نظر</a:t>
            </a:r>
            <a:endParaRPr lang="en-US" dirty="0"/>
          </a:p>
        </p:txBody>
      </p:sp>
    </p:spTree>
    <p:extLst>
      <p:ext uri="{BB962C8B-B14F-4D97-AF65-F5344CB8AC3E}">
        <p14:creationId xmlns:p14="http://schemas.microsoft.com/office/powerpoint/2010/main" val="13311079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880030"/>
            <a:ext cx="10515600" cy="1325563"/>
          </a:xfrm>
          <a:prstGeom prst="rect">
            <a:avLst/>
          </a:prstGeom>
        </p:spPr>
        <p:txBody>
          <a:bodyPr>
            <a:normAutofit/>
          </a:bodyPr>
          <a:lstStyle>
            <a:lvl1pPr algn="ctr" rtl="1">
              <a:defRPr sz="4000" b="1" baseline="0">
                <a:cs typeface="B Yekan" panose="00000400000000000000" pitchFamily="2" charset="-78"/>
              </a:defRPr>
            </a:lvl1pPr>
          </a:lstStyle>
          <a:p>
            <a:r>
              <a:rPr lang="fa-IR" dirty="0" smtClean="0"/>
              <a:t>طراحی تیتر مورد نظر</a:t>
            </a:r>
            <a:endParaRPr lang="en-US" dirty="0"/>
          </a:p>
        </p:txBody>
      </p:sp>
      <p:sp>
        <p:nvSpPr>
          <p:cNvPr id="5" name="Content Placeholder 5"/>
          <p:cNvSpPr>
            <a:spLocks noGrp="1"/>
          </p:cNvSpPr>
          <p:nvPr>
            <p:ph sz="quarter" idx="4" hasCustomPrompt="1"/>
          </p:nvPr>
        </p:nvSpPr>
        <p:spPr>
          <a:xfrm>
            <a:off x="838200" y="2360073"/>
            <a:ext cx="10515600" cy="4378080"/>
          </a:xfrm>
          <a:prstGeom prst="rect">
            <a:avLst/>
          </a:prstGeom>
        </p:spPr>
        <p:txBody>
          <a:bodyPr>
            <a:normAutofit/>
          </a:bodyPr>
          <a:lstStyle>
            <a:lvl2pPr algn="r" rtl="1">
              <a:defRPr sz="1800"/>
            </a:lvl2pPr>
            <a:lvl3pPr algn="r" rtl="1">
              <a:defRPr sz="1800"/>
            </a:lvl3pPr>
            <a:lvl4pPr algn="r" rtl="1">
              <a:defRPr sz="1600"/>
            </a:lvl4pPr>
            <a:lvl5pPr algn="r" rtl="1">
              <a:defRPr sz="1600"/>
            </a:lvl5pPr>
          </a:lstStyle>
          <a:p>
            <a:pPr lvl="1"/>
            <a:r>
              <a:rPr lang="fa-IR" dirty="0" smtClean="0"/>
              <a:t>طراحی تیتر مورد نظر</a:t>
            </a:r>
          </a:p>
          <a:p>
            <a:pPr lvl="1"/>
            <a:r>
              <a:rPr lang="fa-IR" dirty="0" smtClean="0"/>
              <a:t>طراحی تیتر مورد نظر</a:t>
            </a:r>
            <a:endParaRPr lang="en-US" dirty="0" smtClean="0"/>
          </a:p>
          <a:p>
            <a:pPr lvl="2"/>
            <a:r>
              <a:rPr lang="fa-IR" dirty="0" smtClean="0"/>
              <a:t>طراحی تیتر مورد نظر</a:t>
            </a:r>
            <a:endParaRPr lang="en-US" dirty="0" smtClean="0"/>
          </a:p>
          <a:p>
            <a:pPr lvl="3"/>
            <a:r>
              <a:rPr lang="fa-IR" dirty="0" smtClean="0"/>
              <a:t>طراحی تیتر مورد نظر</a:t>
            </a:r>
            <a:endParaRPr lang="en-US" dirty="0" smtClean="0"/>
          </a:p>
          <a:p>
            <a:pPr lvl="4"/>
            <a:r>
              <a:rPr lang="fa-IR" dirty="0" smtClean="0"/>
              <a:t>طراحی تیتر مورد نظر</a:t>
            </a:r>
            <a:endParaRPr lang="en-US" dirty="0"/>
          </a:p>
        </p:txBody>
      </p:sp>
    </p:spTree>
    <p:extLst>
      <p:ext uri="{BB962C8B-B14F-4D97-AF65-F5344CB8AC3E}">
        <p14:creationId xmlns:p14="http://schemas.microsoft.com/office/powerpoint/2010/main" val="11488892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90157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63643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097345" name="Puffy white clouds in deep blue sky.jpg" descr="Puffy white clouds in deep blue sky"/>
          <p:cNvPicPr>
            <a:picLocks/>
          </p:cNvPicPr>
          <p:nvPr/>
        </p:nvPicPr>
        <p:blipFill>
          <a:blip r:embed="rId2"/>
          <a:stretch>
            <a:fillRect/>
          </a:stretch>
        </p:blipFill>
        <p:spPr>
          <a:xfrm>
            <a:off x="0" y="2057400"/>
            <a:ext cx="1490663" cy="3886200"/>
          </a:xfrm>
          <a:prstGeom prst="rect">
            <a:avLst/>
          </a:prstGeom>
          <a:ln w="12700">
            <a:miter lim="400000"/>
          </a:ln>
        </p:spPr>
      </p:pic>
      <p:sp>
        <p:nvSpPr>
          <p:cNvPr id="1048816" name="Shape 13"/>
          <p:cNvSpPr/>
          <p:nvPr/>
        </p:nvSpPr>
        <p:spPr>
          <a:xfrm>
            <a:off x="1600200" y="0"/>
            <a:ext cx="5029200" cy="5943600"/>
          </a:xfrm>
          <a:prstGeom prst="rect">
            <a:avLst/>
          </a:prstGeom>
          <a:solidFill>
            <a:srgbClr val="8BAA00"/>
          </a:solidFill>
          <a:ln w="12700">
            <a:miter lim="400000"/>
          </a:ln>
        </p:spPr>
        <p:txBody>
          <a:bodyPr lIns="0" tIns="0" rIns="0" bIns="0" anchor="ctr"/>
          <a:lstStyle/>
          <a:p>
            <a:pPr lvl="0" algn="ctr" defTabSz="685800">
              <a:defRPr sz="1300">
                <a:solidFill>
                  <a:srgbClr val="FFFFFF"/>
                </a:solidFill>
              </a:defRPr>
            </a:pPr>
            <a:endParaRPr/>
          </a:p>
        </p:txBody>
      </p:sp>
      <p:pic>
        <p:nvPicPr>
          <p:cNvPr id="2097346" name="Closeup of plant shoot.jpg" descr="Closeup of plant shoot"/>
          <p:cNvPicPr>
            <a:picLocks/>
          </p:cNvPicPr>
          <p:nvPr/>
        </p:nvPicPr>
        <p:blipFill>
          <a:blip r:embed="rId3"/>
          <a:stretch>
            <a:fillRect/>
          </a:stretch>
        </p:blipFill>
        <p:spPr>
          <a:xfrm>
            <a:off x="6738937" y="2057400"/>
            <a:ext cx="2060576" cy="3886200"/>
          </a:xfrm>
          <a:prstGeom prst="rect">
            <a:avLst/>
          </a:prstGeom>
          <a:ln w="12700">
            <a:miter lim="400000"/>
          </a:ln>
        </p:spPr>
      </p:pic>
      <p:pic>
        <p:nvPicPr>
          <p:cNvPr id="2097347" name="Waves.jpg" descr="Waves"/>
          <p:cNvPicPr>
            <a:picLocks/>
          </p:cNvPicPr>
          <p:nvPr/>
        </p:nvPicPr>
        <p:blipFill>
          <a:blip r:embed="rId4"/>
          <a:stretch>
            <a:fillRect/>
          </a:stretch>
        </p:blipFill>
        <p:spPr>
          <a:xfrm>
            <a:off x="8909050" y="2057400"/>
            <a:ext cx="3282950" cy="3886200"/>
          </a:xfrm>
          <a:prstGeom prst="rect">
            <a:avLst/>
          </a:prstGeom>
          <a:ln w="12700">
            <a:miter lim="400000"/>
          </a:ln>
        </p:spPr>
      </p:pic>
    </p:spTree>
    <p:extLst>
      <p:ext uri="{BB962C8B-B14F-4D97-AF65-F5344CB8AC3E}">
        <p14:creationId xmlns:p14="http://schemas.microsoft.com/office/powerpoint/2010/main" val="124430509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936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3" r:id="rId5"/>
    <p:sldLayoutId id="2147483654" r:id="rId6"/>
    <p:sldLayoutId id="2147483659" r:id="rId7"/>
    <p:sldLayoutId id="2147483660" r:id="rId8"/>
    <p:sldLayoutId id="2147483661" r:id="rId9"/>
  </p:sldLayoutIdLst>
  <p:timing>
    <p:tnLst>
      <p:par>
        <p:cTn id="1" dur="indefinite" restart="never" nodeType="tmRoot"/>
      </p:par>
    </p:tnLst>
  </p:timing>
  <p:txStyles>
    <p:titleStyle>
      <a:lvl1pPr algn="ctr" defTabSz="914400" rtl="1" eaLnBrk="1" latinLnBrk="0" hangingPunct="1">
        <a:lnSpc>
          <a:spcPct val="90000"/>
        </a:lnSpc>
        <a:spcBef>
          <a:spcPct val="0"/>
        </a:spcBef>
        <a:buNone/>
        <a:defRPr sz="4400" kern="1200">
          <a:solidFill>
            <a:schemeClr val="tx1"/>
          </a:solidFill>
          <a:latin typeface="+mj-lt"/>
          <a:ea typeface="+mj-ea"/>
          <a:cs typeface="B Yekan" panose="00000400000000000000" pitchFamily="2" charset="-78"/>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Yekan"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idx="4294967295"/>
          </p:nvPr>
        </p:nvSpPr>
        <p:spPr>
          <a:xfrm>
            <a:off x="1409700" y="276225"/>
            <a:ext cx="9372600" cy="1182688"/>
          </a:xfrm>
          <a:prstGeom prst="rect">
            <a:avLst/>
          </a:prstGeom>
        </p:spPr>
        <p:txBody>
          <a:bodyPr lIns="0" tIns="0" rIns="0" bIns="0">
            <a:normAutofit/>
          </a:bodyPr>
          <a:lstStyle/>
          <a:p>
            <a:pPr lvl="0"/>
            <a:r>
              <a:rPr lang="en-US" dirty="0" smtClean="0"/>
              <a:t> </a:t>
            </a:r>
            <a:endParaRPr dirty="0"/>
          </a:p>
        </p:txBody>
      </p:sp>
      <p:pic>
        <p:nvPicPr>
          <p:cNvPr id="60" name="image.png"/>
          <p:cNvPicPr/>
          <p:nvPr/>
        </p:nvPicPr>
        <p:blipFill>
          <a:blip r:embed="rId2">
            <a:extLst/>
          </a:blip>
          <a:stretch>
            <a:fillRect/>
          </a:stretch>
        </p:blipFill>
        <p:spPr>
          <a:xfrm>
            <a:off x="0" y="0"/>
            <a:ext cx="12188825" cy="6934200"/>
          </a:xfrm>
          <a:prstGeom prst="rect">
            <a:avLst/>
          </a:prstGeom>
          <a:ln w="12700">
            <a:miter lim="400000"/>
          </a:ln>
        </p:spPr>
      </p:pic>
    </p:spTree>
    <p:extLst>
      <p:ext uri="{BB962C8B-B14F-4D97-AF65-F5344CB8AC3E}">
        <p14:creationId xmlns:p14="http://schemas.microsoft.com/office/powerpoint/2010/main" val="1318211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364" y="1329609"/>
            <a:ext cx="11253645" cy="5047536"/>
          </a:xfrm>
          <a:prstGeom prst="rect">
            <a:avLst/>
          </a:prstGeom>
        </p:spPr>
        <p:txBody>
          <a:bodyPr wrap="square">
            <a:spAutoFit/>
          </a:bodyPr>
          <a:lstStyle/>
          <a:p>
            <a:pPr algn="r" rtl="1">
              <a:lnSpc>
                <a:spcPct val="200000"/>
              </a:lnSpc>
            </a:pPr>
            <a:r>
              <a:rPr lang="fa-IR" sz="2300" b="1" dirty="0" smtClean="0">
                <a:solidFill>
                  <a:srgbClr val="A4CD46"/>
                </a:solidFill>
                <a:cs typeface="B Yekan" panose="00000400000000000000" pitchFamily="2" charset="-78"/>
              </a:rPr>
              <a:t>9-1-  </a:t>
            </a:r>
            <a:r>
              <a:rPr lang="fa-IR" sz="2300" b="1" dirty="0">
                <a:solidFill>
                  <a:srgbClr val="A4CD46"/>
                </a:solidFill>
                <a:cs typeface="B Yekan" panose="00000400000000000000" pitchFamily="2" charset="-78"/>
              </a:rPr>
              <a:t>تماس اول با پزشک معالج:</a:t>
            </a:r>
            <a:endParaRPr lang="en-US" sz="2300" b="1" dirty="0">
              <a:solidFill>
                <a:srgbClr val="626264"/>
              </a:solidFill>
              <a:cs typeface="B Yekan" panose="00000400000000000000" pitchFamily="2" charset="-78"/>
            </a:endParaRPr>
          </a:p>
          <a:p>
            <a:pPr marL="342900" indent="-342900" algn="r" rtl="1">
              <a:lnSpc>
                <a:spcPct val="200000"/>
              </a:lnSpc>
              <a:buFont typeface="Arial" panose="020B0604020202090204" pitchFamily="34" charset="0"/>
              <a:buChar char="•"/>
            </a:pPr>
            <a:r>
              <a:rPr lang="fa-IR" sz="2300" dirty="0">
                <a:solidFill>
                  <a:srgbClr val="626264"/>
                </a:solidFill>
                <a:cs typeface="B Yekan" panose="00000400000000000000" pitchFamily="2" charset="-78"/>
              </a:rPr>
              <a:t> معرفی خود به عنوان نماینده دانشگاه (</a:t>
            </a:r>
            <a:r>
              <a:rPr lang="en-US" sz="2300" dirty="0">
                <a:solidFill>
                  <a:srgbClr val="626264"/>
                </a:solidFill>
                <a:cs typeface="B Yekan" panose="00000400000000000000" pitchFamily="2" charset="-78"/>
              </a:rPr>
              <a:t> </a:t>
            </a:r>
            <a:r>
              <a:rPr lang="fa-IR" sz="2300" dirty="0">
                <a:solidFill>
                  <a:srgbClr val="626264"/>
                </a:solidFill>
                <a:cs typeface="B Yekan" panose="00000400000000000000" pitchFamily="2" charset="-78"/>
              </a:rPr>
              <a:t>ازمرکز فراهم آوری</a:t>
            </a:r>
            <a:r>
              <a:rPr lang="en-US" sz="2300" dirty="0">
                <a:solidFill>
                  <a:srgbClr val="626264"/>
                </a:solidFill>
                <a:cs typeface="B Yekan" panose="00000400000000000000" pitchFamily="2" charset="-78"/>
              </a:rPr>
              <a:t> </a:t>
            </a:r>
            <a:r>
              <a:rPr lang="fa-IR" sz="2300" dirty="0">
                <a:solidFill>
                  <a:srgbClr val="626264"/>
                </a:solidFill>
                <a:cs typeface="B Yekan" panose="00000400000000000000" pitchFamily="2" charset="-78"/>
              </a:rPr>
              <a:t>)</a:t>
            </a:r>
            <a:endParaRPr lang="en-US" sz="2300" dirty="0">
              <a:solidFill>
                <a:srgbClr val="626264"/>
              </a:solidFill>
              <a:cs typeface="B Yekan" panose="00000400000000000000" pitchFamily="2" charset="-78"/>
            </a:endParaRPr>
          </a:p>
          <a:p>
            <a:pPr marL="342900" indent="-342900" algn="r" rtl="1">
              <a:lnSpc>
                <a:spcPct val="200000"/>
              </a:lnSpc>
              <a:buFont typeface="Arial" panose="020B0604020202090204" pitchFamily="34" charset="0"/>
              <a:buChar char="•"/>
            </a:pPr>
            <a:r>
              <a:rPr lang="fa-IR" sz="2300" dirty="0">
                <a:solidFill>
                  <a:srgbClr val="626264"/>
                </a:solidFill>
                <a:cs typeface="B Yekan" panose="00000400000000000000" pitchFamily="2" charset="-78"/>
              </a:rPr>
              <a:t> حضور بدنبال اطلاع بازرسین معاونت درمان</a:t>
            </a:r>
            <a:endParaRPr lang="en-US" sz="2300" dirty="0">
              <a:solidFill>
                <a:srgbClr val="626264"/>
              </a:solidFill>
              <a:cs typeface="B Yekan" panose="00000400000000000000" pitchFamily="2" charset="-78"/>
            </a:endParaRPr>
          </a:p>
          <a:p>
            <a:pPr marL="342900" indent="-342900" algn="r" rtl="1">
              <a:lnSpc>
                <a:spcPct val="200000"/>
              </a:lnSpc>
              <a:buFont typeface="Arial" panose="020B0604020202090204" pitchFamily="34" charset="0"/>
              <a:buChar char="•"/>
            </a:pPr>
            <a:r>
              <a:rPr lang="fa-IR" sz="2300" dirty="0">
                <a:solidFill>
                  <a:srgbClr val="626264"/>
                </a:solidFill>
                <a:cs typeface="B Yekan" panose="00000400000000000000" pitchFamily="2" charset="-78"/>
              </a:rPr>
              <a:t>درخواست تماس مجدد بعد ازانجام آتروپین و آپنه</a:t>
            </a:r>
            <a:endParaRPr lang="en-US" sz="2300" dirty="0">
              <a:solidFill>
                <a:srgbClr val="626264"/>
              </a:solidFill>
              <a:cs typeface="B Yekan" panose="00000400000000000000" pitchFamily="2" charset="-78"/>
            </a:endParaRPr>
          </a:p>
          <a:p>
            <a:pPr algn="r" rtl="1">
              <a:lnSpc>
                <a:spcPct val="200000"/>
              </a:lnSpc>
            </a:pPr>
            <a:r>
              <a:rPr lang="fa-IR" sz="2300" b="1" dirty="0">
                <a:solidFill>
                  <a:srgbClr val="00B0F0"/>
                </a:solidFill>
                <a:cs typeface="B Yekan" panose="00000400000000000000" pitchFamily="2" charset="-78"/>
              </a:rPr>
              <a:t>نکته: </a:t>
            </a:r>
          </a:p>
          <a:p>
            <a:pPr algn="r" rtl="1">
              <a:lnSpc>
                <a:spcPct val="200000"/>
              </a:lnSpc>
            </a:pPr>
            <a:r>
              <a:rPr lang="fa-IR" sz="2300" dirty="0">
                <a:solidFill>
                  <a:srgbClr val="626264"/>
                </a:solidFill>
                <a:cs typeface="B Yekan" panose="00000400000000000000" pitchFamily="2" charset="-78"/>
              </a:rPr>
              <a:t>صحبت با نهایت احترام وادب بوده ودرصورت مخالفت،مراحل اهداء را توضیح ودرصورت لزوم از اهرمهای اجرایی مثل قانون مجلس،آیین نامه هیات وزیران ودستورالعمل وزیر بهداشت استفاده میکنیم.</a:t>
            </a:r>
            <a:endParaRPr lang="en-US" sz="2300" dirty="0">
              <a:solidFill>
                <a:srgbClr val="626264"/>
              </a:solidFill>
              <a:cs typeface="B Yekan" panose="00000400000000000000" pitchFamily="2" charset="-78"/>
            </a:endParaRPr>
          </a:p>
        </p:txBody>
      </p:sp>
    </p:spTree>
    <p:extLst>
      <p:ext uri="{BB962C8B-B14F-4D97-AF65-F5344CB8AC3E}">
        <p14:creationId xmlns:p14="http://schemas.microsoft.com/office/powerpoint/2010/main" val="285913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38200"/>
            <a:ext cx="8915400" cy="1143000"/>
          </a:xfrm>
        </p:spPr>
        <p:txBody>
          <a:bodyPr>
            <a:normAutofit/>
          </a:bodyPr>
          <a:lstStyle/>
          <a:p>
            <a:pPr algn="ctr"/>
            <a:r>
              <a:rPr lang="fa-IR" sz="2800" dirty="0">
                <a:solidFill>
                  <a:srgbClr val="00ACF0"/>
                </a:solidFill>
                <a:latin typeface="+mn-lt"/>
                <a:ea typeface="+mn-ea"/>
                <a:cs typeface="+mn-cs"/>
              </a:rPr>
              <a:t>دستورالعمل وزارت بهداشت</a:t>
            </a:r>
          </a:p>
        </p:txBody>
      </p:sp>
      <p:grpSp>
        <p:nvGrpSpPr>
          <p:cNvPr id="6" name="Group 5"/>
          <p:cNvGrpSpPr/>
          <p:nvPr/>
        </p:nvGrpSpPr>
        <p:grpSpPr>
          <a:xfrm>
            <a:off x="1219200" y="1676400"/>
            <a:ext cx="6096000" cy="5105400"/>
            <a:chOff x="2011623" y="595312"/>
            <a:chExt cx="5829300" cy="6457950"/>
          </a:xfrm>
        </p:grpSpPr>
        <p:pic>
          <p:nvPicPr>
            <p:cNvPr id="3" name="Picture 2"/>
            <p:cNvPicPr>
              <a:picLocks noChangeAspect="1"/>
            </p:cNvPicPr>
            <p:nvPr/>
          </p:nvPicPr>
          <p:blipFill>
            <a:blip r:embed="rId2"/>
            <a:stretch>
              <a:fillRect/>
            </a:stretch>
          </p:blipFill>
          <p:spPr>
            <a:xfrm>
              <a:off x="2011623" y="595312"/>
              <a:ext cx="5829300" cy="4324350"/>
            </a:xfrm>
            <a:prstGeom prst="rect">
              <a:avLst/>
            </a:prstGeom>
          </p:spPr>
        </p:pic>
        <p:pic>
          <p:nvPicPr>
            <p:cNvPr id="5" name="Picture 4"/>
            <p:cNvPicPr>
              <a:picLocks noChangeAspect="1"/>
            </p:cNvPicPr>
            <p:nvPr/>
          </p:nvPicPr>
          <p:blipFill>
            <a:blip r:embed="rId3"/>
            <a:stretch>
              <a:fillRect/>
            </a:stretch>
          </p:blipFill>
          <p:spPr>
            <a:xfrm>
              <a:off x="2011623" y="4876990"/>
              <a:ext cx="5829300" cy="2176272"/>
            </a:xfrm>
            <a:prstGeom prst="rect">
              <a:avLst/>
            </a:prstGeom>
          </p:spPr>
        </p:pic>
      </p:grpSp>
      <p:pic>
        <p:nvPicPr>
          <p:cNvPr id="2050" name="Picture 2" descr="http://diyarmirza.ir/wp-content/uploads/2014/12/Image0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1907" y="1758696"/>
            <a:ext cx="3352800" cy="50231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3291" y="765517"/>
            <a:ext cx="11277600" cy="5940088"/>
          </a:xfrm>
          <a:prstGeom prst="rect">
            <a:avLst/>
          </a:prstGeom>
        </p:spPr>
        <p:txBody>
          <a:bodyPr wrap="square">
            <a:spAutoFit/>
          </a:bodyPr>
          <a:lstStyle/>
          <a:p>
            <a:pPr algn="r" rtl="1">
              <a:lnSpc>
                <a:spcPct val="200000"/>
              </a:lnSpc>
            </a:pPr>
            <a:r>
              <a:rPr lang="fa-IR" sz="2800" b="1" dirty="0">
                <a:solidFill>
                  <a:srgbClr val="A4CD46"/>
                </a:solidFill>
                <a:cs typeface="B Yekan" panose="00000400000000000000" pitchFamily="2" charset="-78"/>
              </a:rPr>
              <a:t> </a:t>
            </a:r>
            <a:r>
              <a:rPr lang="fa-IR" sz="2800" b="1" dirty="0" smtClean="0">
                <a:solidFill>
                  <a:srgbClr val="A4CD46"/>
                </a:solidFill>
                <a:cs typeface="B Yekan" panose="00000400000000000000" pitchFamily="2" charset="-78"/>
              </a:rPr>
              <a:t>9-2- </a:t>
            </a:r>
            <a:r>
              <a:rPr lang="fa-IR" sz="2800" b="1" dirty="0">
                <a:solidFill>
                  <a:srgbClr val="A4CD46"/>
                </a:solidFill>
                <a:cs typeface="B Yekan" panose="00000400000000000000" pitchFamily="2" charset="-78"/>
              </a:rPr>
              <a:t>معرفی مورد مرگ مغزی به مسئول کوردیناتورها</a:t>
            </a:r>
            <a:endParaRPr lang="en-US" sz="2800" b="1" dirty="0">
              <a:solidFill>
                <a:srgbClr val="A4CD46"/>
              </a:solidFill>
              <a:cs typeface="B Yekan" panose="00000400000000000000" pitchFamily="2" charset="-78"/>
            </a:endParaRPr>
          </a:p>
          <a:p>
            <a:pPr algn="r" rtl="1">
              <a:lnSpc>
                <a:spcPct val="150000"/>
              </a:lnSpc>
            </a:pPr>
            <a:r>
              <a:rPr lang="en-US" sz="1600" b="1" dirty="0">
                <a:solidFill>
                  <a:srgbClr val="626264"/>
                </a:solidFill>
                <a:cs typeface="B Yekan" panose="00000400000000000000" pitchFamily="2" charset="-78"/>
              </a:rPr>
              <a:t> </a:t>
            </a:r>
            <a:r>
              <a:rPr lang="fa-IR" sz="2400" dirty="0">
                <a:solidFill>
                  <a:srgbClr val="626264"/>
                </a:solidFill>
                <a:cs typeface="B Yekan" panose="00000400000000000000" pitchFamily="2" charset="-78"/>
              </a:rPr>
              <a:t>کوردیناتور چشم مسئول کوردیناتورها در</a:t>
            </a:r>
            <a:r>
              <a:rPr lang="en-US" sz="2400" dirty="0">
                <a:solidFill>
                  <a:srgbClr val="626264"/>
                </a:solidFill>
                <a:cs typeface="B Yekan" panose="00000400000000000000" pitchFamily="2" charset="-78"/>
              </a:rPr>
              <a:t>ICU</a:t>
            </a:r>
            <a:r>
              <a:rPr lang="fa-IR" sz="2400" dirty="0">
                <a:solidFill>
                  <a:srgbClr val="626264"/>
                </a:solidFill>
                <a:cs typeface="B Yekan" panose="00000400000000000000" pitchFamily="2" charset="-78"/>
              </a:rPr>
              <a:t> است </a:t>
            </a:r>
            <a:r>
              <a:rPr lang="fa-IR" sz="2400" dirty="0" smtClean="0">
                <a:solidFill>
                  <a:srgbClr val="626264"/>
                </a:solidFill>
                <a:cs typeface="B Yekan" panose="00000400000000000000" pitchFamily="2" charset="-78"/>
              </a:rPr>
              <a:t>.</a:t>
            </a:r>
            <a:endParaRPr lang="fa-IR" sz="2400" dirty="0">
              <a:solidFill>
                <a:srgbClr val="626264"/>
              </a:solidFill>
              <a:cs typeface="B Yekan" panose="00000400000000000000" pitchFamily="2" charset="-78"/>
            </a:endParaRPr>
          </a:p>
          <a:p>
            <a:pPr marL="285750" indent="-285750" algn="r" rtl="1">
              <a:lnSpc>
                <a:spcPct val="150000"/>
              </a:lnSpc>
              <a:buFont typeface="Courier New" panose="02070309020205020404" pitchFamily="49" charset="0"/>
              <a:buChar char="o"/>
            </a:pPr>
            <a:r>
              <a:rPr lang="fa-IR" sz="2400" dirty="0">
                <a:solidFill>
                  <a:srgbClr val="626264"/>
                </a:solidFill>
                <a:cs typeface="B Yekan" panose="00000400000000000000" pitchFamily="2" charset="-78"/>
              </a:rPr>
              <a:t>شرح حال کامل(و بیان علت احتمالی مرگ مغزی)</a:t>
            </a:r>
            <a:endParaRPr lang="en-US" sz="2400" dirty="0">
              <a:solidFill>
                <a:srgbClr val="626264"/>
              </a:solidFill>
              <a:cs typeface="B Yekan" panose="00000400000000000000" pitchFamily="2" charset="-78"/>
            </a:endParaRPr>
          </a:p>
          <a:p>
            <a:pPr marL="285750" indent="-285750" algn="r" rtl="1">
              <a:lnSpc>
                <a:spcPct val="150000"/>
              </a:lnSpc>
              <a:buFont typeface="Courier New" panose="02070309020205020404" pitchFamily="49" charset="0"/>
              <a:buChar char="o"/>
            </a:pPr>
            <a:r>
              <a:rPr lang="fa-IR" sz="2400" dirty="0">
                <a:solidFill>
                  <a:srgbClr val="626264"/>
                </a:solidFill>
                <a:cs typeface="B Yekan" panose="00000400000000000000" pitchFamily="2" charset="-78"/>
              </a:rPr>
              <a:t>تشریح دقیق علایم حیاتی، تنظیمات ونتیلاتور و برون ده ادراری</a:t>
            </a:r>
          </a:p>
          <a:p>
            <a:pPr marL="285750" indent="-285750" algn="r" rtl="1">
              <a:lnSpc>
                <a:spcPct val="150000"/>
              </a:lnSpc>
              <a:buFont typeface="Courier New" panose="02070309020205020404" pitchFamily="49" charset="0"/>
              <a:buChar char="o"/>
            </a:pPr>
            <a:r>
              <a:rPr lang="en-US" sz="2400" dirty="0">
                <a:solidFill>
                  <a:srgbClr val="626264"/>
                </a:solidFill>
                <a:cs typeface="B Yekan" panose="00000400000000000000" pitchFamily="2" charset="-78"/>
              </a:rPr>
              <a:t> </a:t>
            </a:r>
            <a:r>
              <a:rPr lang="fa-IR" sz="2400" dirty="0">
                <a:solidFill>
                  <a:srgbClr val="626264"/>
                </a:solidFill>
                <a:cs typeface="B Yekan" panose="00000400000000000000" pitchFamily="2" charset="-78"/>
              </a:rPr>
              <a:t>نتایج معاینات اعصاب کرانیال وآتروپین و آپنه تست</a:t>
            </a:r>
          </a:p>
          <a:p>
            <a:pPr marL="285750" indent="-285750" algn="r" rtl="1">
              <a:lnSpc>
                <a:spcPct val="150000"/>
              </a:lnSpc>
              <a:buFont typeface="Courier New" panose="02070309020205020404" pitchFamily="49" charset="0"/>
              <a:buChar char="o"/>
            </a:pPr>
            <a:r>
              <a:rPr lang="fa-IR" sz="2400" dirty="0">
                <a:solidFill>
                  <a:srgbClr val="626264"/>
                </a:solidFill>
                <a:cs typeface="B Yekan" panose="00000400000000000000" pitchFamily="2" charset="-78"/>
              </a:rPr>
              <a:t>خواندن آزمایشات و پاراکلینیک وسیر آنها</a:t>
            </a:r>
            <a:endParaRPr lang="en-US" sz="2400" dirty="0">
              <a:solidFill>
                <a:srgbClr val="626264"/>
              </a:solidFill>
              <a:cs typeface="B Yekan" panose="00000400000000000000" pitchFamily="2" charset="-78"/>
            </a:endParaRPr>
          </a:p>
          <a:p>
            <a:pPr marL="285750" indent="-285750" algn="r" rtl="1">
              <a:lnSpc>
                <a:spcPct val="150000"/>
              </a:lnSpc>
              <a:buFont typeface="Courier New" panose="02070309020205020404" pitchFamily="49" charset="0"/>
              <a:buChar char="o"/>
            </a:pPr>
            <a:r>
              <a:rPr lang="fa-IR" sz="2400" dirty="0">
                <a:solidFill>
                  <a:srgbClr val="626264"/>
                </a:solidFill>
                <a:cs typeface="B Yekan" panose="00000400000000000000" pitchFamily="2" charset="-78"/>
              </a:rPr>
              <a:t>خواندن دستورات دارویی کاردکس</a:t>
            </a:r>
            <a:endParaRPr lang="en-US" sz="2400" dirty="0">
              <a:solidFill>
                <a:srgbClr val="626264"/>
              </a:solidFill>
              <a:cs typeface="B Yekan" panose="00000400000000000000" pitchFamily="2" charset="-78"/>
            </a:endParaRPr>
          </a:p>
          <a:p>
            <a:pPr marL="285750" indent="-285750" algn="r" rtl="1">
              <a:lnSpc>
                <a:spcPct val="150000"/>
              </a:lnSpc>
              <a:buFont typeface="Courier New" panose="02070309020205020404" pitchFamily="49" charset="0"/>
              <a:buChar char="o"/>
            </a:pPr>
            <a:r>
              <a:rPr lang="fa-IR" sz="2400" dirty="0">
                <a:solidFill>
                  <a:srgbClr val="626264"/>
                </a:solidFill>
                <a:cs typeface="B Yekan" panose="00000400000000000000" pitchFamily="2" charset="-78"/>
              </a:rPr>
              <a:t>نوشتن دستورات دارویی جدید</a:t>
            </a:r>
            <a:endParaRPr lang="en-US" sz="2400" dirty="0">
              <a:solidFill>
                <a:srgbClr val="626264"/>
              </a:solidFill>
              <a:cs typeface="B Yekan" panose="00000400000000000000" pitchFamily="2" charset="-78"/>
            </a:endParaRPr>
          </a:p>
          <a:p>
            <a:pPr algn="r" rtl="1">
              <a:lnSpc>
                <a:spcPct val="150000"/>
              </a:lnSpc>
            </a:pPr>
            <a:r>
              <a:rPr lang="fa-IR" sz="2400" dirty="0">
                <a:solidFill>
                  <a:srgbClr val="00B0F0"/>
                </a:solidFill>
                <a:cs typeface="B Yekan" panose="00000400000000000000" pitchFamily="2" charset="-78"/>
              </a:rPr>
              <a:t>نکته:در این مرحله ممکن است مسئول کوردیناتورها با مسئول تخصیص عضو وزارتخانه جهت بررسی داشتن گیرنده برای مورد مرگ مغزی تماس بگیرد.</a:t>
            </a:r>
            <a:endParaRPr lang="en-US" sz="2400" dirty="0">
              <a:solidFill>
                <a:srgbClr val="00B0F0"/>
              </a:solidFill>
              <a:cs typeface="B Yekan" panose="00000400000000000000" pitchFamily="2" charset="-78"/>
            </a:endParaRPr>
          </a:p>
        </p:txBody>
      </p:sp>
    </p:spTree>
    <p:extLst>
      <p:ext uri="{BB962C8B-B14F-4D97-AF65-F5344CB8AC3E}">
        <p14:creationId xmlns:p14="http://schemas.microsoft.com/office/powerpoint/2010/main" val="77311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381" y="1704110"/>
            <a:ext cx="11402291" cy="4387291"/>
          </a:xfrm>
          <a:prstGeom prst="rect">
            <a:avLst/>
          </a:prstGeom>
        </p:spPr>
        <p:txBody>
          <a:bodyPr wrap="square">
            <a:spAutoFit/>
          </a:bodyPr>
          <a:lstStyle/>
          <a:p>
            <a:pPr algn="r" rtl="1">
              <a:lnSpc>
                <a:spcPct val="107000"/>
              </a:lnSpc>
              <a:spcAft>
                <a:spcPts val="800"/>
              </a:spcAft>
            </a:pPr>
            <a:r>
              <a:rPr lang="fa-IR" sz="2800" b="1" dirty="0" smtClean="0">
                <a:solidFill>
                  <a:srgbClr val="00B0F0"/>
                </a:solidFill>
                <a:latin typeface="Calibri" panose="020F0502020204030204" pitchFamily="34" charset="0"/>
                <a:ea typeface="Calibri" panose="020F0502020204030204" pitchFamily="34" charset="0"/>
                <a:cs typeface="B Yekan" panose="00000400000000000000" pitchFamily="2" charset="-78"/>
              </a:rPr>
              <a:t>سؤال 2</a:t>
            </a:r>
          </a:p>
          <a:p>
            <a:pPr algn="r" rtl="1">
              <a:lnSpc>
                <a:spcPct val="107000"/>
              </a:lnSpc>
              <a:spcAft>
                <a:spcPts val="800"/>
              </a:spcAft>
            </a:pPr>
            <a:endParaRPr lang="fa-IR" sz="2400" b="1" dirty="0" smtClean="0">
              <a:solidFill>
                <a:schemeClr val="accent1"/>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fa-IR" sz="2400" b="1" dirty="0" smtClean="0">
                <a:solidFill>
                  <a:schemeClr val="accent1"/>
                </a:solidFill>
                <a:latin typeface="Calibri" panose="020F0502020204030204" pitchFamily="34" charset="0"/>
                <a:ea typeface="Calibri" panose="020F0502020204030204" pitchFamily="34" charset="0"/>
                <a:cs typeface="B Yekan" panose="00000400000000000000" pitchFamily="2" charset="-78"/>
              </a:rPr>
              <a:t>کدامیک از موارد زیر در مورد مهمترین اقدام قبل از معاینه صحیح است؟</a:t>
            </a:r>
            <a:endParaRPr lang="en-US" sz="2400" b="1" dirty="0">
              <a:solidFill>
                <a:schemeClr val="accent1"/>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fa-IR" sz="2400" dirty="0">
                <a:solidFill>
                  <a:srgbClr val="626264"/>
                </a:solidFill>
                <a:latin typeface="Calibri" panose="020F0502020204030204" pitchFamily="34" charset="0"/>
                <a:ea typeface="Calibri" panose="020F0502020204030204" pitchFamily="34" charset="0"/>
                <a:cs typeface="B Yekan" panose="00000400000000000000" pitchFamily="2" charset="-78"/>
              </a:rPr>
              <a:t>الف) </a:t>
            </a:r>
            <a:r>
              <a:rPr lang="fa-IR" sz="2400" dirty="0" smtClean="0">
                <a:solidFill>
                  <a:srgbClr val="626264"/>
                </a:solidFill>
                <a:latin typeface="Calibri" panose="020F0502020204030204" pitchFamily="34" charset="0"/>
                <a:ea typeface="Calibri" panose="020F0502020204030204" pitchFamily="34" charset="0"/>
                <a:cs typeface="B Yekan" panose="00000400000000000000" pitchFamily="2" charset="-78"/>
              </a:rPr>
              <a:t>همراه نمودن پرسنل و پزشکان بیمارستان</a:t>
            </a:r>
            <a:endParaRPr lang="en-US" sz="2400" dirty="0">
              <a:solidFill>
                <a:srgbClr val="626264"/>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fa-IR" sz="2400" dirty="0">
                <a:solidFill>
                  <a:srgbClr val="626264"/>
                </a:solidFill>
                <a:latin typeface="Calibri" panose="020F0502020204030204" pitchFamily="34" charset="0"/>
                <a:ea typeface="Calibri" panose="020F0502020204030204" pitchFamily="34" charset="0"/>
                <a:cs typeface="B Yekan" panose="00000400000000000000" pitchFamily="2" charset="-78"/>
              </a:rPr>
              <a:t>ب) </a:t>
            </a:r>
            <a:r>
              <a:rPr lang="fa-IR" sz="2400" dirty="0" smtClean="0">
                <a:solidFill>
                  <a:srgbClr val="626264"/>
                </a:solidFill>
                <a:latin typeface="Calibri" panose="020F0502020204030204" pitchFamily="34" charset="0"/>
                <a:ea typeface="Calibri" panose="020F0502020204030204" pitchFamily="34" charset="0"/>
                <a:cs typeface="B Yekan" panose="00000400000000000000" pitchFamily="2" charset="-78"/>
              </a:rPr>
              <a:t>تماس با مسئول هماهنگ کنندگان</a:t>
            </a:r>
            <a:endParaRPr lang="en-US" sz="2400" dirty="0">
              <a:solidFill>
                <a:srgbClr val="626264"/>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fa-IR" sz="2400" dirty="0">
                <a:solidFill>
                  <a:srgbClr val="626264"/>
                </a:solidFill>
                <a:latin typeface="Calibri" panose="020F0502020204030204" pitchFamily="34" charset="0"/>
                <a:ea typeface="Calibri" panose="020F0502020204030204" pitchFamily="34" charset="0"/>
                <a:cs typeface="B Yekan" panose="00000400000000000000" pitchFamily="2" charset="-78"/>
              </a:rPr>
              <a:t>ج) </a:t>
            </a:r>
            <a:r>
              <a:rPr lang="fa-IR" sz="2400" dirty="0" smtClean="0">
                <a:solidFill>
                  <a:srgbClr val="626264"/>
                </a:solidFill>
                <a:latin typeface="Calibri" panose="020F0502020204030204" pitchFamily="34" charset="0"/>
                <a:ea typeface="Calibri" panose="020F0502020204030204" pitchFamily="34" charset="0"/>
                <a:cs typeface="B Yekan" panose="00000400000000000000" pitchFamily="2" charset="-78"/>
              </a:rPr>
              <a:t>هماهنگی مقدماتی با تأیید کنندگان</a:t>
            </a:r>
            <a:endParaRPr lang="en-US" sz="2400" dirty="0">
              <a:solidFill>
                <a:srgbClr val="626264"/>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fa-IR" sz="2400" dirty="0">
                <a:solidFill>
                  <a:srgbClr val="626264"/>
                </a:solidFill>
                <a:latin typeface="Calibri" panose="020F0502020204030204" pitchFamily="34" charset="0"/>
                <a:ea typeface="Calibri" panose="020F0502020204030204" pitchFamily="34" charset="0"/>
                <a:cs typeface="B Yekan" panose="00000400000000000000" pitchFamily="2" charset="-78"/>
              </a:rPr>
              <a:t>د) </a:t>
            </a:r>
            <a:r>
              <a:rPr lang="fa-IR" sz="2400" dirty="0" smtClean="0">
                <a:solidFill>
                  <a:srgbClr val="626264"/>
                </a:solidFill>
                <a:latin typeface="Calibri" panose="020F0502020204030204" pitchFamily="34" charset="0"/>
                <a:ea typeface="Calibri" panose="020F0502020204030204" pitchFamily="34" charset="0"/>
                <a:cs typeface="B Yekan" panose="00000400000000000000" pitchFamily="2" charset="-78"/>
              </a:rPr>
              <a:t>صحبت مقدماتی با خانواده</a:t>
            </a:r>
            <a:endParaRPr lang="fa-IR" sz="2400" dirty="0">
              <a:solidFill>
                <a:srgbClr val="626264"/>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endParaRPr lang="en-US" sz="1900" dirty="0">
              <a:solidFill>
                <a:srgbClr val="002060"/>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endParaRPr lang="en-US" sz="2000" b="1" dirty="0">
              <a:solidFill>
                <a:srgbClr val="03B0EF"/>
              </a:solidFill>
              <a:latin typeface="Calibri" panose="020F0502020204030204" pitchFamily="34" charset="0"/>
              <a:ea typeface="Calibri" panose="020F0502020204030204" pitchFamily="34" charset="0"/>
              <a:cs typeface="B Yekan" panose="00000400000000000000" pitchFamily="2" charset="-78"/>
            </a:endParaRPr>
          </a:p>
        </p:txBody>
      </p:sp>
    </p:spTree>
    <p:extLst>
      <p:ext uri="{BB962C8B-B14F-4D97-AF65-F5344CB8AC3E}">
        <p14:creationId xmlns:p14="http://schemas.microsoft.com/office/powerpoint/2010/main" val="387295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97182" y="975401"/>
            <a:ext cx="9601200" cy="5210654"/>
          </a:xfrm>
        </p:spPr>
        <p:txBody>
          <a:bodyPr>
            <a:normAutofit fontScale="90000"/>
          </a:bodyPr>
          <a:lstStyle/>
          <a:p>
            <a:pPr algn="r" rtl="1">
              <a:lnSpc>
                <a:spcPct val="200000"/>
              </a:lnSpc>
            </a:pPr>
            <a:r>
              <a:rPr lang="fa-IR" sz="3100" b="1" dirty="0" smtClean="0">
                <a:solidFill>
                  <a:srgbClr val="A4CD46"/>
                </a:solidFill>
              </a:rPr>
              <a:t>9-3-  </a:t>
            </a:r>
            <a:r>
              <a:rPr lang="fa-IR" sz="3100" b="1" dirty="0">
                <a:solidFill>
                  <a:srgbClr val="A4CD46"/>
                </a:solidFill>
              </a:rPr>
              <a:t>تماس دوم با پزشک معالج:</a:t>
            </a:r>
            <a:r>
              <a:rPr lang="fa-IR" sz="2400" b="1" dirty="0">
                <a:solidFill>
                  <a:srgbClr val="A4CD46"/>
                </a:solidFill>
              </a:rPr>
              <a:t/>
            </a:r>
            <a:br>
              <a:rPr lang="fa-IR" sz="2400" b="1" dirty="0">
                <a:solidFill>
                  <a:srgbClr val="A4CD46"/>
                </a:solidFill>
              </a:rPr>
            </a:br>
            <a:r>
              <a:rPr lang="fa-IR" sz="2400" b="1" dirty="0"/>
              <a:t/>
            </a:r>
            <a:br>
              <a:rPr lang="fa-IR" sz="2400" b="1" dirty="0"/>
            </a:br>
            <a:r>
              <a:rPr lang="fa-IR" sz="2700" dirty="0">
                <a:solidFill>
                  <a:srgbClr val="626264"/>
                </a:solidFill>
              </a:rPr>
              <a:t>- اعلام نظر نهایی</a:t>
            </a:r>
            <a:br>
              <a:rPr lang="fa-IR" sz="2700" dirty="0">
                <a:solidFill>
                  <a:srgbClr val="626264"/>
                </a:solidFill>
              </a:rPr>
            </a:br>
            <a:r>
              <a:rPr lang="fa-IR" sz="2700" dirty="0">
                <a:solidFill>
                  <a:srgbClr val="626264"/>
                </a:solidFill>
              </a:rPr>
              <a:t>- هماهنگی برای دستورات دارویی</a:t>
            </a:r>
            <a:r>
              <a:rPr lang="fa-IR" sz="2700" dirty="0">
                <a:solidFill>
                  <a:schemeClr val="accent2">
                    <a:lumMod val="75000"/>
                  </a:schemeClr>
                </a:solidFill>
              </a:rPr>
              <a:t/>
            </a:r>
            <a:br>
              <a:rPr lang="fa-IR" sz="2700" dirty="0">
                <a:solidFill>
                  <a:schemeClr val="accent2">
                    <a:lumMod val="75000"/>
                  </a:schemeClr>
                </a:solidFill>
              </a:rPr>
            </a:br>
            <a:r>
              <a:rPr lang="fa-IR" sz="2700" dirty="0">
                <a:solidFill>
                  <a:srgbClr val="00B0F0"/>
                </a:solidFill>
              </a:rPr>
              <a:t>نکته: اگر موارد اختلاف جزیی باشد و شرایط مورد را تغییر ندهدآن دستور بخصوص را تغییر نمیدهیم.</a:t>
            </a:r>
            <a:r>
              <a:rPr lang="fa-IR" sz="2700" dirty="0">
                <a:solidFill>
                  <a:srgbClr val="C00000"/>
                </a:solidFill>
              </a:rPr>
              <a:t/>
            </a:r>
            <a:br>
              <a:rPr lang="fa-IR" sz="2700" dirty="0">
                <a:solidFill>
                  <a:srgbClr val="C00000"/>
                </a:solidFill>
              </a:rPr>
            </a:br>
            <a:r>
              <a:rPr lang="fa-IR" sz="2700" dirty="0">
                <a:solidFill>
                  <a:srgbClr val="626264"/>
                </a:solidFill>
              </a:rPr>
              <a:t>- هماهنگی نحوه و میزان اطلاع رسانی به خانواده</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 y="734295"/>
            <a:ext cx="6023768" cy="3137378"/>
          </a:xfrm>
          <a:prstGeom prst="rect">
            <a:avLst/>
          </a:prstGeom>
          <a:ln>
            <a:noFill/>
          </a:ln>
          <a:effectLst>
            <a:softEdge rad="112500"/>
          </a:effectLst>
        </p:spPr>
      </p:pic>
    </p:spTree>
    <p:extLst>
      <p:ext uri="{BB962C8B-B14F-4D97-AF65-F5344CB8AC3E}">
        <p14:creationId xmlns:p14="http://schemas.microsoft.com/office/powerpoint/2010/main" val="76100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509" y="803563"/>
            <a:ext cx="10972800" cy="5638800"/>
          </a:xfrm>
        </p:spPr>
        <p:txBody>
          <a:bodyPr>
            <a:noAutofit/>
          </a:bodyPr>
          <a:lstStyle/>
          <a:p>
            <a:pPr algn="r" rtl="1">
              <a:lnSpc>
                <a:spcPct val="150000"/>
              </a:lnSpc>
            </a:pPr>
            <a:r>
              <a:rPr lang="fa-IR" sz="2800" dirty="0" smtClean="0">
                <a:solidFill>
                  <a:srgbClr val="A4CD46"/>
                </a:solidFill>
              </a:rPr>
              <a:t>10- </a:t>
            </a:r>
            <a:r>
              <a:rPr lang="fa-IR" sz="2800" dirty="0">
                <a:solidFill>
                  <a:srgbClr val="A4CD46"/>
                </a:solidFill>
              </a:rPr>
              <a:t>ارسال آزمایشات و مارکرهای ویروسی</a:t>
            </a:r>
            <a:r>
              <a:rPr lang="fa-IR" sz="2800" dirty="0" smtClean="0">
                <a:solidFill>
                  <a:srgbClr val="A4CD46"/>
                </a:solidFill>
              </a:rPr>
              <a:t>:</a:t>
            </a:r>
            <a:r>
              <a:rPr lang="fa-IR" sz="2300" b="1" dirty="0">
                <a:solidFill>
                  <a:srgbClr val="626264"/>
                </a:solidFill>
              </a:rPr>
              <a:t/>
            </a:r>
            <a:br>
              <a:rPr lang="fa-IR" sz="2300" b="1" dirty="0">
                <a:solidFill>
                  <a:srgbClr val="626264"/>
                </a:solidFill>
              </a:rPr>
            </a:br>
            <a:r>
              <a:rPr lang="en-US" sz="2300" dirty="0">
                <a:solidFill>
                  <a:srgbClr val="626264"/>
                </a:solidFill>
              </a:rPr>
              <a:t>CBC(diff)-Blood group &amp; Rh-</a:t>
            </a:r>
            <a:r>
              <a:rPr lang="en-US" sz="2300" dirty="0" err="1">
                <a:solidFill>
                  <a:srgbClr val="626264"/>
                </a:solidFill>
              </a:rPr>
              <a:t>Bs</a:t>
            </a:r>
            <a:r>
              <a:rPr lang="en-US" sz="2300" dirty="0">
                <a:solidFill>
                  <a:srgbClr val="626264"/>
                </a:solidFill>
              </a:rPr>
              <a:t>-Bun-Cr-SGOT-SGPT-Alp-Na-K-Ca-P-PT-PTT -INR-ABG-U/A </a:t>
            </a:r>
            <a:br>
              <a:rPr lang="en-US" sz="2300" dirty="0">
                <a:solidFill>
                  <a:srgbClr val="626264"/>
                </a:solidFill>
              </a:rPr>
            </a:br>
            <a:r>
              <a:rPr lang="fa-IR" sz="2300" dirty="0">
                <a:solidFill>
                  <a:srgbClr val="626264"/>
                </a:solidFill>
              </a:rPr>
              <a:t>درصورت لزوم</a:t>
            </a:r>
            <a:r>
              <a:rPr lang="en-US" sz="2300" dirty="0">
                <a:solidFill>
                  <a:srgbClr val="626264"/>
                </a:solidFill>
              </a:rPr>
              <a:t>U/C-Sputum Culture &amp; Smear-B/C </a:t>
            </a:r>
            <a:r>
              <a:rPr lang="fa-IR" sz="2300" dirty="0">
                <a:solidFill>
                  <a:srgbClr val="626264"/>
                </a:solidFill>
              </a:rPr>
              <a:t/>
            </a:r>
            <a:br>
              <a:rPr lang="fa-IR" sz="2300" dirty="0">
                <a:solidFill>
                  <a:srgbClr val="626264"/>
                </a:solidFill>
              </a:rPr>
            </a:br>
            <a:r>
              <a:rPr lang="fa-IR" sz="2300" dirty="0">
                <a:solidFill>
                  <a:srgbClr val="626264"/>
                </a:solidFill>
              </a:rPr>
              <a:t>- نمونه خون جهت بررسی مارکرهای ویروسی را ارسال میکنیم، که شامل موارد ذیل میباشد:</a:t>
            </a:r>
            <a:br>
              <a:rPr lang="fa-IR" sz="2300" dirty="0">
                <a:solidFill>
                  <a:srgbClr val="626264"/>
                </a:solidFill>
              </a:rPr>
            </a:br>
            <a:r>
              <a:rPr lang="en-US" sz="2300" dirty="0">
                <a:solidFill>
                  <a:srgbClr val="626264"/>
                </a:solidFill>
              </a:rPr>
              <a:t>HBS Ag-HBS Ab-HBC Ab-HCV Ab-HIV Ab-CMV Ab(</a:t>
            </a:r>
            <a:r>
              <a:rPr lang="en-US" sz="2300" dirty="0" err="1">
                <a:solidFill>
                  <a:srgbClr val="626264"/>
                </a:solidFill>
              </a:rPr>
              <a:t>IgG&amp;IgM</a:t>
            </a:r>
            <a:r>
              <a:rPr lang="en-US" sz="2300" dirty="0">
                <a:solidFill>
                  <a:srgbClr val="626264"/>
                </a:solidFill>
              </a:rPr>
              <a:t>)-TOXOPLASMOSIS Ab(</a:t>
            </a:r>
            <a:r>
              <a:rPr lang="en-US" sz="2300" dirty="0" err="1">
                <a:solidFill>
                  <a:srgbClr val="626264"/>
                </a:solidFill>
              </a:rPr>
              <a:t>IgG&amp;IgM</a:t>
            </a:r>
            <a:r>
              <a:rPr lang="en-US" sz="2300" dirty="0">
                <a:solidFill>
                  <a:srgbClr val="626264"/>
                </a:solidFill>
              </a:rPr>
              <a:t>)</a:t>
            </a:r>
            <a:r>
              <a:rPr lang="fa-IR" sz="2300" dirty="0">
                <a:solidFill>
                  <a:srgbClr val="626264"/>
                </a:solidFill>
              </a:rPr>
              <a:t/>
            </a:r>
            <a:br>
              <a:rPr lang="fa-IR" sz="2300" dirty="0">
                <a:solidFill>
                  <a:srgbClr val="626264"/>
                </a:solidFill>
              </a:rPr>
            </a:br>
            <a:r>
              <a:rPr lang="en-US" sz="2300" dirty="0">
                <a:solidFill>
                  <a:srgbClr val="626264"/>
                </a:solidFill>
              </a:rPr>
              <a:t>NAT TEST- </a:t>
            </a:r>
            <a:r>
              <a:rPr lang="fa-IR" sz="2300" dirty="0">
                <a:solidFill>
                  <a:srgbClr val="626264"/>
                </a:solidFill>
              </a:rPr>
              <a:t> ویا </a:t>
            </a:r>
            <a:r>
              <a:rPr lang="en-US" sz="2300" dirty="0">
                <a:solidFill>
                  <a:srgbClr val="626264"/>
                </a:solidFill>
              </a:rPr>
              <a:t>P24</a:t>
            </a:r>
            <a:r>
              <a:rPr lang="fa-IR" sz="2300" dirty="0">
                <a:solidFill>
                  <a:srgbClr val="626264"/>
                </a:solidFill>
              </a:rPr>
              <a:t>(در موارد پرخطر)</a:t>
            </a:r>
            <a:br>
              <a:rPr lang="fa-IR" sz="2300" dirty="0">
                <a:solidFill>
                  <a:srgbClr val="626264"/>
                </a:solidFill>
              </a:rPr>
            </a:br>
            <a:r>
              <a:rPr lang="en-US" sz="2300" dirty="0">
                <a:solidFill>
                  <a:srgbClr val="626264"/>
                </a:solidFill>
              </a:rPr>
              <a:t>BETA HCG- </a:t>
            </a:r>
            <a:r>
              <a:rPr lang="fa-IR" sz="2300" dirty="0">
                <a:solidFill>
                  <a:srgbClr val="626264"/>
                </a:solidFill>
              </a:rPr>
              <a:t> (در خانمهای سنین باروری)</a:t>
            </a:r>
            <a:br>
              <a:rPr lang="fa-IR" sz="2300" dirty="0">
                <a:solidFill>
                  <a:srgbClr val="626264"/>
                </a:solidFill>
              </a:rPr>
            </a:br>
            <a:r>
              <a:rPr lang="fa-IR" sz="2300" dirty="0">
                <a:solidFill>
                  <a:srgbClr val="00B0F0"/>
                </a:solidFill>
              </a:rPr>
              <a:t>نکته: درصورت مثبت شدن</a:t>
            </a:r>
            <a:r>
              <a:rPr lang="en-US" sz="2300" dirty="0">
                <a:solidFill>
                  <a:srgbClr val="00B0F0"/>
                </a:solidFill>
              </a:rPr>
              <a:t>HBC Ab</a:t>
            </a:r>
            <a:r>
              <a:rPr lang="fa-IR" sz="2300" dirty="0">
                <a:solidFill>
                  <a:srgbClr val="00B0F0"/>
                </a:solidFill>
              </a:rPr>
              <a:t> باید </a:t>
            </a:r>
            <a:r>
              <a:rPr lang="en-US" sz="2300" dirty="0">
                <a:solidFill>
                  <a:srgbClr val="00B0F0"/>
                </a:solidFill>
              </a:rPr>
              <a:t>PCR</a:t>
            </a:r>
            <a:r>
              <a:rPr lang="fa-IR" sz="2300" dirty="0">
                <a:solidFill>
                  <a:srgbClr val="00B0F0"/>
                </a:solidFill>
              </a:rPr>
              <a:t> انجام شودکه از نظر کیفی و کمی(بیشتر از25مثبت است) بررسی میشود.</a:t>
            </a:r>
          </a:p>
        </p:txBody>
      </p:sp>
    </p:spTree>
    <p:extLst>
      <p:ext uri="{BB962C8B-B14F-4D97-AF65-F5344CB8AC3E}">
        <p14:creationId xmlns:p14="http://schemas.microsoft.com/office/powerpoint/2010/main" val="20311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1353800" cy="3810000"/>
          </a:xfrm>
        </p:spPr>
        <p:txBody>
          <a:bodyPr>
            <a:noAutofit/>
          </a:bodyPr>
          <a:lstStyle/>
          <a:p>
            <a:pPr algn="ctr" rtl="1">
              <a:lnSpc>
                <a:spcPct val="200000"/>
              </a:lnSpc>
            </a:pPr>
            <a:r>
              <a:rPr lang="fa-IR" sz="2400" b="1" dirty="0">
                <a:solidFill>
                  <a:srgbClr val="0070C0"/>
                </a:solidFill>
              </a:rPr>
              <a:t/>
            </a:r>
            <a:br>
              <a:rPr lang="fa-IR" sz="2400" b="1" dirty="0">
                <a:solidFill>
                  <a:srgbClr val="0070C0"/>
                </a:solidFill>
              </a:rPr>
            </a:br>
            <a:r>
              <a:rPr lang="en-US" sz="2400" b="1" dirty="0">
                <a:solidFill>
                  <a:srgbClr val="0070C0"/>
                </a:solidFill>
              </a:rPr>
              <a:t> </a:t>
            </a:r>
            <a:r>
              <a:rPr lang="en-US" sz="2400" b="1" dirty="0">
                <a:solidFill>
                  <a:srgbClr val="03B0EF"/>
                </a:solidFill>
              </a:rPr>
              <a:t>NAT TEST </a:t>
            </a:r>
            <a:r>
              <a:rPr lang="fa-IR" sz="2400" b="1" dirty="0">
                <a:solidFill>
                  <a:srgbClr val="03B0EF"/>
                </a:solidFill>
              </a:rPr>
              <a:t>و یا </a:t>
            </a:r>
            <a:r>
              <a:rPr lang="en-US" sz="2400" b="1" dirty="0">
                <a:solidFill>
                  <a:srgbClr val="03B0EF"/>
                </a:solidFill>
              </a:rPr>
              <a:t>P24</a:t>
            </a:r>
            <a:r>
              <a:rPr lang="en-US" sz="2400" b="1" dirty="0">
                <a:solidFill>
                  <a:srgbClr val="002060"/>
                </a:solidFill>
              </a:rPr>
              <a:t/>
            </a:r>
            <a:br>
              <a:rPr lang="en-US" sz="2400" b="1" dirty="0">
                <a:solidFill>
                  <a:srgbClr val="002060"/>
                </a:solidFill>
              </a:rPr>
            </a:br>
            <a:r>
              <a:rPr lang="fa-IR" sz="2400" dirty="0">
                <a:solidFill>
                  <a:srgbClr val="626264"/>
                </a:solidFill>
              </a:rPr>
              <a:t>آلودگی به </a:t>
            </a:r>
            <a:r>
              <a:rPr lang="en-US" sz="2400" dirty="0">
                <a:solidFill>
                  <a:srgbClr val="626264"/>
                </a:solidFill>
              </a:rPr>
              <a:t>HIV </a:t>
            </a:r>
            <a:r>
              <a:rPr lang="fa-IR" sz="2400" dirty="0">
                <a:solidFill>
                  <a:srgbClr val="626264"/>
                </a:solidFill>
              </a:rPr>
              <a:t>را 7 روز به قبل نشان میدهد.</a:t>
            </a:r>
            <a:r>
              <a:rPr lang="en-US" sz="2400" dirty="0">
                <a:solidFill>
                  <a:srgbClr val="626264"/>
                </a:solidFill>
              </a:rPr>
              <a:t/>
            </a:r>
            <a:br>
              <a:rPr lang="en-US" sz="2400" dirty="0">
                <a:solidFill>
                  <a:srgbClr val="626264"/>
                </a:solidFill>
              </a:rPr>
            </a:br>
            <a:r>
              <a:rPr lang="en-US" sz="2400" dirty="0">
                <a:solidFill>
                  <a:srgbClr val="626264"/>
                </a:solidFill>
              </a:rPr>
              <a:t>NAT Test</a:t>
            </a:r>
            <a:r>
              <a:rPr lang="fa-IR" sz="2400" dirty="0">
                <a:solidFill>
                  <a:srgbClr val="626264"/>
                </a:solidFill>
              </a:rPr>
              <a:t> برای سایر مارکرهای ویروسی نیز قابل استفاده است.</a:t>
            </a:r>
            <a:br>
              <a:rPr lang="fa-IR" sz="2400" dirty="0">
                <a:solidFill>
                  <a:srgbClr val="626264"/>
                </a:solidFill>
              </a:rPr>
            </a:br>
            <a:r>
              <a:rPr lang="fa-IR" sz="2400" dirty="0">
                <a:solidFill>
                  <a:srgbClr val="626264"/>
                </a:solidFill>
              </a:rPr>
              <a:t>موارد پرخطرشامل(</a:t>
            </a:r>
            <a:r>
              <a:rPr lang="en-US" sz="2400" dirty="0">
                <a:solidFill>
                  <a:srgbClr val="626264"/>
                </a:solidFill>
              </a:rPr>
              <a:t>IV DRUG-MULTI PARTENER-HOMELESS</a:t>
            </a:r>
            <a:r>
              <a:rPr lang="fa-IR" sz="2400" dirty="0">
                <a:solidFill>
                  <a:srgbClr val="626264"/>
                </a:solidFill>
              </a:rPr>
              <a:t>) می باشند.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100" y="3910232"/>
            <a:ext cx="5181600" cy="2909668"/>
          </a:xfrm>
          <a:prstGeom prst="rect">
            <a:avLst/>
          </a:prstGeom>
          <a:ln>
            <a:noFill/>
          </a:ln>
          <a:effectLst>
            <a:softEdge rad="112500"/>
          </a:effectLst>
        </p:spPr>
      </p:pic>
    </p:spTree>
    <p:extLst>
      <p:ext uri="{BB962C8B-B14F-4D97-AF65-F5344CB8AC3E}">
        <p14:creationId xmlns:p14="http://schemas.microsoft.com/office/powerpoint/2010/main" val="162129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381" y="1704110"/>
            <a:ext cx="11402291" cy="4387291"/>
          </a:xfrm>
          <a:prstGeom prst="rect">
            <a:avLst/>
          </a:prstGeom>
        </p:spPr>
        <p:txBody>
          <a:bodyPr wrap="square">
            <a:spAutoFit/>
          </a:bodyPr>
          <a:lstStyle/>
          <a:p>
            <a:pPr algn="r" rtl="1">
              <a:lnSpc>
                <a:spcPct val="107000"/>
              </a:lnSpc>
              <a:spcAft>
                <a:spcPts val="800"/>
              </a:spcAft>
            </a:pPr>
            <a:r>
              <a:rPr lang="fa-IR" sz="2800" b="1" dirty="0" smtClean="0">
                <a:solidFill>
                  <a:srgbClr val="00B0F0"/>
                </a:solidFill>
                <a:latin typeface="Calibri" panose="020F0502020204030204" pitchFamily="34" charset="0"/>
                <a:ea typeface="Calibri" panose="020F0502020204030204" pitchFamily="34" charset="0"/>
                <a:cs typeface="B Yekan" panose="00000400000000000000" pitchFamily="2" charset="-78"/>
              </a:rPr>
              <a:t>سؤال </a:t>
            </a:r>
            <a:r>
              <a:rPr lang="fa-IR" sz="2800" b="1" dirty="0">
                <a:solidFill>
                  <a:srgbClr val="00B0F0"/>
                </a:solidFill>
                <a:latin typeface="Calibri" panose="020F0502020204030204" pitchFamily="34" charset="0"/>
                <a:ea typeface="Calibri" panose="020F0502020204030204" pitchFamily="34" charset="0"/>
                <a:cs typeface="B Yekan" panose="00000400000000000000" pitchFamily="2" charset="-78"/>
              </a:rPr>
              <a:t>3</a:t>
            </a:r>
            <a:endParaRPr lang="fa-IR" sz="2800" b="1" dirty="0" smtClean="0">
              <a:solidFill>
                <a:srgbClr val="00B0F0"/>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endParaRPr lang="fa-IR" sz="2400" b="1" dirty="0" smtClean="0">
              <a:solidFill>
                <a:schemeClr val="accent1"/>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fa-IR" sz="2400" b="1" dirty="0" smtClean="0">
                <a:solidFill>
                  <a:schemeClr val="accent1"/>
                </a:solidFill>
                <a:latin typeface="Calibri" panose="020F0502020204030204" pitchFamily="34" charset="0"/>
                <a:ea typeface="Calibri" panose="020F0502020204030204" pitchFamily="34" charset="0"/>
                <a:cs typeface="B Yekan" panose="00000400000000000000" pitchFamily="2" charset="-78"/>
              </a:rPr>
              <a:t>کدامیک از موارد زیر نادرست می باشد؟</a:t>
            </a:r>
            <a:endParaRPr lang="en-US" sz="2400" b="1" dirty="0">
              <a:solidFill>
                <a:schemeClr val="accent1"/>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fa-IR" sz="2400" dirty="0">
                <a:solidFill>
                  <a:srgbClr val="626264"/>
                </a:solidFill>
                <a:latin typeface="Calibri" panose="020F0502020204030204" pitchFamily="34" charset="0"/>
                <a:ea typeface="Calibri" panose="020F0502020204030204" pitchFamily="34" charset="0"/>
                <a:cs typeface="B Yekan" panose="00000400000000000000" pitchFamily="2" charset="-78"/>
              </a:rPr>
              <a:t>الف) </a:t>
            </a:r>
            <a:r>
              <a:rPr lang="fa-IR" sz="2400" dirty="0" smtClean="0">
                <a:solidFill>
                  <a:srgbClr val="626264"/>
                </a:solidFill>
                <a:latin typeface="Calibri" panose="020F0502020204030204" pitchFamily="34" charset="0"/>
                <a:ea typeface="Calibri" panose="020F0502020204030204" pitchFamily="34" charset="0"/>
                <a:cs typeface="B Yekan" panose="00000400000000000000" pitchFamily="2" charset="-78"/>
              </a:rPr>
              <a:t>مسئولیت قانونی مراقبت از فرد مرگ مغزی، بر عهده ی پزشک معالج است</a:t>
            </a:r>
            <a:endParaRPr lang="en-US" sz="2400" dirty="0">
              <a:solidFill>
                <a:srgbClr val="626264"/>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fa-IR" sz="2400" dirty="0">
                <a:solidFill>
                  <a:srgbClr val="626264"/>
                </a:solidFill>
                <a:latin typeface="Calibri" panose="020F0502020204030204" pitchFamily="34" charset="0"/>
                <a:ea typeface="Calibri" panose="020F0502020204030204" pitchFamily="34" charset="0"/>
                <a:cs typeface="B Yekan" panose="00000400000000000000" pitchFamily="2" charset="-78"/>
              </a:rPr>
              <a:t>ب) </a:t>
            </a:r>
            <a:r>
              <a:rPr lang="fa-IR" sz="2400" dirty="0" smtClean="0">
                <a:solidFill>
                  <a:srgbClr val="626264"/>
                </a:solidFill>
                <a:latin typeface="Calibri" panose="020F0502020204030204" pitchFamily="34" charset="0"/>
                <a:ea typeface="Calibri" panose="020F0502020204030204" pitchFamily="34" charset="0"/>
                <a:cs typeface="B Yekan" panose="00000400000000000000" pitchFamily="2" charset="-78"/>
              </a:rPr>
              <a:t>با توجه به دستورالعمل ها، برای صحبت با خانواده، نیازی به هماهنگی با پزشک معالج نیست</a:t>
            </a:r>
            <a:endParaRPr lang="en-US" sz="2400" dirty="0">
              <a:solidFill>
                <a:srgbClr val="626264"/>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fa-IR" sz="2400" dirty="0">
                <a:solidFill>
                  <a:srgbClr val="626264"/>
                </a:solidFill>
                <a:latin typeface="Calibri" panose="020F0502020204030204" pitchFamily="34" charset="0"/>
                <a:ea typeface="Calibri" panose="020F0502020204030204" pitchFamily="34" charset="0"/>
                <a:cs typeface="B Yekan" panose="00000400000000000000" pitchFamily="2" charset="-78"/>
              </a:rPr>
              <a:t>ج) </a:t>
            </a:r>
            <a:r>
              <a:rPr lang="en-US" sz="2400" dirty="0" smtClean="0">
                <a:solidFill>
                  <a:srgbClr val="626264"/>
                </a:solidFill>
                <a:latin typeface="Calibri" panose="020F0502020204030204" pitchFamily="34" charset="0"/>
                <a:ea typeface="Calibri" panose="020F0502020204030204" pitchFamily="34" charset="0"/>
                <a:cs typeface="B Yekan" panose="00000400000000000000" pitchFamily="2" charset="-78"/>
              </a:rPr>
              <a:t>PCR</a:t>
            </a:r>
            <a:r>
              <a:rPr lang="fa-IR" sz="2400" dirty="0" smtClean="0">
                <a:solidFill>
                  <a:srgbClr val="626264"/>
                </a:solidFill>
                <a:latin typeface="Calibri" panose="020F0502020204030204" pitchFamily="34" charset="0"/>
                <a:ea typeface="Calibri" panose="020F0502020204030204" pitchFamily="34" charset="0"/>
                <a:cs typeface="B Yekan" panose="00000400000000000000" pitchFamily="2" charset="-78"/>
              </a:rPr>
              <a:t> و </a:t>
            </a:r>
            <a:r>
              <a:rPr lang="en-US" sz="2400" dirty="0" smtClean="0">
                <a:solidFill>
                  <a:srgbClr val="626264"/>
                </a:solidFill>
                <a:latin typeface="Calibri" panose="020F0502020204030204" pitchFamily="34" charset="0"/>
                <a:ea typeface="Calibri" panose="020F0502020204030204" pitchFamily="34" charset="0"/>
                <a:cs typeface="B Yekan" panose="00000400000000000000" pitchFamily="2" charset="-78"/>
              </a:rPr>
              <a:t>NAT</a:t>
            </a:r>
            <a:r>
              <a:rPr lang="fa-IR" sz="2400" dirty="0" smtClean="0">
                <a:solidFill>
                  <a:srgbClr val="626264"/>
                </a:solidFill>
                <a:latin typeface="Calibri" panose="020F0502020204030204" pitchFamily="34" charset="0"/>
                <a:ea typeface="Calibri" panose="020F0502020204030204" pitchFamily="34" charset="0"/>
                <a:cs typeface="B Yekan" panose="00000400000000000000" pitchFamily="2" charset="-78"/>
              </a:rPr>
              <a:t>، فقط در موارد پرخطر، درخواست می شود</a:t>
            </a:r>
            <a:endParaRPr lang="en-US" sz="2400" dirty="0">
              <a:solidFill>
                <a:srgbClr val="626264"/>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fa-IR" sz="2400" dirty="0">
                <a:solidFill>
                  <a:srgbClr val="626264"/>
                </a:solidFill>
                <a:latin typeface="Calibri" panose="020F0502020204030204" pitchFamily="34" charset="0"/>
                <a:ea typeface="Calibri" panose="020F0502020204030204" pitchFamily="34" charset="0"/>
                <a:cs typeface="B Yekan" panose="00000400000000000000" pitchFamily="2" charset="-78"/>
              </a:rPr>
              <a:t>د) </a:t>
            </a:r>
            <a:r>
              <a:rPr lang="en-US" sz="2400" dirty="0" smtClean="0">
                <a:solidFill>
                  <a:srgbClr val="626264"/>
                </a:solidFill>
                <a:latin typeface="Calibri" panose="020F0502020204030204" pitchFamily="34" charset="0"/>
                <a:ea typeface="Calibri" panose="020F0502020204030204" pitchFamily="34" charset="0"/>
                <a:cs typeface="B Yekan" panose="00000400000000000000" pitchFamily="2" charset="-78"/>
              </a:rPr>
              <a:t>BHCG</a:t>
            </a:r>
            <a:r>
              <a:rPr lang="fa-IR" sz="2400" dirty="0" smtClean="0">
                <a:solidFill>
                  <a:srgbClr val="626264"/>
                </a:solidFill>
                <a:latin typeface="Calibri" panose="020F0502020204030204" pitchFamily="34" charset="0"/>
                <a:ea typeface="Calibri" panose="020F0502020204030204" pitchFamily="34" charset="0"/>
                <a:cs typeface="B Yekan" panose="00000400000000000000" pitchFamily="2" charset="-78"/>
              </a:rPr>
              <a:t>، فقط برای خانم های سنسن باروری درخواست می شود</a:t>
            </a:r>
            <a:endParaRPr lang="fa-IR" sz="2400" dirty="0">
              <a:solidFill>
                <a:srgbClr val="626264"/>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endParaRPr lang="en-US" sz="1900" dirty="0">
              <a:solidFill>
                <a:srgbClr val="002060"/>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endParaRPr lang="en-US" sz="2000" b="1" dirty="0">
              <a:solidFill>
                <a:srgbClr val="03B0EF"/>
              </a:solidFill>
              <a:latin typeface="Calibri" panose="020F0502020204030204" pitchFamily="34" charset="0"/>
              <a:ea typeface="Calibri" panose="020F0502020204030204" pitchFamily="34" charset="0"/>
              <a:cs typeface="B Yekan" panose="00000400000000000000" pitchFamily="2" charset="-78"/>
            </a:endParaRPr>
          </a:p>
        </p:txBody>
      </p:sp>
    </p:spTree>
    <p:extLst>
      <p:ext uri="{BB962C8B-B14F-4D97-AF65-F5344CB8AC3E}">
        <p14:creationId xmlns:p14="http://schemas.microsoft.com/office/powerpoint/2010/main" val="404007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10515600" cy="4572000"/>
          </a:xfrm>
        </p:spPr>
        <p:txBody>
          <a:bodyPr>
            <a:normAutofit/>
          </a:bodyPr>
          <a:lstStyle/>
          <a:p>
            <a:pPr algn="r" rtl="1">
              <a:lnSpc>
                <a:spcPct val="250000"/>
              </a:lnSpc>
            </a:pPr>
            <a:r>
              <a:rPr lang="fa-IR" sz="3100" dirty="0">
                <a:solidFill>
                  <a:srgbClr val="A4CD46"/>
                </a:solidFill>
              </a:rPr>
              <a:t>11-انجام حداقل یک تایید نهایی از چهار تایید در بیمارستان مبداء</a:t>
            </a:r>
            <a:br>
              <a:rPr lang="fa-IR" sz="3100" dirty="0">
                <a:solidFill>
                  <a:srgbClr val="A4CD46"/>
                </a:solidFill>
              </a:rPr>
            </a:br>
            <a:r>
              <a:rPr lang="fa-IR" sz="2400" dirty="0">
                <a:solidFill>
                  <a:srgbClr val="626264"/>
                </a:solidFill>
              </a:rPr>
              <a:t>حداقل یک نفر از 4 نفر تیم تایید کننده باید در بیمارستان مبداء مرگ مغزی را تایید نماید.بهتر است این فرد یک نورولوژیست باشد،در غیر اینصورت یک بیهوشی این تایید را انجام </a:t>
            </a:r>
            <a:r>
              <a:rPr lang="fa-IR" sz="2400" dirty="0" smtClean="0">
                <a:solidFill>
                  <a:srgbClr val="626264"/>
                </a:solidFill>
              </a:rPr>
              <a:t>میدهد</a:t>
            </a:r>
            <a:endParaRPr lang="fa-IR" dirty="0">
              <a:solidFill>
                <a:srgbClr val="C00000"/>
              </a:solidFill>
              <a:cs typeface="B Yekan" panose="00000400000000000000" pitchFamily="2" charset="-78"/>
            </a:endParaRPr>
          </a:p>
        </p:txBody>
      </p:sp>
    </p:spTree>
    <p:extLst>
      <p:ext uri="{BB962C8B-B14F-4D97-AF65-F5344CB8AC3E}">
        <p14:creationId xmlns:p14="http://schemas.microsoft.com/office/powerpoint/2010/main" val="33262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6190" y="907461"/>
            <a:ext cx="1828800" cy="4987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تأیید مرگ مغزی</a:t>
            </a:r>
            <a:endParaRPr lang="en-US" dirty="0">
              <a:solidFill>
                <a:schemeClr val="tx1"/>
              </a:solidFill>
            </a:endParaRPr>
          </a:p>
        </p:txBody>
      </p:sp>
      <p:sp>
        <p:nvSpPr>
          <p:cNvPr id="22" name="Rectangle 21"/>
          <p:cNvSpPr/>
          <p:nvPr/>
        </p:nvSpPr>
        <p:spPr>
          <a:xfrm>
            <a:off x="7841685" y="2147450"/>
            <a:ext cx="1925774" cy="4987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انجام تأییدات بالینی</a:t>
            </a:r>
            <a:endParaRPr lang="en-US" dirty="0">
              <a:solidFill>
                <a:schemeClr val="tx1"/>
              </a:solidFill>
            </a:endParaRPr>
          </a:p>
        </p:txBody>
      </p:sp>
      <p:sp>
        <p:nvSpPr>
          <p:cNvPr id="23" name="Rectangle 22"/>
          <p:cNvSpPr/>
          <p:nvPr/>
        </p:nvSpPr>
        <p:spPr>
          <a:xfrm>
            <a:off x="2341420" y="2147450"/>
            <a:ext cx="1925774" cy="4987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انجام تأیید قانونی</a:t>
            </a:r>
            <a:endParaRPr lang="en-US" dirty="0">
              <a:solidFill>
                <a:schemeClr val="tx1"/>
              </a:solidFill>
            </a:endParaRPr>
          </a:p>
        </p:txBody>
      </p:sp>
      <p:sp>
        <p:nvSpPr>
          <p:cNvPr id="24" name="Rectangle 23"/>
          <p:cNvSpPr/>
          <p:nvPr/>
        </p:nvSpPr>
        <p:spPr>
          <a:xfrm>
            <a:off x="9005463" y="3117279"/>
            <a:ext cx="2410690" cy="4987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اولیه</a:t>
            </a:r>
            <a:endParaRPr lang="en-US" dirty="0">
              <a:solidFill>
                <a:schemeClr val="tx1"/>
              </a:solidFill>
            </a:endParaRPr>
          </a:p>
        </p:txBody>
      </p:sp>
      <p:sp>
        <p:nvSpPr>
          <p:cNvPr id="25" name="Rectangle 24"/>
          <p:cNvSpPr/>
          <p:nvPr/>
        </p:nvSpPr>
        <p:spPr>
          <a:xfrm>
            <a:off x="6192992" y="3117280"/>
            <a:ext cx="2410690" cy="4987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نهایی</a:t>
            </a:r>
            <a:endParaRPr lang="en-US" dirty="0">
              <a:solidFill>
                <a:schemeClr val="tx1"/>
              </a:solidFill>
            </a:endParaRPr>
          </a:p>
        </p:txBody>
      </p:sp>
      <p:sp>
        <p:nvSpPr>
          <p:cNvPr id="26" name="Rectangle 25"/>
          <p:cNvSpPr/>
          <p:nvPr/>
        </p:nvSpPr>
        <p:spPr>
          <a:xfrm>
            <a:off x="9005463" y="4613571"/>
            <a:ext cx="2410690" cy="4987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حداقل یک نفر</a:t>
            </a:r>
            <a:endParaRPr lang="en-US" dirty="0">
              <a:solidFill>
                <a:schemeClr val="tx1"/>
              </a:solidFill>
            </a:endParaRPr>
          </a:p>
        </p:txBody>
      </p:sp>
      <p:sp>
        <p:nvSpPr>
          <p:cNvPr id="27" name="Rectangle 26"/>
          <p:cNvSpPr/>
          <p:nvPr/>
        </p:nvSpPr>
        <p:spPr>
          <a:xfrm>
            <a:off x="6192992" y="3875814"/>
            <a:ext cx="2410690" cy="4987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واحد فراهم آوری</a:t>
            </a:r>
            <a:endParaRPr lang="en-US" dirty="0">
              <a:solidFill>
                <a:schemeClr val="tx1"/>
              </a:solidFill>
            </a:endParaRPr>
          </a:p>
        </p:txBody>
      </p:sp>
      <p:sp>
        <p:nvSpPr>
          <p:cNvPr id="29" name="Rectangle 28"/>
          <p:cNvSpPr/>
          <p:nvPr/>
        </p:nvSpPr>
        <p:spPr>
          <a:xfrm>
            <a:off x="9005463" y="3865425"/>
            <a:ext cx="2410690" cy="4987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واحد شناسایی</a:t>
            </a:r>
            <a:endParaRPr lang="en-US" dirty="0">
              <a:solidFill>
                <a:schemeClr val="tx1"/>
              </a:solidFill>
            </a:endParaRPr>
          </a:p>
        </p:txBody>
      </p:sp>
      <p:sp>
        <p:nvSpPr>
          <p:cNvPr id="31" name="Rectangle 30"/>
          <p:cNvSpPr/>
          <p:nvPr/>
        </p:nvSpPr>
        <p:spPr>
          <a:xfrm>
            <a:off x="6192992" y="5361717"/>
            <a:ext cx="5223161" cy="4987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chemeClr val="tx1"/>
                </a:solidFill>
              </a:rPr>
              <a:t>ایجاد دو مجوز: اخذ رضایت خانواده و انتقال به </a:t>
            </a:r>
            <a:r>
              <a:rPr lang="en-US" b="1" dirty="0">
                <a:solidFill>
                  <a:schemeClr val="tx1"/>
                </a:solidFill>
              </a:rPr>
              <a:t>OPU</a:t>
            </a:r>
          </a:p>
        </p:txBody>
      </p:sp>
      <p:sp>
        <p:nvSpPr>
          <p:cNvPr id="33" name="Rectangle 32"/>
          <p:cNvSpPr/>
          <p:nvPr/>
        </p:nvSpPr>
        <p:spPr>
          <a:xfrm>
            <a:off x="1742210" y="5354796"/>
            <a:ext cx="3124193" cy="4987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chemeClr val="tx1"/>
                </a:solidFill>
              </a:rPr>
              <a:t>تکمیل تأییدات بالینی در </a:t>
            </a:r>
            <a:r>
              <a:rPr lang="en-US" b="1" dirty="0" smtClean="0">
                <a:solidFill>
                  <a:schemeClr val="tx1"/>
                </a:solidFill>
              </a:rPr>
              <a:t>OPU</a:t>
            </a:r>
            <a:endParaRPr lang="en-US" b="1" dirty="0">
              <a:solidFill>
                <a:schemeClr val="tx1"/>
              </a:solidFill>
            </a:endParaRPr>
          </a:p>
        </p:txBody>
      </p:sp>
      <p:sp>
        <p:nvSpPr>
          <p:cNvPr id="34" name="Rectangle 33"/>
          <p:cNvSpPr/>
          <p:nvPr/>
        </p:nvSpPr>
        <p:spPr>
          <a:xfrm>
            <a:off x="2389907" y="3875814"/>
            <a:ext cx="1828800" cy="4987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برداشت ارگان</a:t>
            </a:r>
            <a:endParaRPr lang="en-US" dirty="0">
              <a:solidFill>
                <a:schemeClr val="tx1"/>
              </a:solidFill>
            </a:endParaRPr>
          </a:p>
        </p:txBody>
      </p:sp>
      <p:cxnSp>
        <p:nvCxnSpPr>
          <p:cNvPr id="13" name="Straight Arrow Connector 12"/>
          <p:cNvCxnSpPr>
            <a:stCxn id="24" idx="2"/>
            <a:endCxn id="29" idx="0"/>
          </p:cNvCxnSpPr>
          <p:nvPr/>
        </p:nvCxnSpPr>
        <p:spPr>
          <a:xfrm>
            <a:off x="10210808" y="3616043"/>
            <a:ext cx="0" cy="24938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a:off x="10210808" y="4343407"/>
            <a:ext cx="0" cy="24938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a:off x="10210808" y="5112335"/>
            <a:ext cx="0" cy="24938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a:off x="7398337" y="3626432"/>
            <a:ext cx="0" cy="24938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8" name="Rectangle 37"/>
          <p:cNvSpPr/>
          <p:nvPr/>
        </p:nvSpPr>
        <p:spPr>
          <a:xfrm>
            <a:off x="6192992" y="4606651"/>
            <a:ext cx="2410690" cy="4987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هر 4 نفر</a:t>
            </a:r>
            <a:endParaRPr lang="en-US" dirty="0">
              <a:solidFill>
                <a:schemeClr val="tx1"/>
              </a:solidFill>
            </a:endParaRPr>
          </a:p>
        </p:txBody>
      </p:sp>
      <p:cxnSp>
        <p:nvCxnSpPr>
          <p:cNvPr id="39" name="Straight Arrow Connector 38"/>
          <p:cNvCxnSpPr/>
          <p:nvPr/>
        </p:nvCxnSpPr>
        <p:spPr>
          <a:xfrm>
            <a:off x="7398337" y="4357269"/>
            <a:ext cx="0" cy="24938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25" idx="0"/>
          </p:cNvCxnSpPr>
          <p:nvPr/>
        </p:nvCxnSpPr>
        <p:spPr>
          <a:xfrm flipH="1">
            <a:off x="7398337" y="2646214"/>
            <a:ext cx="1378536" cy="47106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a:stCxn id="22" idx="2"/>
            <a:endCxn id="24" idx="0"/>
          </p:cNvCxnSpPr>
          <p:nvPr/>
        </p:nvCxnSpPr>
        <p:spPr>
          <a:xfrm>
            <a:off x="8804572" y="2646214"/>
            <a:ext cx="1406236" cy="47106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p:cNvCxnSpPr>
            <a:stCxn id="2" idx="2"/>
            <a:endCxn id="23" idx="0"/>
          </p:cNvCxnSpPr>
          <p:nvPr/>
        </p:nvCxnSpPr>
        <p:spPr>
          <a:xfrm flipH="1">
            <a:off x="3304307" y="1406225"/>
            <a:ext cx="2736283" cy="74122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a:stCxn id="2" idx="2"/>
            <a:endCxn id="22" idx="0"/>
          </p:cNvCxnSpPr>
          <p:nvPr/>
        </p:nvCxnSpPr>
        <p:spPr>
          <a:xfrm>
            <a:off x="6040590" y="1406225"/>
            <a:ext cx="2763982" cy="74122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flipH="1">
            <a:off x="4869866" y="5611099"/>
            <a:ext cx="132312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52" name="Straight Connector 51"/>
          <p:cNvCxnSpPr>
            <a:stCxn id="38" idx="1"/>
          </p:cNvCxnSpPr>
          <p:nvPr/>
        </p:nvCxnSpPr>
        <p:spPr>
          <a:xfrm flipH="1">
            <a:off x="5458691" y="4856033"/>
            <a:ext cx="7343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472545" y="2396832"/>
            <a:ext cx="13855" cy="24661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23" idx="3"/>
          </p:cNvCxnSpPr>
          <p:nvPr/>
        </p:nvCxnSpPr>
        <p:spPr>
          <a:xfrm flipH="1">
            <a:off x="4267194" y="2396832"/>
            <a:ext cx="120534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1773376" y="2396832"/>
            <a:ext cx="6928" cy="29648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23" idx="1"/>
          </p:cNvCxnSpPr>
          <p:nvPr/>
        </p:nvCxnSpPr>
        <p:spPr>
          <a:xfrm>
            <a:off x="1773376" y="2396832"/>
            <a:ext cx="568044"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63" name="Down Arrow 62"/>
          <p:cNvSpPr/>
          <p:nvPr/>
        </p:nvSpPr>
        <p:spPr>
          <a:xfrm>
            <a:off x="3075976" y="2628075"/>
            <a:ext cx="484632" cy="1237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43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ppt_x"/>
                                          </p:val>
                                        </p:tav>
                                        <p:tav tm="100000">
                                          <p:val>
                                            <p:strVal val="#ppt_x"/>
                                          </p:val>
                                        </p:tav>
                                      </p:tavLst>
                                    </p:anim>
                                    <p:anim calcmode="lin" valueType="num">
                                      <p:cBhvr additive="base">
                                        <p:cTn id="66" dur="500" fill="hold"/>
                                        <p:tgtEl>
                                          <p:spTgt spid="3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ppt_x"/>
                                          </p:val>
                                        </p:tav>
                                        <p:tav tm="100000">
                                          <p:val>
                                            <p:strVal val="#ppt_x"/>
                                          </p:val>
                                        </p:tav>
                                      </p:tavLst>
                                    </p:anim>
                                    <p:anim calcmode="lin" valueType="num">
                                      <p:cBhvr additive="base">
                                        <p:cTn id="7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500" fill="hold"/>
                                        <p:tgtEl>
                                          <p:spTgt spid="52"/>
                                        </p:tgtEl>
                                        <p:attrNameLst>
                                          <p:attrName>ppt_x</p:attrName>
                                        </p:attrNameLst>
                                      </p:cBhvr>
                                      <p:tavLst>
                                        <p:tav tm="0">
                                          <p:val>
                                            <p:strVal val="#ppt_x"/>
                                          </p:val>
                                        </p:tav>
                                        <p:tav tm="100000">
                                          <p:val>
                                            <p:strVal val="#ppt_x"/>
                                          </p:val>
                                        </p:tav>
                                      </p:tavLst>
                                    </p:anim>
                                    <p:anim calcmode="lin" valueType="num">
                                      <p:cBhvr additive="base">
                                        <p:cTn id="80" dur="500" fill="hold"/>
                                        <p:tgtEl>
                                          <p:spTgt spid="5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additive="base">
                                        <p:cTn id="83" dur="500" fill="hold"/>
                                        <p:tgtEl>
                                          <p:spTgt spid="54"/>
                                        </p:tgtEl>
                                        <p:attrNameLst>
                                          <p:attrName>ppt_x</p:attrName>
                                        </p:attrNameLst>
                                      </p:cBhvr>
                                      <p:tavLst>
                                        <p:tav tm="0">
                                          <p:val>
                                            <p:strVal val="#ppt_x"/>
                                          </p:val>
                                        </p:tav>
                                        <p:tav tm="100000">
                                          <p:val>
                                            <p:strVal val="#ppt_x"/>
                                          </p:val>
                                        </p:tav>
                                      </p:tavLst>
                                    </p:anim>
                                    <p:anim calcmode="lin" valueType="num">
                                      <p:cBhvr additive="base">
                                        <p:cTn id="84" dur="500" fill="hold"/>
                                        <p:tgtEl>
                                          <p:spTgt spid="5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additive="base">
                                        <p:cTn id="87" dur="500" fill="hold"/>
                                        <p:tgtEl>
                                          <p:spTgt spid="56"/>
                                        </p:tgtEl>
                                        <p:attrNameLst>
                                          <p:attrName>ppt_x</p:attrName>
                                        </p:attrNameLst>
                                      </p:cBhvr>
                                      <p:tavLst>
                                        <p:tav tm="0">
                                          <p:val>
                                            <p:strVal val="#ppt_x"/>
                                          </p:val>
                                        </p:tav>
                                        <p:tav tm="100000">
                                          <p:val>
                                            <p:strVal val="#ppt_x"/>
                                          </p:val>
                                        </p:tav>
                                      </p:tavLst>
                                    </p:anim>
                                    <p:anim calcmode="lin" valueType="num">
                                      <p:cBhvr additive="base">
                                        <p:cTn id="8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additive="base">
                                        <p:cTn id="93" dur="500" fill="hold"/>
                                        <p:tgtEl>
                                          <p:spTgt spid="36"/>
                                        </p:tgtEl>
                                        <p:attrNameLst>
                                          <p:attrName>ppt_x</p:attrName>
                                        </p:attrNameLst>
                                      </p:cBhvr>
                                      <p:tavLst>
                                        <p:tav tm="0">
                                          <p:val>
                                            <p:strVal val="#ppt_x"/>
                                          </p:val>
                                        </p:tav>
                                        <p:tav tm="100000">
                                          <p:val>
                                            <p:strVal val="#ppt_x"/>
                                          </p:val>
                                        </p:tav>
                                      </p:tavLst>
                                    </p:anim>
                                    <p:anim calcmode="lin" valueType="num">
                                      <p:cBhvr additive="base">
                                        <p:cTn id="94" dur="500" fill="hold"/>
                                        <p:tgtEl>
                                          <p:spTgt spid="3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500" fill="hold"/>
                                        <p:tgtEl>
                                          <p:spTgt spid="49"/>
                                        </p:tgtEl>
                                        <p:attrNameLst>
                                          <p:attrName>ppt_x</p:attrName>
                                        </p:attrNameLst>
                                      </p:cBhvr>
                                      <p:tavLst>
                                        <p:tav tm="0">
                                          <p:val>
                                            <p:strVal val="#ppt_x"/>
                                          </p:val>
                                        </p:tav>
                                        <p:tav tm="100000">
                                          <p:val>
                                            <p:strVal val="#ppt_x"/>
                                          </p:val>
                                        </p:tav>
                                      </p:tavLst>
                                    </p:anim>
                                    <p:anim calcmode="lin" valueType="num">
                                      <p:cBhvr additive="base">
                                        <p:cTn id="104" dur="500" fill="hold"/>
                                        <p:tgtEl>
                                          <p:spTgt spid="4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additive="base">
                                        <p:cTn id="107" dur="500" fill="hold"/>
                                        <p:tgtEl>
                                          <p:spTgt spid="33"/>
                                        </p:tgtEl>
                                        <p:attrNameLst>
                                          <p:attrName>ppt_x</p:attrName>
                                        </p:attrNameLst>
                                      </p:cBhvr>
                                      <p:tavLst>
                                        <p:tav tm="0">
                                          <p:val>
                                            <p:strVal val="#ppt_x"/>
                                          </p:val>
                                        </p:tav>
                                        <p:tav tm="100000">
                                          <p:val>
                                            <p:strVal val="#ppt_x"/>
                                          </p:val>
                                        </p:tav>
                                      </p:tavLst>
                                    </p:anim>
                                    <p:anim calcmode="lin" valueType="num">
                                      <p:cBhvr additive="base">
                                        <p:cTn id="10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58"/>
                                        </p:tgtEl>
                                        <p:attrNameLst>
                                          <p:attrName>style.visibility</p:attrName>
                                        </p:attrNameLst>
                                      </p:cBhvr>
                                      <p:to>
                                        <p:strVal val="visible"/>
                                      </p:to>
                                    </p:set>
                                    <p:anim calcmode="lin" valueType="num">
                                      <p:cBhvr additive="base">
                                        <p:cTn id="113" dur="500" fill="hold"/>
                                        <p:tgtEl>
                                          <p:spTgt spid="58"/>
                                        </p:tgtEl>
                                        <p:attrNameLst>
                                          <p:attrName>ppt_x</p:attrName>
                                        </p:attrNameLst>
                                      </p:cBhvr>
                                      <p:tavLst>
                                        <p:tav tm="0">
                                          <p:val>
                                            <p:strVal val="#ppt_x"/>
                                          </p:val>
                                        </p:tav>
                                        <p:tav tm="100000">
                                          <p:val>
                                            <p:strVal val="#ppt_x"/>
                                          </p:val>
                                        </p:tav>
                                      </p:tavLst>
                                    </p:anim>
                                    <p:anim calcmode="lin" valueType="num">
                                      <p:cBhvr additive="base">
                                        <p:cTn id="114" dur="500" fill="hold"/>
                                        <p:tgtEl>
                                          <p:spTgt spid="58"/>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60"/>
                                        </p:tgtEl>
                                        <p:attrNameLst>
                                          <p:attrName>style.visibility</p:attrName>
                                        </p:attrNameLst>
                                      </p:cBhvr>
                                      <p:to>
                                        <p:strVal val="visible"/>
                                      </p:to>
                                    </p:set>
                                    <p:anim calcmode="lin" valueType="num">
                                      <p:cBhvr additive="base">
                                        <p:cTn id="117" dur="500" fill="hold"/>
                                        <p:tgtEl>
                                          <p:spTgt spid="60"/>
                                        </p:tgtEl>
                                        <p:attrNameLst>
                                          <p:attrName>ppt_x</p:attrName>
                                        </p:attrNameLst>
                                      </p:cBhvr>
                                      <p:tavLst>
                                        <p:tav tm="0">
                                          <p:val>
                                            <p:strVal val="#ppt_x"/>
                                          </p:val>
                                        </p:tav>
                                        <p:tav tm="100000">
                                          <p:val>
                                            <p:strVal val="#ppt_x"/>
                                          </p:val>
                                        </p:tav>
                                      </p:tavLst>
                                    </p:anim>
                                    <p:anim calcmode="lin" valueType="num">
                                      <p:cBhvr additive="base">
                                        <p:cTn id="11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63"/>
                                        </p:tgtEl>
                                        <p:attrNameLst>
                                          <p:attrName>style.visibility</p:attrName>
                                        </p:attrNameLst>
                                      </p:cBhvr>
                                      <p:to>
                                        <p:strVal val="visible"/>
                                      </p:to>
                                    </p:set>
                                    <p:anim calcmode="lin" valueType="num">
                                      <p:cBhvr additive="base">
                                        <p:cTn id="123" dur="500" fill="hold"/>
                                        <p:tgtEl>
                                          <p:spTgt spid="63"/>
                                        </p:tgtEl>
                                        <p:attrNameLst>
                                          <p:attrName>ppt_x</p:attrName>
                                        </p:attrNameLst>
                                      </p:cBhvr>
                                      <p:tavLst>
                                        <p:tav tm="0">
                                          <p:val>
                                            <p:strVal val="#ppt_x"/>
                                          </p:val>
                                        </p:tav>
                                        <p:tav tm="100000">
                                          <p:val>
                                            <p:strVal val="#ppt_x"/>
                                          </p:val>
                                        </p:tav>
                                      </p:tavLst>
                                    </p:anim>
                                    <p:anim calcmode="lin" valueType="num">
                                      <p:cBhvr additive="base">
                                        <p:cTn id="124" dur="500" fill="hold"/>
                                        <p:tgtEl>
                                          <p:spTgt spid="6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additive="base">
                                        <p:cTn id="127" dur="500" fill="hold"/>
                                        <p:tgtEl>
                                          <p:spTgt spid="34"/>
                                        </p:tgtEl>
                                        <p:attrNameLst>
                                          <p:attrName>ppt_x</p:attrName>
                                        </p:attrNameLst>
                                      </p:cBhvr>
                                      <p:tavLst>
                                        <p:tav tm="0">
                                          <p:val>
                                            <p:strVal val="#ppt_x"/>
                                          </p:val>
                                        </p:tav>
                                        <p:tav tm="100000">
                                          <p:val>
                                            <p:strVal val="#ppt_x"/>
                                          </p:val>
                                        </p:tav>
                                      </p:tavLst>
                                    </p:anim>
                                    <p:anim calcmode="lin" valueType="num">
                                      <p:cBhvr additive="base">
                                        <p:cTn id="12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9" grpId="0" animBg="1"/>
      <p:bldP spid="31" grpId="0" animBg="1"/>
      <p:bldP spid="33" grpId="0" animBg="1"/>
      <p:bldP spid="34" grpId="0" animBg="1"/>
      <p:bldP spid="38" grpId="0" animBg="1"/>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90600" y="1676400"/>
            <a:ext cx="5716489" cy="2591892"/>
          </a:xfrm>
        </p:spPr>
        <p:txBody>
          <a:bodyPr>
            <a:noAutofit/>
          </a:bodyPr>
          <a:lstStyle/>
          <a:p>
            <a:pPr algn="ctr"/>
            <a:r>
              <a:rPr lang="fa-IR" sz="4800" dirty="0" smtClean="0">
                <a:solidFill>
                  <a:srgbClr val="58595A"/>
                </a:solidFill>
                <a:cs typeface="+mj-cs"/>
              </a:rPr>
              <a:t>مباحث </a:t>
            </a:r>
            <a:br>
              <a:rPr lang="fa-IR" sz="4800" dirty="0" smtClean="0">
                <a:solidFill>
                  <a:srgbClr val="58595A"/>
                </a:solidFill>
                <a:cs typeface="+mj-cs"/>
              </a:rPr>
            </a:br>
            <a:r>
              <a:rPr lang="fa-IR" sz="4800" dirty="0" smtClean="0">
                <a:solidFill>
                  <a:srgbClr val="58595A"/>
                </a:solidFill>
                <a:cs typeface="+mj-cs"/>
              </a:rPr>
              <a:t>بیمارستان مبدأ</a:t>
            </a:r>
            <a:endParaRPr lang="en-US" sz="1800" dirty="0">
              <a:solidFill>
                <a:srgbClr val="58595A"/>
              </a:solidFill>
              <a:cs typeface="+mj-cs"/>
            </a:endParaRPr>
          </a:p>
        </p:txBody>
      </p:sp>
      <p:sp>
        <p:nvSpPr>
          <p:cNvPr id="2" name="Rectangle 1"/>
          <p:cNvSpPr/>
          <p:nvPr/>
        </p:nvSpPr>
        <p:spPr>
          <a:xfrm>
            <a:off x="5056911" y="1014259"/>
            <a:ext cx="6622472" cy="4939814"/>
          </a:xfrm>
          <a:prstGeom prst="rect">
            <a:avLst/>
          </a:prstGeom>
        </p:spPr>
        <p:txBody>
          <a:bodyPr wrap="square">
            <a:spAutoFit/>
          </a:bodyPr>
          <a:lstStyle/>
          <a:p>
            <a:pPr algn="r" rtl="1">
              <a:lnSpc>
                <a:spcPct val="150000"/>
              </a:lnSpc>
            </a:pPr>
            <a:r>
              <a:rPr lang="fa-IR" sz="2400" b="1" dirty="0">
                <a:solidFill>
                  <a:srgbClr val="69696A"/>
                </a:solidFill>
                <a:cs typeface="B Yekan" panose="00000400000000000000" pitchFamily="2" charset="-78"/>
              </a:rPr>
              <a:t>دکتر سید کیهان هادی صادق</a:t>
            </a:r>
            <a:endParaRPr lang="en-US" sz="2400" b="1" dirty="0">
              <a:solidFill>
                <a:srgbClr val="69696A"/>
              </a:solidFill>
              <a:cs typeface="B Yekan" panose="00000400000000000000" pitchFamily="2" charset="-78"/>
            </a:endParaRPr>
          </a:p>
          <a:p>
            <a:pPr algn="r" rtl="1">
              <a:lnSpc>
                <a:spcPct val="150000"/>
              </a:lnSpc>
            </a:pPr>
            <a:endParaRPr lang="en-US" dirty="0">
              <a:solidFill>
                <a:srgbClr val="69696A"/>
              </a:solidFill>
              <a:cs typeface="B Yekan" panose="00000400000000000000" pitchFamily="2" charset="-78"/>
            </a:endParaRPr>
          </a:p>
          <a:p>
            <a:pPr algn="r" rtl="1">
              <a:lnSpc>
                <a:spcPct val="150000"/>
              </a:lnSpc>
            </a:pPr>
            <a:r>
              <a:rPr lang="fa-IR" sz="2300" dirty="0">
                <a:solidFill>
                  <a:srgbClr val="69696A"/>
                </a:solidFill>
                <a:cs typeface="B Yekan" panose="00000400000000000000" pitchFamily="2" charset="-78"/>
              </a:rPr>
              <a:t>پزشک عمومی</a:t>
            </a:r>
            <a:endParaRPr lang="en-US" sz="2300" dirty="0">
              <a:solidFill>
                <a:srgbClr val="69696A"/>
              </a:solidFill>
              <a:cs typeface="B Yekan" panose="00000400000000000000" pitchFamily="2" charset="-78"/>
            </a:endParaRPr>
          </a:p>
          <a:p>
            <a:pPr algn="r" rtl="1">
              <a:lnSpc>
                <a:spcPct val="150000"/>
              </a:lnSpc>
            </a:pPr>
            <a:r>
              <a:rPr lang="fa-IR" sz="2300" dirty="0">
                <a:solidFill>
                  <a:srgbClr val="69696A"/>
                </a:solidFill>
                <a:cs typeface="B Yekan" panose="00000400000000000000" pitchFamily="2" charset="-78"/>
              </a:rPr>
              <a:t>کوردیناتور اهدای عضو به مدت 8سال</a:t>
            </a:r>
            <a:endParaRPr lang="en-US" sz="2300" dirty="0">
              <a:solidFill>
                <a:srgbClr val="69696A"/>
              </a:solidFill>
              <a:cs typeface="B Yekan" panose="00000400000000000000" pitchFamily="2" charset="-78"/>
            </a:endParaRPr>
          </a:p>
          <a:p>
            <a:pPr algn="r" rtl="1">
              <a:lnSpc>
                <a:spcPct val="150000"/>
              </a:lnSpc>
            </a:pPr>
            <a:r>
              <a:rPr lang="fa-IR" sz="2300" dirty="0">
                <a:solidFill>
                  <a:srgbClr val="69696A"/>
                </a:solidFill>
                <a:cs typeface="B Yekan" panose="00000400000000000000" pitchFamily="2" charset="-78"/>
              </a:rPr>
              <a:t>سرپرست کوردیناتورها به مدت 4سال</a:t>
            </a:r>
            <a:endParaRPr lang="en-US" sz="2300" dirty="0">
              <a:solidFill>
                <a:srgbClr val="69696A"/>
              </a:solidFill>
              <a:cs typeface="B Yekan" panose="00000400000000000000" pitchFamily="2" charset="-78"/>
            </a:endParaRPr>
          </a:p>
          <a:p>
            <a:pPr algn="r" rtl="1">
              <a:lnSpc>
                <a:spcPct val="150000"/>
              </a:lnSpc>
            </a:pPr>
            <a:r>
              <a:rPr lang="fa-IR" sz="2300" dirty="0">
                <a:solidFill>
                  <a:srgbClr val="69696A"/>
                </a:solidFill>
                <a:cs typeface="B Yekan" panose="00000400000000000000" pitchFamily="2" charset="-78"/>
              </a:rPr>
              <a:t>دارای گواهی پایان دوره "اهدای عضو" </a:t>
            </a:r>
            <a:endParaRPr lang="fa-IR" sz="2300" dirty="0" smtClean="0">
              <a:solidFill>
                <a:srgbClr val="69696A"/>
              </a:solidFill>
              <a:cs typeface="B Yekan" panose="00000400000000000000" pitchFamily="2" charset="-78"/>
            </a:endParaRPr>
          </a:p>
          <a:p>
            <a:pPr algn="r" rtl="1">
              <a:lnSpc>
                <a:spcPct val="150000"/>
              </a:lnSpc>
            </a:pPr>
            <a:r>
              <a:rPr lang="fa-IR" sz="2300" dirty="0" smtClean="0">
                <a:solidFill>
                  <a:srgbClr val="69696A"/>
                </a:solidFill>
                <a:cs typeface="B Yekan" panose="00000400000000000000" pitchFamily="2" charset="-78"/>
              </a:rPr>
              <a:t>از </a:t>
            </a:r>
            <a:r>
              <a:rPr lang="fa-IR" sz="2300" dirty="0">
                <a:solidFill>
                  <a:srgbClr val="69696A"/>
                </a:solidFill>
                <a:cs typeface="B Yekan" panose="00000400000000000000" pitchFamily="2" charset="-78"/>
              </a:rPr>
              <a:t>مؤسسه </a:t>
            </a:r>
            <a:r>
              <a:rPr lang="en-US" sz="2300" dirty="0">
                <a:solidFill>
                  <a:srgbClr val="69696A"/>
                </a:solidFill>
                <a:cs typeface="B Yekan" panose="00000400000000000000" pitchFamily="2" charset="-78"/>
              </a:rPr>
              <a:t>TPM</a:t>
            </a:r>
            <a:r>
              <a:rPr lang="fa-IR" sz="2300" dirty="0">
                <a:solidFill>
                  <a:srgbClr val="69696A"/>
                </a:solidFill>
                <a:cs typeface="B Yekan" panose="00000400000000000000" pitchFamily="2" charset="-78"/>
              </a:rPr>
              <a:t> اسپانیا </a:t>
            </a:r>
            <a:endParaRPr lang="en-US" sz="2300" dirty="0">
              <a:solidFill>
                <a:srgbClr val="69696A"/>
              </a:solidFill>
              <a:cs typeface="B Yekan" panose="00000400000000000000" pitchFamily="2" charset="-78"/>
            </a:endParaRPr>
          </a:p>
          <a:p>
            <a:pPr algn="r" rtl="1">
              <a:lnSpc>
                <a:spcPct val="150000"/>
              </a:lnSpc>
            </a:pPr>
            <a:r>
              <a:rPr lang="fa-IR" sz="2300" dirty="0">
                <a:solidFill>
                  <a:srgbClr val="69696A"/>
                </a:solidFill>
                <a:cs typeface="B Yekan" panose="00000400000000000000" pitchFamily="2" charset="-78"/>
              </a:rPr>
              <a:t>دارای گواهی پایان دوره "آموزش کشوری اهدای عضو" </a:t>
            </a:r>
            <a:endParaRPr lang="fa-IR" sz="2300" dirty="0" smtClean="0">
              <a:solidFill>
                <a:srgbClr val="69696A"/>
              </a:solidFill>
              <a:cs typeface="B Yekan" panose="00000400000000000000" pitchFamily="2" charset="-78"/>
            </a:endParaRPr>
          </a:p>
          <a:p>
            <a:pPr algn="r" rtl="1">
              <a:lnSpc>
                <a:spcPct val="150000"/>
              </a:lnSpc>
            </a:pPr>
            <a:r>
              <a:rPr lang="fa-IR" sz="2300" dirty="0" smtClean="0">
                <a:solidFill>
                  <a:srgbClr val="69696A"/>
                </a:solidFill>
                <a:cs typeface="B Yekan" panose="00000400000000000000" pitchFamily="2" charset="-78"/>
              </a:rPr>
              <a:t>از وزارت بهداشت، درمان و آموزش پزشکی"</a:t>
            </a:r>
            <a:endParaRPr lang="en-US" sz="2300" dirty="0">
              <a:solidFill>
                <a:srgbClr val="69696A"/>
              </a:solidFill>
              <a:cs typeface="B Yekan" panose="00000400000000000000" pitchFamily="2" charset="-78"/>
            </a:endParaRPr>
          </a:p>
        </p:txBody>
      </p:sp>
      <p:sp>
        <p:nvSpPr>
          <p:cNvPr id="5" name="Rectangle 4"/>
          <p:cNvSpPr/>
          <p:nvPr/>
        </p:nvSpPr>
        <p:spPr>
          <a:xfrm>
            <a:off x="7767735" y="5954073"/>
            <a:ext cx="3911648" cy="400110"/>
          </a:xfrm>
          <a:prstGeom prst="rect">
            <a:avLst/>
          </a:prstGeom>
        </p:spPr>
        <p:txBody>
          <a:bodyPr wrap="none">
            <a:spAutoFit/>
          </a:bodyPr>
          <a:lstStyle/>
          <a:p>
            <a:pPr algn="ctr"/>
            <a:r>
              <a:rPr lang="en-US" sz="2000" b="1" dirty="0" smtClean="0">
                <a:solidFill>
                  <a:schemeClr val="accent1"/>
                </a:solidFill>
                <a:latin typeface="Arial" panose="020B0604020202020204" pitchFamily="34" charset="0"/>
                <a:cs typeface="+mj-cs"/>
              </a:rPr>
              <a:t>Email: Kayhan50@yahoo.com </a:t>
            </a:r>
            <a:endParaRPr lang="en-US" sz="2000" b="1" dirty="0">
              <a:solidFill>
                <a:schemeClr val="accent1"/>
              </a:solidFill>
              <a:latin typeface="Arial" panose="020B0604020202020204" pitchFamily="34" charset="0"/>
              <a:cs typeface="+mj-cs"/>
            </a:endParaRPr>
          </a:p>
        </p:txBody>
      </p:sp>
    </p:spTree>
    <p:extLst>
      <p:ext uri="{BB962C8B-B14F-4D97-AF65-F5344CB8AC3E}">
        <p14:creationId xmlns:p14="http://schemas.microsoft.com/office/powerpoint/2010/main" val="153697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012" y="914400"/>
            <a:ext cx="10058400" cy="5411518"/>
          </a:xfrm>
        </p:spPr>
        <p:txBody>
          <a:bodyPr>
            <a:normAutofit/>
          </a:bodyPr>
          <a:lstStyle/>
          <a:p>
            <a:pPr algn="r" rtl="1"/>
            <a:r>
              <a:rPr lang="en-US" sz="3200" dirty="0">
                <a:solidFill>
                  <a:srgbClr val="03B0EF"/>
                </a:solidFill>
              </a:rPr>
              <a:t>	</a:t>
            </a:r>
            <a:r>
              <a:rPr lang="fa-IR" sz="3600" dirty="0">
                <a:solidFill>
                  <a:srgbClr val="03B0EF"/>
                </a:solidFill>
              </a:rPr>
              <a:t/>
            </a:r>
            <a:br>
              <a:rPr lang="fa-IR" sz="3600" dirty="0">
                <a:solidFill>
                  <a:srgbClr val="03B0EF"/>
                </a:solidFill>
              </a:rPr>
            </a:br>
            <a:r>
              <a:rPr lang="fa-IR" sz="3600" dirty="0">
                <a:solidFill>
                  <a:srgbClr val="03B0EF"/>
                </a:solidFill>
              </a:rPr>
              <a:t/>
            </a:r>
            <a:br>
              <a:rPr lang="fa-IR" sz="3600" dirty="0">
                <a:solidFill>
                  <a:srgbClr val="03B0EF"/>
                </a:solidFill>
              </a:rPr>
            </a:br>
            <a:r>
              <a:rPr lang="fa-IR" sz="2800" dirty="0">
                <a:solidFill>
                  <a:srgbClr val="92D050"/>
                </a:solidFill>
              </a:rPr>
              <a:t>12- گرفتن تاییدیه از مسئول کوردیناتورها جهت صحبت نهایی با خانواده</a:t>
            </a:r>
            <a:r>
              <a:rPr lang="fa-IR" sz="3600" dirty="0">
                <a:solidFill>
                  <a:srgbClr val="626264"/>
                </a:solidFill>
              </a:rPr>
              <a:t/>
            </a:r>
            <a:br>
              <a:rPr lang="fa-IR" sz="3600" dirty="0">
                <a:solidFill>
                  <a:srgbClr val="626264"/>
                </a:solidFill>
              </a:rPr>
            </a:br>
            <a:r>
              <a:rPr lang="fa-IR" sz="2000" dirty="0">
                <a:solidFill>
                  <a:srgbClr val="626264"/>
                </a:solidFill>
              </a:rPr>
              <a:t/>
            </a:r>
            <a:br>
              <a:rPr lang="fa-IR" sz="2000" dirty="0">
                <a:solidFill>
                  <a:srgbClr val="626264"/>
                </a:solidFill>
              </a:rPr>
            </a:br>
            <a:r>
              <a:rPr lang="fa-IR" sz="2800" dirty="0">
                <a:solidFill>
                  <a:srgbClr val="626264"/>
                </a:solidFill>
              </a:rPr>
              <a:t/>
            </a:r>
            <a:br>
              <a:rPr lang="fa-IR" sz="2800" dirty="0">
                <a:solidFill>
                  <a:srgbClr val="626264"/>
                </a:solidFill>
              </a:rPr>
            </a:br>
            <a:r>
              <a:rPr lang="fa-IR" sz="2800" dirty="0">
                <a:solidFill>
                  <a:srgbClr val="626264"/>
                </a:solidFill>
              </a:rPr>
              <a:t/>
            </a:r>
            <a:br>
              <a:rPr lang="fa-IR" sz="2800" dirty="0">
                <a:solidFill>
                  <a:srgbClr val="626264"/>
                </a:solidFill>
              </a:rPr>
            </a:br>
            <a:r>
              <a:rPr lang="fa-IR" sz="2800" dirty="0">
                <a:solidFill>
                  <a:srgbClr val="626264"/>
                </a:solidFill>
              </a:rPr>
              <a:t/>
            </a:r>
            <a:br>
              <a:rPr lang="fa-IR" sz="2800" dirty="0">
                <a:solidFill>
                  <a:srgbClr val="626264"/>
                </a:solidFill>
              </a:rPr>
            </a:br>
            <a:r>
              <a:rPr lang="fa-IR" sz="2800" dirty="0">
                <a:solidFill>
                  <a:srgbClr val="626264"/>
                </a:solidFill>
              </a:rPr>
              <a:t/>
            </a:r>
            <a:br>
              <a:rPr lang="fa-IR" sz="2800" dirty="0">
                <a:solidFill>
                  <a:srgbClr val="626264"/>
                </a:solidFill>
              </a:rPr>
            </a:br>
            <a:r>
              <a:rPr lang="fa-IR" sz="2400" dirty="0">
                <a:solidFill>
                  <a:srgbClr val="626264"/>
                </a:solidFill>
              </a:rPr>
              <a:t>معرفی مجدد مورد بطورکامل جهت</a:t>
            </a:r>
            <a:r>
              <a:rPr lang="en-US" sz="2400" dirty="0">
                <a:solidFill>
                  <a:srgbClr val="626264"/>
                </a:solidFill>
              </a:rPr>
              <a:t>Case Selection </a:t>
            </a:r>
            <a:r>
              <a:rPr lang="fa-IR" sz="2400" dirty="0">
                <a:solidFill>
                  <a:srgbClr val="626264"/>
                </a:solidFill>
              </a:rPr>
              <a:t> </a:t>
            </a:r>
            <a:r>
              <a:rPr lang="fa-IR" sz="2800" dirty="0">
                <a:solidFill>
                  <a:srgbClr val="03B0EF"/>
                </a:solidFill>
              </a:rPr>
              <a:t/>
            </a:r>
            <a:br>
              <a:rPr lang="fa-IR" sz="2800" dirty="0">
                <a:solidFill>
                  <a:srgbClr val="03B0EF"/>
                </a:solidFill>
              </a:rPr>
            </a:br>
            <a:r>
              <a:rPr lang="fa-IR" sz="2800" dirty="0">
                <a:solidFill>
                  <a:srgbClr val="03B0EF"/>
                </a:solidFill>
              </a:rPr>
              <a:t/>
            </a:r>
            <a:br>
              <a:rPr lang="fa-IR" sz="2800" dirty="0">
                <a:solidFill>
                  <a:srgbClr val="03B0EF"/>
                </a:solidFill>
              </a:rPr>
            </a:br>
            <a:endParaRPr lang="fa-IR" sz="3600" dirty="0">
              <a:solidFill>
                <a:srgbClr val="03B0EF"/>
              </a:solidFill>
            </a:endParaRPr>
          </a:p>
        </p:txBody>
      </p:sp>
      <p:sp>
        <p:nvSpPr>
          <p:cNvPr id="5" name="Rectangle 4"/>
          <p:cNvSpPr/>
          <p:nvPr/>
        </p:nvSpPr>
        <p:spPr>
          <a:xfrm>
            <a:off x="609600" y="5078468"/>
            <a:ext cx="6085320" cy="523220"/>
          </a:xfrm>
          <a:prstGeom prst="rect">
            <a:avLst/>
          </a:prstGeom>
        </p:spPr>
        <p:txBody>
          <a:bodyPr wrap="none">
            <a:spAutoFit/>
          </a:bodyPr>
          <a:lstStyle/>
          <a:p>
            <a:pPr algn="r" rtl="1"/>
            <a:r>
              <a:rPr lang="fa-IR" sz="2800" dirty="0">
                <a:solidFill>
                  <a:srgbClr val="626264"/>
                </a:solidFill>
                <a:cs typeface="B Yekan" panose="00000400000000000000" pitchFamily="2" charset="-78"/>
              </a:rPr>
              <a:t>انتخاب مصاحبه گر</a:t>
            </a:r>
            <a:r>
              <a:rPr lang="en-US" sz="2800" dirty="0">
                <a:solidFill>
                  <a:srgbClr val="626264"/>
                </a:solidFill>
                <a:cs typeface="B Yekan" panose="00000400000000000000" pitchFamily="2" charset="-78"/>
              </a:rPr>
              <a:t> </a:t>
            </a:r>
            <a:r>
              <a:rPr lang="fa-IR" sz="2800" dirty="0">
                <a:solidFill>
                  <a:srgbClr val="626264"/>
                </a:solidFill>
                <a:cs typeface="B Yekan" panose="00000400000000000000" pitchFamily="2" charset="-78"/>
              </a:rPr>
              <a:t>توسط مسئول کوردیناتورها</a:t>
            </a:r>
          </a:p>
        </p:txBody>
      </p:sp>
      <p:sp>
        <p:nvSpPr>
          <p:cNvPr id="10" name="Down Arrow 9"/>
          <p:cNvSpPr/>
          <p:nvPr/>
        </p:nvSpPr>
        <p:spPr>
          <a:xfrm>
            <a:off x="2590800" y="2362859"/>
            <a:ext cx="304800" cy="2514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Yekan" panose="00000400000000000000" pitchFamily="2" charset="-78"/>
            </a:endParaRPr>
          </a:p>
        </p:txBody>
      </p:sp>
      <p:sp>
        <p:nvSpPr>
          <p:cNvPr id="11" name="Down Arrow 10"/>
          <p:cNvSpPr/>
          <p:nvPr/>
        </p:nvSpPr>
        <p:spPr>
          <a:xfrm>
            <a:off x="7848600" y="2261259"/>
            <a:ext cx="2286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Yekan" panose="00000400000000000000" pitchFamily="2" charset="-78"/>
            </a:endParaRPr>
          </a:p>
        </p:txBody>
      </p:sp>
    </p:spTree>
    <p:extLst>
      <p:ext uri="{BB962C8B-B14F-4D97-AF65-F5344CB8AC3E}">
        <p14:creationId xmlns:p14="http://schemas.microsoft.com/office/powerpoint/2010/main" val="401385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150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1500"/>
                                        <p:tgtEl>
                                          <p:spTgt spid="10"/>
                                        </p:tgtEl>
                                      </p:cBhvr>
                                    </p:animEffect>
                                  </p:childTnLst>
                                </p:cTn>
                              </p:par>
                            </p:childTnLst>
                          </p:cTn>
                        </p:par>
                        <p:par>
                          <p:cTn id="14" fill="hold">
                            <p:stCondLst>
                              <p:cond delay="40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1"/>
            <a:ext cx="10287000" cy="4457581"/>
          </a:xfrm>
        </p:spPr>
        <p:txBody>
          <a:bodyPr anchor="t">
            <a:normAutofit/>
          </a:bodyPr>
          <a:lstStyle/>
          <a:p>
            <a:pPr algn="r" rtl="1">
              <a:lnSpc>
                <a:spcPct val="250000"/>
              </a:lnSpc>
            </a:pPr>
            <a:r>
              <a:rPr lang="fa-IR" sz="2800" dirty="0">
                <a:solidFill>
                  <a:srgbClr val="92D050"/>
                </a:solidFill>
              </a:rPr>
              <a:t>13- اخذ رضایت</a:t>
            </a:r>
            <a:r>
              <a:rPr lang="fa-IR" sz="3200" dirty="0"/>
              <a:t/>
            </a:r>
            <a:br>
              <a:rPr lang="fa-IR" sz="3200" dirty="0"/>
            </a:br>
            <a:r>
              <a:rPr lang="fa-IR" sz="2400" dirty="0">
                <a:solidFill>
                  <a:srgbClr val="626264"/>
                </a:solidFill>
              </a:rPr>
              <a:t>1- پس از انجام هماهنگی با مسئول </a:t>
            </a:r>
            <a:r>
              <a:rPr lang="en-US" sz="2400" dirty="0">
                <a:solidFill>
                  <a:srgbClr val="626264"/>
                </a:solidFill>
              </a:rPr>
              <a:t>ICU</a:t>
            </a:r>
            <a:r>
              <a:rPr lang="fa-IR" sz="2400" dirty="0">
                <a:solidFill>
                  <a:srgbClr val="626264"/>
                </a:solidFill>
              </a:rPr>
              <a:t> یک اتاق در بیمارستان (که فضای کافی برای دعوت 4 گروه از افراد خانواده را دارد) آماده میکنیم که ترجیحا نزدیک اورژانس باشد.</a:t>
            </a:r>
            <a:br>
              <a:rPr lang="fa-IR" sz="2400" dirty="0">
                <a:solidFill>
                  <a:srgbClr val="626264"/>
                </a:solidFill>
              </a:rPr>
            </a:br>
            <a:r>
              <a:rPr lang="fa-IR" sz="2400" dirty="0">
                <a:solidFill>
                  <a:srgbClr val="626264"/>
                </a:solidFill>
              </a:rPr>
              <a:t>2- دادن خبر مرگ مغزی به خانواده و اخذ رضایت به اهداء اعضاء</a:t>
            </a:r>
            <a:endParaRPr lang="fa-IR" sz="3600" dirty="0">
              <a:solidFill>
                <a:srgbClr val="626264"/>
              </a:solidFill>
            </a:endParaRPr>
          </a:p>
        </p:txBody>
      </p:sp>
    </p:spTree>
    <p:extLst>
      <p:ext uri="{BB962C8B-B14F-4D97-AF65-F5344CB8AC3E}">
        <p14:creationId xmlns:p14="http://schemas.microsoft.com/office/powerpoint/2010/main" val="34721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38201"/>
            <a:ext cx="9906000" cy="876181"/>
          </a:xfrm>
        </p:spPr>
        <p:txBody>
          <a:bodyPr>
            <a:noAutofit/>
          </a:bodyPr>
          <a:lstStyle/>
          <a:p>
            <a:pPr algn="r" rtl="1">
              <a:lnSpc>
                <a:spcPct val="250000"/>
              </a:lnSpc>
            </a:pPr>
            <a:r>
              <a:rPr lang="fa-IR" sz="2800" dirty="0">
                <a:solidFill>
                  <a:srgbClr val="A4CD46"/>
                </a:solidFill>
              </a:rPr>
              <a:t>14-</a:t>
            </a:r>
            <a:r>
              <a:rPr lang="en-US" sz="2800" dirty="0">
                <a:solidFill>
                  <a:srgbClr val="A4CD46"/>
                </a:solidFill>
              </a:rPr>
              <a:t> </a:t>
            </a:r>
            <a:r>
              <a:rPr lang="fa-IR" sz="2800" dirty="0">
                <a:solidFill>
                  <a:srgbClr val="A4CD46"/>
                </a:solidFill>
              </a:rPr>
              <a:t>چک نهایی با مسئول کوردیناتورها (پس از گرفتن حداقل یک تایید)</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606"/>
          <a:stretch/>
        </p:blipFill>
        <p:spPr>
          <a:xfrm>
            <a:off x="2688823" y="2590801"/>
            <a:ext cx="6607577" cy="4033198"/>
          </a:xfrm>
          <a:prstGeom prst="rect">
            <a:avLst/>
          </a:prstGeom>
          <a:ln>
            <a:noFill/>
          </a:ln>
          <a:effectLst>
            <a:softEdge rad="112500"/>
          </a:effectLst>
        </p:spPr>
      </p:pic>
    </p:spTree>
    <p:extLst>
      <p:ext uri="{BB962C8B-B14F-4D97-AF65-F5344CB8AC3E}">
        <p14:creationId xmlns:p14="http://schemas.microsoft.com/office/powerpoint/2010/main" val="333455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54183" y="1108363"/>
            <a:ext cx="11103429" cy="5264728"/>
          </a:xfrm>
        </p:spPr>
        <p:txBody>
          <a:bodyPr>
            <a:normAutofit fontScale="47500" lnSpcReduction="20000"/>
          </a:bodyPr>
          <a:lstStyle>
            <a:lvl1pPr algn="ctr" defTabSz="914400" rtl="1" eaLnBrk="1" latinLnBrk="0" hangingPunct="1">
              <a:lnSpc>
                <a:spcPct val="90000"/>
              </a:lnSpc>
              <a:spcBef>
                <a:spcPct val="0"/>
              </a:spcBef>
              <a:buNone/>
              <a:defRPr sz="4400" kern="1200">
                <a:solidFill>
                  <a:schemeClr val="tx1"/>
                </a:solidFill>
                <a:latin typeface="+mj-lt"/>
                <a:ea typeface="+mj-ea"/>
                <a:cs typeface="B Yekan" panose="00000400000000000000" pitchFamily="2" charset="-78"/>
              </a:defRPr>
            </a:lvl1pPr>
          </a:lstStyle>
          <a:p>
            <a:pPr algn="r">
              <a:lnSpc>
                <a:spcPct val="250000"/>
              </a:lnSpc>
            </a:pPr>
            <a:r>
              <a:rPr lang="fa-IR" sz="5900" dirty="0" smtClean="0">
                <a:solidFill>
                  <a:srgbClr val="00B0F0"/>
                </a:solidFill>
              </a:rPr>
              <a:t>ب) مراحل ترخیص از بیمارستان مبدأ</a:t>
            </a:r>
          </a:p>
          <a:p>
            <a:pPr algn="r">
              <a:lnSpc>
                <a:spcPct val="220000"/>
              </a:lnSpc>
            </a:pPr>
            <a:r>
              <a:rPr lang="fa-IR" sz="5500" dirty="0" smtClean="0">
                <a:solidFill>
                  <a:srgbClr val="92D050"/>
                </a:solidFill>
              </a:rPr>
              <a:t>1- گرفتن کپی مدارک لازم از پرونده:</a:t>
            </a:r>
          </a:p>
          <a:p>
            <a:pPr algn="r">
              <a:lnSpc>
                <a:spcPct val="170000"/>
              </a:lnSpc>
            </a:pPr>
            <a:r>
              <a:rPr lang="fa-IR" sz="5100" dirty="0">
                <a:solidFill>
                  <a:srgbClr val="626264"/>
                </a:solidFill>
              </a:rPr>
              <a:t>- برگه پذیرش، شرح حال اورژانس و</a:t>
            </a:r>
            <a:r>
              <a:rPr lang="en-US" sz="5100" dirty="0">
                <a:solidFill>
                  <a:srgbClr val="626264"/>
                </a:solidFill>
              </a:rPr>
              <a:t>ICU</a:t>
            </a:r>
            <a:r>
              <a:rPr lang="fa-IR" sz="5100" dirty="0">
                <a:solidFill>
                  <a:srgbClr val="626264"/>
                </a:solidFill>
              </a:rPr>
              <a:t>، شرح عمل، گزارش</a:t>
            </a:r>
            <a:r>
              <a:rPr lang="en-US" sz="5100" dirty="0">
                <a:solidFill>
                  <a:srgbClr val="626264"/>
                </a:solidFill>
              </a:rPr>
              <a:t>CPR</a:t>
            </a:r>
            <a:r>
              <a:rPr lang="fa-IR" sz="5100" dirty="0">
                <a:solidFill>
                  <a:srgbClr val="626264"/>
                </a:solidFill>
              </a:rPr>
              <a:t>، گزارش سونو و اکو، برگه های مشاوره مهم، نوارمغز، اصل جواب آپنه تست، گرافی ها و...</a:t>
            </a:r>
            <a:br>
              <a:rPr lang="fa-IR" sz="5100" dirty="0">
                <a:solidFill>
                  <a:srgbClr val="626264"/>
                </a:solidFill>
              </a:rPr>
            </a:br>
            <a:r>
              <a:rPr lang="fa-IR" sz="5100" dirty="0">
                <a:solidFill>
                  <a:srgbClr val="626264"/>
                </a:solidFill>
              </a:rPr>
              <a:t>- به این مدارک فرم بررسی اولیه(دال 1)، رضایت انتقال، فرم ریسکهای بیولوژیک، چک لیست کوردیناتور مبداء،</a:t>
            </a:r>
            <a:br>
              <a:rPr lang="fa-IR" sz="5100" dirty="0">
                <a:solidFill>
                  <a:srgbClr val="626264"/>
                </a:solidFill>
              </a:rPr>
            </a:br>
            <a:r>
              <a:rPr lang="fa-IR" sz="5100" dirty="0">
                <a:solidFill>
                  <a:srgbClr val="626264"/>
                </a:solidFill>
              </a:rPr>
              <a:t>شرح حال دو برگی(شامل کلیه اطلاعات کیس از ابتدا تا انتها) وبرگه انتقال آمبولانس اضافه میشود.</a:t>
            </a:r>
            <a:endParaRPr lang="fa-IR" sz="5100" dirty="0" smtClean="0">
              <a:solidFill>
                <a:srgbClr val="92D050"/>
              </a:solidFill>
            </a:endParaRPr>
          </a:p>
          <a:p>
            <a:pPr algn="r">
              <a:lnSpc>
                <a:spcPct val="250000"/>
              </a:lnSpc>
            </a:pPr>
            <a:endParaRPr lang="fa-IR" dirty="0">
              <a:solidFill>
                <a:srgbClr val="00B0F0"/>
              </a:solidFill>
            </a:endParaRPr>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395391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436" y="1584958"/>
            <a:ext cx="4689764" cy="5029200"/>
          </a:xfrm>
        </p:spPr>
        <p:txBody>
          <a:bodyPr>
            <a:noAutofit/>
          </a:bodyPr>
          <a:lstStyle/>
          <a:p>
            <a:pPr algn="r" rtl="1">
              <a:lnSpc>
                <a:spcPct val="200000"/>
              </a:lnSpc>
            </a:pPr>
            <a:r>
              <a:rPr lang="fa-IR" sz="2400" dirty="0">
                <a:solidFill>
                  <a:srgbClr val="A4CD46"/>
                </a:solidFill>
              </a:rPr>
              <a:t>  </a:t>
            </a:r>
            <a:r>
              <a:rPr lang="fa-IR" sz="2800" dirty="0">
                <a:solidFill>
                  <a:srgbClr val="A4CD46"/>
                </a:solidFill>
              </a:rPr>
              <a:t>2- ترخیص:</a:t>
            </a:r>
            <a:r>
              <a:rPr lang="fa-IR" sz="2400" dirty="0"/>
              <a:t/>
            </a:r>
            <a:br>
              <a:rPr lang="fa-IR" sz="2400" dirty="0"/>
            </a:br>
            <a:r>
              <a:rPr lang="fa-IR" sz="2400" dirty="0">
                <a:solidFill>
                  <a:srgbClr val="626264"/>
                </a:solidFill>
              </a:rPr>
              <a:t>- فرستادن پرونده جهت تسویه حساب</a:t>
            </a:r>
            <a:br>
              <a:rPr lang="fa-IR" sz="2400" dirty="0">
                <a:solidFill>
                  <a:srgbClr val="626264"/>
                </a:solidFill>
              </a:rPr>
            </a:br>
            <a:r>
              <a:rPr lang="fa-IR" sz="2400" dirty="0">
                <a:solidFill>
                  <a:srgbClr val="626264"/>
                </a:solidFill>
              </a:rPr>
              <a:t>- گرفتن تخفیف</a:t>
            </a:r>
            <a:br>
              <a:rPr lang="fa-IR" sz="2400" dirty="0">
                <a:solidFill>
                  <a:srgbClr val="626264"/>
                </a:solidFill>
              </a:rPr>
            </a:br>
            <a:r>
              <a:rPr lang="fa-IR" sz="2400" dirty="0">
                <a:solidFill>
                  <a:srgbClr val="626264"/>
                </a:solidFill>
              </a:rPr>
              <a:t>- گرفتن برگه خروج</a:t>
            </a:r>
            <a:r>
              <a:rPr lang="fa-IR" sz="2400" dirty="0"/>
              <a:t/>
            </a:r>
            <a:br>
              <a:rPr lang="fa-IR" sz="2400" dirty="0"/>
            </a:br>
            <a:endParaRPr lang="fa-IR"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82" y="1904998"/>
            <a:ext cx="6629400" cy="4389119"/>
          </a:xfrm>
          <a:prstGeom prst="rect">
            <a:avLst/>
          </a:prstGeom>
          <a:effectLst>
            <a:softEdge rad="127000"/>
          </a:effectLst>
        </p:spPr>
      </p:pic>
    </p:spTree>
    <p:extLst>
      <p:ext uri="{BB962C8B-B14F-4D97-AF65-F5344CB8AC3E}">
        <p14:creationId xmlns:p14="http://schemas.microsoft.com/office/powerpoint/2010/main" val="177065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381" y="1704110"/>
            <a:ext cx="11402291" cy="4545347"/>
          </a:xfrm>
          <a:prstGeom prst="rect">
            <a:avLst/>
          </a:prstGeom>
        </p:spPr>
        <p:txBody>
          <a:bodyPr wrap="square">
            <a:spAutoFit/>
          </a:bodyPr>
          <a:lstStyle/>
          <a:p>
            <a:pPr algn="r" rtl="1">
              <a:lnSpc>
                <a:spcPct val="107000"/>
              </a:lnSpc>
              <a:spcAft>
                <a:spcPts val="800"/>
              </a:spcAft>
            </a:pPr>
            <a:r>
              <a:rPr lang="fa-IR" sz="2800" b="1" dirty="0" smtClean="0">
                <a:solidFill>
                  <a:srgbClr val="00B0F0"/>
                </a:solidFill>
                <a:latin typeface="Calibri" panose="020F0502020204030204" pitchFamily="34" charset="0"/>
                <a:ea typeface="Calibri" panose="020F0502020204030204" pitchFamily="34" charset="0"/>
                <a:cs typeface="B Yekan" panose="00000400000000000000" pitchFamily="2" charset="-78"/>
              </a:rPr>
              <a:t>سؤال 4</a:t>
            </a:r>
          </a:p>
          <a:p>
            <a:pPr algn="r" rtl="1">
              <a:lnSpc>
                <a:spcPct val="107000"/>
              </a:lnSpc>
              <a:spcAft>
                <a:spcPts val="800"/>
              </a:spcAft>
            </a:pPr>
            <a:endParaRPr lang="fa-IR" sz="2400" b="1" dirty="0" smtClean="0">
              <a:solidFill>
                <a:schemeClr val="accent1"/>
              </a:solidFill>
              <a:latin typeface="Calibri" panose="020F0502020204030204" pitchFamily="34" charset="0"/>
              <a:ea typeface="Calibri" panose="020F0502020204030204" pitchFamily="34" charset="0"/>
              <a:cs typeface="B Yekan" panose="00000400000000000000" pitchFamily="2" charset="-78"/>
            </a:endParaRPr>
          </a:p>
          <a:p>
            <a:pPr algn="r" rtl="1"/>
            <a:r>
              <a:rPr lang="fa-IR" sz="2800" dirty="0"/>
              <a:t>اولین مرحله ترخیص کیس مرگ مغزی چیست؟</a:t>
            </a:r>
          </a:p>
          <a:p>
            <a:pPr algn="r" rtl="1">
              <a:lnSpc>
                <a:spcPct val="150000"/>
              </a:lnSpc>
            </a:pPr>
            <a:r>
              <a:rPr lang="fa-IR" sz="2400" dirty="0"/>
              <a:t>1)تسویه حساب وگرفتن برگ خروج</a:t>
            </a:r>
          </a:p>
          <a:p>
            <a:pPr algn="r" rtl="1">
              <a:lnSpc>
                <a:spcPct val="150000"/>
              </a:lnSpc>
            </a:pPr>
            <a:r>
              <a:rPr lang="fa-IR" sz="2400" dirty="0"/>
              <a:t>2)گرفتن تخفیف درهزینه های بیمارستان</a:t>
            </a:r>
          </a:p>
          <a:p>
            <a:pPr algn="r" rtl="1">
              <a:lnSpc>
                <a:spcPct val="150000"/>
              </a:lnSpc>
            </a:pPr>
            <a:r>
              <a:rPr lang="fa-IR" sz="2400" dirty="0"/>
              <a:t>3)گرفتن کپی پرونده</a:t>
            </a:r>
          </a:p>
          <a:p>
            <a:pPr algn="r" rtl="1">
              <a:lnSpc>
                <a:spcPct val="150000"/>
              </a:lnSpc>
            </a:pPr>
            <a:r>
              <a:rPr lang="fa-IR" sz="2400" dirty="0" smtClean="0"/>
              <a:t>4)هماهنگی با سرپرستار </a:t>
            </a:r>
            <a:r>
              <a:rPr lang="en-US" sz="2400" dirty="0" smtClean="0"/>
              <a:t>ICU</a:t>
            </a:r>
            <a:r>
              <a:rPr lang="fa-IR" sz="2400" dirty="0" smtClean="0"/>
              <a:t> واحد فراهم آوری</a:t>
            </a:r>
            <a:endParaRPr lang="fa-IR" sz="2400" dirty="0"/>
          </a:p>
          <a:p>
            <a:pPr algn="r" rtl="1">
              <a:lnSpc>
                <a:spcPct val="107000"/>
              </a:lnSpc>
              <a:spcAft>
                <a:spcPts val="800"/>
              </a:spcAft>
            </a:pPr>
            <a:endParaRPr lang="en-US" sz="1900" dirty="0">
              <a:solidFill>
                <a:srgbClr val="002060"/>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endParaRPr lang="en-US" sz="2000" b="1" dirty="0">
              <a:solidFill>
                <a:srgbClr val="03B0EF"/>
              </a:solidFill>
              <a:latin typeface="Calibri" panose="020F0502020204030204" pitchFamily="34" charset="0"/>
              <a:ea typeface="Calibri" panose="020F0502020204030204" pitchFamily="34" charset="0"/>
              <a:cs typeface="B Yekan" panose="00000400000000000000" pitchFamily="2" charset="-78"/>
            </a:endParaRPr>
          </a:p>
        </p:txBody>
      </p:sp>
    </p:spTree>
    <p:extLst>
      <p:ext uri="{BB962C8B-B14F-4D97-AF65-F5344CB8AC3E}">
        <p14:creationId xmlns:p14="http://schemas.microsoft.com/office/powerpoint/2010/main" val="153968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868" t="1074" r="21243"/>
          <a:stretch/>
        </p:blipFill>
        <p:spPr>
          <a:xfrm>
            <a:off x="1219200" y="1066801"/>
            <a:ext cx="9861814" cy="5562599"/>
          </a:xfrm>
          <a:prstGeom prst="rect">
            <a:avLst/>
          </a:prstGeom>
          <a:effectLst>
            <a:softEdge rad="317500"/>
          </a:effectLst>
        </p:spPr>
      </p:pic>
    </p:spTree>
    <p:extLst>
      <p:ext uri="{BB962C8B-B14F-4D97-AF65-F5344CB8AC3E}">
        <p14:creationId xmlns:p14="http://schemas.microsoft.com/office/powerpoint/2010/main" val="269769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990600"/>
            <a:ext cx="9601200" cy="3048000"/>
          </a:xfrm>
        </p:spPr>
        <p:txBody>
          <a:bodyPr>
            <a:noAutofit/>
          </a:bodyPr>
          <a:lstStyle/>
          <a:p>
            <a:pPr algn="r" rtl="1">
              <a:lnSpc>
                <a:spcPct val="200000"/>
              </a:lnSpc>
            </a:pPr>
            <a:r>
              <a:rPr lang="fa-IR" sz="2800" dirty="0">
                <a:solidFill>
                  <a:srgbClr val="A4CD46"/>
                </a:solidFill>
              </a:rPr>
              <a:t>3- هماهنگی با تیم </a:t>
            </a:r>
            <a:r>
              <a:rPr lang="en-US" sz="2800" dirty="0">
                <a:solidFill>
                  <a:srgbClr val="A4CD46"/>
                </a:solidFill>
              </a:rPr>
              <a:t>ICU</a:t>
            </a:r>
            <a:r>
              <a:rPr lang="fa-IR" sz="2800" dirty="0">
                <a:solidFill>
                  <a:srgbClr val="A4CD46"/>
                </a:solidFill>
              </a:rPr>
              <a:t> فراهم آوری</a:t>
            </a:r>
            <a:r>
              <a:rPr lang="fa-IR" sz="3200" dirty="0">
                <a:solidFill>
                  <a:srgbClr val="00ACF0"/>
                </a:solidFill>
              </a:rPr>
              <a:t/>
            </a:r>
            <a:br>
              <a:rPr lang="fa-IR" sz="3200" dirty="0">
                <a:solidFill>
                  <a:srgbClr val="00ACF0"/>
                </a:solidFill>
              </a:rPr>
            </a:br>
            <a:r>
              <a:rPr lang="fa-IR" sz="2400" dirty="0">
                <a:solidFill>
                  <a:srgbClr val="626264"/>
                </a:solidFill>
              </a:rPr>
              <a:t>- هماهنگی با سرپرستار </a:t>
            </a:r>
            <a:r>
              <a:rPr lang="en-US" sz="2400" dirty="0">
                <a:solidFill>
                  <a:srgbClr val="626264"/>
                </a:solidFill>
              </a:rPr>
              <a:t>ICU</a:t>
            </a:r>
            <a:r>
              <a:rPr lang="fa-IR" sz="2400" dirty="0">
                <a:solidFill>
                  <a:srgbClr val="626264"/>
                </a:solidFill>
              </a:rPr>
              <a:t> فراهم آوری </a:t>
            </a:r>
            <a:br>
              <a:rPr lang="fa-IR" sz="2400" dirty="0">
                <a:solidFill>
                  <a:srgbClr val="626264"/>
                </a:solidFill>
              </a:rPr>
            </a:br>
            <a:r>
              <a:rPr lang="fa-IR" sz="2400" dirty="0">
                <a:solidFill>
                  <a:srgbClr val="626264"/>
                </a:solidFill>
              </a:rPr>
              <a:t>- هماهنگی با پزشک بیهوشی </a:t>
            </a:r>
            <a:r>
              <a:rPr lang="en-US" sz="2400" dirty="0">
                <a:solidFill>
                  <a:srgbClr val="626264"/>
                </a:solidFill>
              </a:rPr>
              <a:t/>
            </a:r>
            <a:br>
              <a:rPr lang="en-US" sz="2400" dirty="0">
                <a:solidFill>
                  <a:srgbClr val="626264"/>
                </a:solidFill>
              </a:rPr>
            </a:br>
            <a:r>
              <a:rPr lang="fa-IR" sz="2400" dirty="0">
                <a:solidFill>
                  <a:srgbClr val="626264"/>
                </a:solidFill>
              </a:rPr>
              <a:t>- هماهنگی با مرکز آمبولانس</a:t>
            </a:r>
          </a:p>
        </p:txBody>
      </p:sp>
      <p:sp>
        <p:nvSpPr>
          <p:cNvPr id="3" name="TextBox 2"/>
          <p:cNvSpPr txBox="1"/>
          <p:nvPr/>
        </p:nvSpPr>
        <p:spPr>
          <a:xfrm>
            <a:off x="533400" y="4493492"/>
            <a:ext cx="11125200" cy="1650452"/>
          </a:xfrm>
          <a:prstGeom prst="rect">
            <a:avLst/>
          </a:prstGeom>
          <a:solidFill>
            <a:schemeClr val="accent2"/>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lnSpc>
                <a:spcPct val="200000"/>
              </a:lnSpc>
            </a:pPr>
            <a:r>
              <a:rPr lang="fa-IR" sz="2700" dirty="0">
                <a:solidFill>
                  <a:schemeClr val="accent1"/>
                </a:solidFill>
                <a:cs typeface="B Yekan" panose="00000400000000000000" pitchFamily="2" charset="-78"/>
              </a:rPr>
              <a:t>در این مرحله باید یک پیامک حاوی مشخصات مورد مرگ مغزی(که دارای فرمت مشخص میباشد) برای مسئول تخصیص عضو وزارت بهداشت ارسال کنیم</a:t>
            </a:r>
            <a:r>
              <a:rPr lang="fa-IR" sz="2700" dirty="0" smtClean="0">
                <a:solidFill>
                  <a:schemeClr val="accent1"/>
                </a:solidFill>
                <a:cs typeface="B Yekan" panose="00000400000000000000" pitchFamily="2" charset="-78"/>
              </a:rPr>
              <a:t>.</a:t>
            </a:r>
            <a:endParaRPr lang="fa-IR" sz="2700" dirty="0">
              <a:solidFill>
                <a:schemeClr val="accent1"/>
              </a:solidFill>
              <a:cs typeface="B Yekan" panose="00000400000000000000" pitchFamily="2" charset="-78"/>
            </a:endParaRPr>
          </a:p>
        </p:txBody>
      </p:sp>
    </p:spTree>
    <p:extLst>
      <p:ext uri="{BB962C8B-B14F-4D97-AF65-F5344CB8AC3E}">
        <p14:creationId xmlns:p14="http://schemas.microsoft.com/office/powerpoint/2010/main" val="317639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1" y="1600201"/>
            <a:ext cx="6092825" cy="5078313"/>
          </a:xfrm>
          <a:prstGeom prst="rect">
            <a:avLst/>
          </a:prstGeom>
        </p:spPr>
        <p:txBody>
          <a:bodyPr>
            <a:spAutoFit/>
          </a:bodyPr>
          <a:lstStyle/>
          <a:p>
            <a:r>
              <a:rPr lang="en-US" b="1" dirty="0">
                <a:solidFill>
                  <a:srgbClr val="626264"/>
                </a:solidFill>
                <a:latin typeface="Arial" panose="020B0604020202020204" pitchFamily="34" charset="0"/>
                <a:cs typeface="Arial" panose="020B0604020202020204" pitchFamily="34" charset="0"/>
              </a:rPr>
              <a:t>Ba </a:t>
            </a:r>
            <a:r>
              <a:rPr lang="en-US" b="1" dirty="0" err="1">
                <a:solidFill>
                  <a:srgbClr val="626264"/>
                </a:solidFill>
                <a:latin typeface="Arial" panose="020B0604020202020204" pitchFamily="34" charset="0"/>
                <a:cs typeface="Arial" panose="020B0604020202020204" pitchFamily="34" charset="0"/>
              </a:rPr>
              <a:t>salam</a:t>
            </a:r>
            <a:r>
              <a:rPr lang="en-US" b="1" dirty="0">
                <a:solidFill>
                  <a:srgbClr val="626264"/>
                </a:solidFill>
                <a:latin typeface="Arial" panose="020B0604020202020204" pitchFamily="34" charset="0"/>
                <a:cs typeface="Arial" panose="020B0604020202020204" pitchFamily="34" charset="0"/>
              </a:rPr>
              <a:t> </a:t>
            </a:r>
            <a:r>
              <a:rPr lang="en-US" b="1" dirty="0" err="1">
                <a:solidFill>
                  <a:srgbClr val="626264"/>
                </a:solidFill>
                <a:latin typeface="Arial" panose="020B0604020202020204" pitchFamily="34" charset="0"/>
                <a:cs typeface="Arial" panose="020B0604020202020204" pitchFamily="34" charset="0"/>
              </a:rPr>
              <a:t>va</a:t>
            </a:r>
            <a:r>
              <a:rPr lang="en-US" b="1" dirty="0">
                <a:solidFill>
                  <a:srgbClr val="626264"/>
                </a:solidFill>
                <a:latin typeface="Arial" panose="020B0604020202020204" pitchFamily="34" charset="0"/>
                <a:cs typeface="Arial" panose="020B0604020202020204" pitchFamily="34" charset="0"/>
              </a:rPr>
              <a:t> </a:t>
            </a:r>
            <a:r>
              <a:rPr lang="en-US" b="1" dirty="0" err="1">
                <a:solidFill>
                  <a:srgbClr val="626264"/>
                </a:solidFill>
                <a:latin typeface="Arial" panose="020B0604020202020204" pitchFamily="34" charset="0"/>
                <a:cs typeface="Arial" panose="020B0604020202020204" pitchFamily="34" charset="0"/>
              </a:rPr>
              <a:t>ehteram</a:t>
            </a:r>
            <a:r>
              <a:rPr lang="en-US" b="1" dirty="0">
                <a:solidFill>
                  <a:srgbClr val="626264"/>
                </a:solidFill>
                <a:latin typeface="Arial" panose="020B0604020202020204" pitchFamily="34" charset="0"/>
                <a:cs typeface="Arial" panose="020B0604020202020204" pitchFamily="34" charset="0"/>
              </a:rPr>
              <a:t> </a:t>
            </a:r>
          </a:p>
          <a:p>
            <a:r>
              <a:rPr lang="en-US" b="1" dirty="0">
                <a:solidFill>
                  <a:srgbClr val="626264"/>
                </a:solidFill>
                <a:latin typeface="Arial" panose="020B0604020202020204" pitchFamily="34" charset="0"/>
                <a:cs typeface="Arial" panose="020B0604020202020204" pitchFamily="34" charset="0"/>
              </a:rPr>
              <a:t>OPU: </a:t>
            </a:r>
          </a:p>
          <a:p>
            <a:r>
              <a:rPr lang="en-US" b="1" dirty="0">
                <a:solidFill>
                  <a:srgbClr val="626264"/>
                </a:solidFill>
                <a:latin typeface="Arial" panose="020B0604020202020204" pitchFamily="34" charset="0"/>
                <a:cs typeface="Arial" panose="020B0604020202020204" pitchFamily="34" charset="0"/>
              </a:rPr>
              <a:t>Patient name:</a:t>
            </a:r>
          </a:p>
          <a:p>
            <a:r>
              <a:rPr lang="en-US" b="1" dirty="0">
                <a:solidFill>
                  <a:srgbClr val="626264"/>
                </a:solidFill>
                <a:latin typeface="Arial" panose="020B0604020202020204" pitchFamily="34" charset="0"/>
                <a:cs typeface="Arial" panose="020B0604020202020204" pitchFamily="34" charset="0"/>
              </a:rPr>
              <a:t>Sex: male /female</a:t>
            </a:r>
          </a:p>
          <a:p>
            <a:r>
              <a:rPr lang="en-US" b="1" dirty="0">
                <a:solidFill>
                  <a:srgbClr val="626264"/>
                </a:solidFill>
                <a:latin typeface="Arial" panose="020B0604020202020204" pitchFamily="34" charset="0"/>
                <a:cs typeface="Arial" panose="020B0604020202020204" pitchFamily="34" charset="0"/>
              </a:rPr>
              <a:t>Age:  years</a:t>
            </a:r>
          </a:p>
          <a:p>
            <a:r>
              <a:rPr lang="en-US" b="1" dirty="0">
                <a:solidFill>
                  <a:srgbClr val="626264"/>
                </a:solidFill>
                <a:latin typeface="Arial" panose="020B0604020202020204" pitchFamily="34" charset="0"/>
                <a:cs typeface="Arial" panose="020B0604020202020204" pitchFamily="34" charset="0"/>
              </a:rPr>
              <a:t>Height:    cm</a:t>
            </a:r>
          </a:p>
          <a:p>
            <a:r>
              <a:rPr lang="en-US" b="1" dirty="0">
                <a:solidFill>
                  <a:srgbClr val="626264"/>
                </a:solidFill>
                <a:latin typeface="Arial" panose="020B0604020202020204" pitchFamily="34" charset="0"/>
                <a:cs typeface="Arial" panose="020B0604020202020204" pitchFamily="34" charset="0"/>
              </a:rPr>
              <a:t>Weight:  kg</a:t>
            </a:r>
          </a:p>
          <a:p>
            <a:r>
              <a:rPr lang="en-US" b="1" dirty="0">
                <a:solidFill>
                  <a:srgbClr val="626264"/>
                </a:solidFill>
                <a:latin typeface="Arial" panose="020B0604020202020204" pitchFamily="34" charset="0"/>
                <a:cs typeface="Arial" panose="020B0604020202020204" pitchFamily="34" charset="0"/>
              </a:rPr>
              <a:t>BG:</a:t>
            </a:r>
          </a:p>
          <a:p>
            <a:r>
              <a:rPr lang="en-US" b="1" dirty="0">
                <a:solidFill>
                  <a:srgbClr val="626264"/>
                </a:solidFill>
                <a:latin typeface="Arial" panose="020B0604020202020204" pitchFamily="34" charset="0"/>
                <a:cs typeface="Arial" panose="020B0604020202020204" pitchFamily="34" charset="0"/>
              </a:rPr>
              <a:t>BD cause: </a:t>
            </a:r>
          </a:p>
          <a:p>
            <a:r>
              <a:rPr lang="en-US" b="1" dirty="0">
                <a:solidFill>
                  <a:srgbClr val="626264"/>
                </a:solidFill>
                <a:latin typeface="Arial" panose="020B0604020202020204" pitchFamily="34" charset="0"/>
                <a:cs typeface="Arial" panose="020B0604020202020204" pitchFamily="34" charset="0"/>
              </a:rPr>
              <a:t>Admit date: </a:t>
            </a:r>
          </a:p>
          <a:p>
            <a:r>
              <a:rPr lang="en-US" b="1" dirty="0">
                <a:solidFill>
                  <a:srgbClr val="626264"/>
                </a:solidFill>
                <a:latin typeface="Arial" panose="020B0604020202020204" pitchFamily="34" charset="0"/>
                <a:cs typeface="Arial" panose="020B0604020202020204" pitchFamily="34" charset="0"/>
              </a:rPr>
              <a:t>Intubation date:</a:t>
            </a:r>
          </a:p>
          <a:p>
            <a:r>
              <a:rPr lang="en-US" b="1" dirty="0">
                <a:solidFill>
                  <a:srgbClr val="626264"/>
                </a:solidFill>
                <a:latin typeface="Arial" panose="020B0604020202020204" pitchFamily="34" charset="0"/>
                <a:cs typeface="Arial" panose="020B0604020202020204" pitchFamily="34" charset="0"/>
              </a:rPr>
              <a:t>First Hospital:  </a:t>
            </a:r>
          </a:p>
          <a:p>
            <a:r>
              <a:rPr lang="en-US" b="1" dirty="0" err="1">
                <a:solidFill>
                  <a:srgbClr val="626264"/>
                </a:solidFill>
                <a:latin typeface="Arial" panose="020B0604020202020204" pitchFamily="34" charset="0"/>
                <a:cs typeface="Arial" panose="020B0604020202020204" pitchFamily="34" charset="0"/>
              </a:rPr>
              <a:t>Smoking:No</a:t>
            </a:r>
            <a:r>
              <a:rPr lang="en-US" b="1" dirty="0">
                <a:solidFill>
                  <a:srgbClr val="626264"/>
                </a:solidFill>
                <a:latin typeface="Arial" panose="020B0604020202020204" pitchFamily="34" charset="0"/>
                <a:cs typeface="Arial" panose="020B0604020202020204" pitchFamily="34" charset="0"/>
              </a:rPr>
              <a:t> /Yes (if yes,... pack year)</a:t>
            </a:r>
          </a:p>
          <a:p>
            <a:r>
              <a:rPr lang="en-US" b="1" dirty="0" err="1">
                <a:solidFill>
                  <a:srgbClr val="626264"/>
                </a:solidFill>
                <a:latin typeface="Arial" panose="020B0604020202020204" pitchFamily="34" charset="0"/>
                <a:cs typeface="Arial" panose="020B0604020202020204" pitchFamily="34" charset="0"/>
              </a:rPr>
              <a:t>Alchohol</a:t>
            </a:r>
            <a:r>
              <a:rPr lang="en-US" b="1" dirty="0">
                <a:solidFill>
                  <a:srgbClr val="626264"/>
                </a:solidFill>
                <a:latin typeface="Arial" panose="020B0604020202020204" pitchFamily="34" charset="0"/>
                <a:cs typeface="Arial" panose="020B0604020202020204" pitchFamily="34" charset="0"/>
              </a:rPr>
              <a:t>: No /Yes</a:t>
            </a:r>
          </a:p>
          <a:p>
            <a:r>
              <a:rPr lang="en-US" b="1" dirty="0">
                <a:solidFill>
                  <a:srgbClr val="626264"/>
                </a:solidFill>
                <a:latin typeface="Arial" panose="020B0604020202020204" pitchFamily="34" charset="0"/>
                <a:cs typeface="Arial" panose="020B0604020202020204" pitchFamily="34" charset="0"/>
              </a:rPr>
              <a:t>DM: No /Yes (if yes good control or poor control)</a:t>
            </a:r>
          </a:p>
          <a:p>
            <a:r>
              <a:rPr lang="en-US" b="1" dirty="0">
                <a:solidFill>
                  <a:srgbClr val="626264"/>
                </a:solidFill>
                <a:latin typeface="Arial" panose="020B0604020202020204" pitchFamily="34" charset="0"/>
                <a:cs typeface="Arial" panose="020B0604020202020204" pitchFamily="34" charset="0"/>
              </a:rPr>
              <a:t>HTN: No /Yes (if yes good control or poor control)</a:t>
            </a:r>
          </a:p>
          <a:p>
            <a:r>
              <a:rPr lang="en-US" b="1" dirty="0">
                <a:solidFill>
                  <a:srgbClr val="626264"/>
                </a:solidFill>
                <a:latin typeface="Arial" panose="020B0604020202020204" pitchFamily="34" charset="0"/>
                <a:cs typeface="Arial" panose="020B0604020202020204" pitchFamily="34" charset="0"/>
              </a:rPr>
              <a:t>CPR : No /Yes ( if yes, duration, with or without shock)</a:t>
            </a:r>
          </a:p>
          <a:p>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944" y="2133600"/>
            <a:ext cx="5002587" cy="3335058"/>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84179">
            <a:off x="2993879" y="1933495"/>
            <a:ext cx="3198675" cy="2464553"/>
          </a:xfrm>
          <a:prstGeom prst="rect">
            <a:avLst/>
          </a:prstGeom>
        </p:spPr>
      </p:pic>
    </p:spTree>
    <p:extLst>
      <p:ext uri="{BB962C8B-B14F-4D97-AF65-F5344CB8AC3E}">
        <p14:creationId xmlns:p14="http://schemas.microsoft.com/office/powerpoint/2010/main" val="340251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par>
                          <p:cTn id="26" fill="hold">
                            <p:stCondLst>
                              <p:cond delay="500"/>
                            </p:stCondLst>
                            <p:childTnLst>
                              <p:par>
                                <p:cTn id="27" presetID="6" presetClass="entr" presetSubtype="32" fill="hold" nodeType="afterEffect">
                                  <p:stCondLst>
                                    <p:cond delay="250"/>
                                  </p:stCondLst>
                                  <p:childTnLst>
                                    <p:set>
                                      <p:cBhvr>
                                        <p:cTn id="28" dur="1" fill="hold">
                                          <p:stCondLst>
                                            <p:cond delay="0"/>
                                          </p:stCondLst>
                                        </p:cTn>
                                        <p:tgtEl>
                                          <p:spTgt spid="7"/>
                                        </p:tgtEl>
                                        <p:attrNameLst>
                                          <p:attrName>style.visibility</p:attrName>
                                        </p:attrNameLst>
                                      </p:cBhvr>
                                      <p:to>
                                        <p:strVal val="visible"/>
                                      </p:to>
                                    </p:set>
                                    <p:animEffect transition="in" filter="circle(out)">
                                      <p:cBhvr>
                                        <p:cTn id="29"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1257300"/>
            <a:ext cx="5410200" cy="1333501"/>
          </a:xfrm>
        </p:spPr>
        <p:txBody>
          <a:bodyPr>
            <a:normAutofit fontScale="90000"/>
          </a:bodyPr>
          <a:lstStyle/>
          <a:p>
            <a:pPr algn="r">
              <a:lnSpc>
                <a:spcPct val="200000"/>
              </a:lnSpc>
            </a:pPr>
            <a:r>
              <a:rPr lang="fa-IR" sz="3100" dirty="0">
                <a:solidFill>
                  <a:srgbClr val="A4CD46"/>
                </a:solidFill>
              </a:rPr>
              <a:t>4-انتقال</a:t>
            </a:r>
            <a:r>
              <a:rPr lang="fa-IR" dirty="0"/>
              <a:t/>
            </a:r>
            <a:br>
              <a:rPr lang="fa-IR" dirty="0"/>
            </a:br>
            <a:endParaRPr lang="fa-IR" dirty="0">
              <a:cs typeface="B Yekan" panose="00000400000000000000" pitchFamily="2" charset="-78"/>
            </a:endParaRPr>
          </a:p>
        </p:txBody>
      </p:sp>
      <p:pic>
        <p:nvPicPr>
          <p:cNvPr id="4" name="Picture 3"/>
          <p:cNvPicPr>
            <a:picLocks noChangeAspect="1"/>
          </p:cNvPicPr>
          <p:nvPr/>
        </p:nvPicPr>
        <p:blipFill>
          <a:blip r:embed="rId2"/>
          <a:stretch>
            <a:fillRect/>
          </a:stretch>
        </p:blipFill>
        <p:spPr>
          <a:xfrm>
            <a:off x="838200" y="264170"/>
            <a:ext cx="5102225" cy="6581131"/>
          </a:xfrm>
          <a:prstGeom prst="rect">
            <a:avLst/>
          </a:prstGeom>
        </p:spPr>
      </p:pic>
      <p:sp>
        <p:nvSpPr>
          <p:cNvPr id="3" name="Rectangle 2"/>
          <p:cNvSpPr/>
          <p:nvPr/>
        </p:nvSpPr>
        <p:spPr>
          <a:xfrm>
            <a:off x="6096001" y="2286000"/>
            <a:ext cx="5102225" cy="3970318"/>
          </a:xfrm>
          <a:prstGeom prst="rect">
            <a:avLst/>
          </a:prstGeom>
        </p:spPr>
        <p:txBody>
          <a:bodyPr wrap="square">
            <a:spAutoFit/>
          </a:bodyPr>
          <a:lstStyle/>
          <a:p>
            <a:pPr algn="justLow" rtl="1">
              <a:lnSpc>
                <a:spcPct val="150000"/>
              </a:lnSpc>
            </a:pPr>
            <a:r>
              <a:rPr lang="fa-IR" sz="2400" dirty="0">
                <a:solidFill>
                  <a:srgbClr val="002060"/>
                </a:solidFill>
                <a:cs typeface="B Yekan" panose="00000400000000000000" pitchFamily="2" charset="-78"/>
              </a:rPr>
              <a:t>مسئول انتقال مورد مرگ مغزی از بیمارستان مبداء به </a:t>
            </a:r>
            <a:r>
              <a:rPr lang="en-US" sz="2400" dirty="0">
                <a:solidFill>
                  <a:srgbClr val="002060"/>
                </a:solidFill>
                <a:cs typeface="B Yekan" panose="00000400000000000000" pitchFamily="2" charset="-78"/>
              </a:rPr>
              <a:t>ICU</a:t>
            </a:r>
            <a:r>
              <a:rPr lang="fa-IR" sz="2400" dirty="0">
                <a:solidFill>
                  <a:srgbClr val="002060"/>
                </a:solidFill>
                <a:cs typeface="B Yekan" panose="00000400000000000000" pitchFamily="2" charset="-78"/>
              </a:rPr>
              <a:t> فراهم آوری پزشک متخصص بیهوشی است، وانتقال با آمبولانس کد دار و پرسنل آموزش دیده باید انجام گیرد.</a:t>
            </a:r>
            <a:br>
              <a:rPr lang="fa-IR" sz="2400" dirty="0">
                <a:solidFill>
                  <a:srgbClr val="002060"/>
                </a:solidFill>
                <a:cs typeface="B Yekan" panose="00000400000000000000" pitchFamily="2" charset="-78"/>
              </a:rPr>
            </a:br>
            <a:r>
              <a:rPr lang="fa-IR" sz="2400" dirty="0">
                <a:solidFill>
                  <a:srgbClr val="002060"/>
                </a:solidFill>
                <a:cs typeface="B Yekan" panose="00000400000000000000" pitchFamily="2" charset="-78"/>
              </a:rPr>
              <a:t>پزشک بیهوشی ابتدا باید طبق چک لیست، وسایل آمبولانس را چک نماید و بعد انتقال را صورت دهد.</a:t>
            </a:r>
            <a:endParaRPr lang="en-US" sz="2400" dirty="0">
              <a:cs typeface="B Yekan" panose="00000400000000000000" pitchFamily="2" charset="-78"/>
            </a:endParaRPr>
          </a:p>
        </p:txBody>
      </p:sp>
    </p:spTree>
    <p:extLst>
      <p:ext uri="{BB962C8B-B14F-4D97-AF65-F5344CB8AC3E}">
        <p14:creationId xmlns:p14="http://schemas.microsoft.com/office/powerpoint/2010/main" val="24574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424" y="3500503"/>
            <a:ext cx="7186207" cy="685800"/>
          </a:xfrm>
        </p:spPr>
        <p:txBody>
          <a:bodyPr>
            <a:normAutofit/>
          </a:bodyPr>
          <a:lstStyle/>
          <a:p>
            <a:pPr algn="r" rtl="1"/>
            <a:r>
              <a:rPr lang="fa-IR" sz="3200" b="1" dirty="0">
                <a:solidFill>
                  <a:srgbClr val="03B0EF"/>
                </a:solidFill>
              </a:rPr>
              <a:t>وظایف کوردیناتور دربیمارستان مبداء</a:t>
            </a:r>
          </a:p>
        </p:txBody>
      </p:sp>
      <p:sp>
        <p:nvSpPr>
          <p:cNvPr id="3" name="Right Brace 2"/>
          <p:cNvSpPr/>
          <p:nvPr/>
        </p:nvSpPr>
        <p:spPr>
          <a:xfrm>
            <a:off x="4650578" y="2158425"/>
            <a:ext cx="454823" cy="3267206"/>
          </a:xfrm>
          <a:prstGeom prst="rightBrace">
            <a:avLst>
              <a:gd name="adj1" fmla="val 180000"/>
              <a:gd name="adj2" fmla="val 50000"/>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srgbClr val="626264"/>
              </a:solidFill>
              <a:cs typeface="B Yekan" panose="00000400000000000000" pitchFamily="2" charset="-78"/>
            </a:endParaRPr>
          </a:p>
        </p:txBody>
      </p:sp>
      <p:sp>
        <p:nvSpPr>
          <p:cNvPr id="4" name="TextBox 3"/>
          <p:cNvSpPr txBox="1"/>
          <p:nvPr/>
        </p:nvSpPr>
        <p:spPr>
          <a:xfrm>
            <a:off x="2820336" y="1896815"/>
            <a:ext cx="1637364" cy="523220"/>
          </a:xfrm>
          <a:prstGeom prst="rect">
            <a:avLst/>
          </a:prstGeom>
          <a:noFill/>
        </p:spPr>
        <p:txBody>
          <a:bodyPr wrap="square" rtlCol="0">
            <a:spAutoFit/>
          </a:bodyPr>
          <a:lstStyle/>
          <a:p>
            <a:pPr algn="r" rtl="1"/>
            <a:r>
              <a:rPr lang="fa-IR" sz="2800" dirty="0">
                <a:solidFill>
                  <a:srgbClr val="626264"/>
                </a:solidFill>
                <a:cs typeface="B Yekan" panose="00000400000000000000" pitchFamily="2" charset="-78"/>
              </a:rPr>
              <a:t>الف)ویزیت</a:t>
            </a:r>
            <a:endParaRPr lang="en-US" sz="2800" dirty="0">
              <a:solidFill>
                <a:srgbClr val="626264"/>
              </a:solidFill>
              <a:cs typeface="B Yekan" panose="00000400000000000000" pitchFamily="2" charset="-78"/>
            </a:endParaRPr>
          </a:p>
        </p:txBody>
      </p:sp>
      <p:sp>
        <p:nvSpPr>
          <p:cNvPr id="5" name="TextBox 4"/>
          <p:cNvSpPr txBox="1"/>
          <p:nvPr/>
        </p:nvSpPr>
        <p:spPr>
          <a:xfrm>
            <a:off x="2667000" y="5054026"/>
            <a:ext cx="1877866" cy="584775"/>
          </a:xfrm>
          <a:prstGeom prst="rect">
            <a:avLst/>
          </a:prstGeom>
          <a:noFill/>
        </p:spPr>
        <p:txBody>
          <a:bodyPr wrap="square" rtlCol="0">
            <a:spAutoFit/>
          </a:bodyPr>
          <a:lstStyle/>
          <a:p>
            <a:pPr algn="r" rtl="1"/>
            <a:r>
              <a:rPr lang="fa-IR" sz="3200" dirty="0">
                <a:solidFill>
                  <a:srgbClr val="626264"/>
                </a:solidFill>
                <a:cs typeface="B Yekan" panose="00000400000000000000" pitchFamily="2" charset="-78"/>
              </a:rPr>
              <a:t>ب)ترخیص</a:t>
            </a:r>
            <a:endParaRPr lang="en-US" sz="3200" dirty="0">
              <a:solidFill>
                <a:srgbClr val="626264"/>
              </a:solidFill>
              <a:cs typeface="B Yekan" panose="00000400000000000000" pitchFamily="2" charset="-78"/>
            </a:endParaRPr>
          </a:p>
        </p:txBody>
      </p:sp>
    </p:spTree>
    <p:extLst>
      <p:ext uri="{BB962C8B-B14F-4D97-AF65-F5344CB8AC3E}">
        <p14:creationId xmlns:p14="http://schemas.microsoft.com/office/powerpoint/2010/main" val="308761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381" y="1704110"/>
            <a:ext cx="11402291" cy="4545347"/>
          </a:xfrm>
          <a:prstGeom prst="rect">
            <a:avLst/>
          </a:prstGeom>
        </p:spPr>
        <p:txBody>
          <a:bodyPr wrap="square">
            <a:spAutoFit/>
          </a:bodyPr>
          <a:lstStyle/>
          <a:p>
            <a:pPr algn="r" rtl="1">
              <a:lnSpc>
                <a:spcPct val="107000"/>
              </a:lnSpc>
              <a:spcAft>
                <a:spcPts val="800"/>
              </a:spcAft>
            </a:pPr>
            <a:r>
              <a:rPr lang="fa-IR" sz="2800" b="1" dirty="0" smtClean="0">
                <a:solidFill>
                  <a:srgbClr val="00B0F0"/>
                </a:solidFill>
                <a:latin typeface="Calibri" panose="020F0502020204030204" pitchFamily="34" charset="0"/>
                <a:ea typeface="Calibri" panose="020F0502020204030204" pitchFamily="34" charset="0"/>
                <a:cs typeface="B Yekan" panose="00000400000000000000" pitchFamily="2" charset="-78"/>
              </a:rPr>
              <a:t>سؤال 5</a:t>
            </a:r>
          </a:p>
          <a:p>
            <a:pPr algn="r" rtl="1">
              <a:lnSpc>
                <a:spcPct val="107000"/>
              </a:lnSpc>
              <a:spcAft>
                <a:spcPts val="800"/>
              </a:spcAft>
            </a:pPr>
            <a:endParaRPr lang="fa-IR" sz="2400" b="1" dirty="0" smtClean="0">
              <a:solidFill>
                <a:schemeClr val="accent1"/>
              </a:solidFill>
              <a:latin typeface="Calibri" panose="020F0502020204030204" pitchFamily="34" charset="0"/>
              <a:ea typeface="Calibri" panose="020F0502020204030204" pitchFamily="34" charset="0"/>
              <a:cs typeface="B Yekan" panose="00000400000000000000" pitchFamily="2" charset="-78"/>
            </a:endParaRPr>
          </a:p>
          <a:p>
            <a:pPr algn="r" rtl="1"/>
            <a:r>
              <a:rPr lang="fa-IR" sz="2800" dirty="0" smtClean="0"/>
              <a:t>کدامیک از موارد زیر از هماهنگی های قبل از انتقال نمی باشد؟</a:t>
            </a:r>
            <a:endParaRPr lang="fa-IR" sz="2800" dirty="0"/>
          </a:p>
          <a:p>
            <a:pPr algn="r" rtl="1">
              <a:lnSpc>
                <a:spcPct val="150000"/>
              </a:lnSpc>
            </a:pPr>
            <a:r>
              <a:rPr lang="fa-IR" sz="2400" dirty="0"/>
              <a:t>1</a:t>
            </a:r>
            <a:r>
              <a:rPr lang="fa-IR" sz="2400" dirty="0" smtClean="0"/>
              <a:t>) هماهنگی با آمبولانس و متخصص بیهوشی</a:t>
            </a:r>
            <a:endParaRPr lang="fa-IR" sz="2400" dirty="0"/>
          </a:p>
          <a:p>
            <a:pPr algn="r" rtl="1">
              <a:lnSpc>
                <a:spcPct val="150000"/>
              </a:lnSpc>
            </a:pPr>
            <a:r>
              <a:rPr lang="fa-IR" sz="2400" dirty="0"/>
              <a:t>2</a:t>
            </a:r>
            <a:r>
              <a:rPr lang="fa-IR" sz="2400" dirty="0" smtClean="0"/>
              <a:t>) هماهنگی و اخذ مجوز انتقال از پزشک معالج</a:t>
            </a:r>
            <a:endParaRPr lang="fa-IR" sz="2400" dirty="0"/>
          </a:p>
          <a:p>
            <a:pPr algn="r" rtl="1">
              <a:lnSpc>
                <a:spcPct val="150000"/>
              </a:lnSpc>
            </a:pPr>
            <a:r>
              <a:rPr lang="fa-IR" sz="2400" dirty="0"/>
              <a:t>3</a:t>
            </a:r>
            <a:r>
              <a:rPr lang="fa-IR" sz="2400" dirty="0" smtClean="0"/>
              <a:t>) هماهنگی با کوردیناتور تحویل گیرنده</a:t>
            </a:r>
            <a:endParaRPr lang="fa-IR" sz="2400" dirty="0"/>
          </a:p>
          <a:p>
            <a:pPr algn="r" rtl="1">
              <a:lnSpc>
                <a:spcPct val="150000"/>
              </a:lnSpc>
            </a:pPr>
            <a:r>
              <a:rPr lang="fa-IR" sz="2400" dirty="0" smtClean="0"/>
              <a:t>4)هماهنگی با سرپرستار </a:t>
            </a:r>
            <a:r>
              <a:rPr lang="en-US" sz="2400" dirty="0" smtClean="0"/>
              <a:t>ICU</a:t>
            </a:r>
            <a:r>
              <a:rPr lang="fa-IR" sz="2400" dirty="0" smtClean="0"/>
              <a:t> واحد فراهم آوری</a:t>
            </a:r>
            <a:endParaRPr lang="fa-IR" sz="2400" dirty="0"/>
          </a:p>
          <a:p>
            <a:pPr algn="r" rtl="1">
              <a:lnSpc>
                <a:spcPct val="107000"/>
              </a:lnSpc>
              <a:spcAft>
                <a:spcPts val="800"/>
              </a:spcAft>
            </a:pPr>
            <a:endParaRPr lang="en-US" sz="1900" dirty="0">
              <a:solidFill>
                <a:srgbClr val="002060"/>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endParaRPr lang="en-US" sz="2000" b="1" dirty="0">
              <a:solidFill>
                <a:srgbClr val="03B0EF"/>
              </a:solidFill>
              <a:latin typeface="Calibri" panose="020F0502020204030204" pitchFamily="34" charset="0"/>
              <a:ea typeface="Calibri" panose="020F0502020204030204" pitchFamily="34" charset="0"/>
              <a:cs typeface="B Yekan" panose="00000400000000000000" pitchFamily="2" charset="-78"/>
            </a:endParaRPr>
          </a:p>
        </p:txBody>
      </p:sp>
    </p:spTree>
    <p:extLst>
      <p:ext uri="{BB962C8B-B14F-4D97-AF65-F5344CB8AC3E}">
        <p14:creationId xmlns:p14="http://schemas.microsoft.com/office/powerpoint/2010/main" val="4241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1066800"/>
            <a:ext cx="5638800" cy="1143000"/>
          </a:xfrm>
        </p:spPr>
        <p:txBody>
          <a:bodyPr>
            <a:noAutofit/>
          </a:bodyPr>
          <a:lstStyle/>
          <a:p>
            <a:pPr algn="r" rtl="1">
              <a:lnSpc>
                <a:spcPct val="200000"/>
              </a:lnSpc>
            </a:pPr>
            <a:r>
              <a:rPr lang="fa-IR" sz="2800" dirty="0">
                <a:solidFill>
                  <a:srgbClr val="A4CD46"/>
                </a:solidFill>
                <a:cs typeface="+mn-cs"/>
              </a:rPr>
              <a:t>5-تحویل</a:t>
            </a:r>
            <a:r>
              <a:rPr lang="en-US" sz="2800" dirty="0">
                <a:solidFill>
                  <a:srgbClr val="A4CD46"/>
                </a:solidFill>
                <a:cs typeface="+mn-cs"/>
              </a:rPr>
              <a:t/>
            </a:r>
            <a:br>
              <a:rPr lang="en-US" sz="2800" dirty="0">
                <a:solidFill>
                  <a:srgbClr val="A4CD46"/>
                </a:solidFill>
                <a:cs typeface="+mn-cs"/>
              </a:rPr>
            </a:br>
            <a:endParaRPr lang="fa-IR" sz="1600" dirty="0">
              <a:solidFill>
                <a:srgbClr val="626264"/>
              </a:solidFill>
            </a:endParaRPr>
          </a:p>
        </p:txBody>
      </p:sp>
      <p:sp>
        <p:nvSpPr>
          <p:cNvPr id="3" name="Rectangle 2"/>
          <p:cNvSpPr/>
          <p:nvPr/>
        </p:nvSpPr>
        <p:spPr>
          <a:xfrm>
            <a:off x="533400" y="2209800"/>
            <a:ext cx="11049000" cy="2262158"/>
          </a:xfrm>
          <a:prstGeom prst="rect">
            <a:avLst/>
          </a:prstGeom>
        </p:spPr>
        <p:txBody>
          <a:bodyPr wrap="square">
            <a:spAutoFit/>
          </a:bodyPr>
          <a:lstStyle/>
          <a:p>
            <a:pPr algn="justLow" rtl="1">
              <a:lnSpc>
                <a:spcPct val="150000"/>
              </a:lnSpc>
            </a:pPr>
            <a:r>
              <a:rPr lang="fa-IR" sz="2400" dirty="0">
                <a:solidFill>
                  <a:srgbClr val="626264"/>
                </a:solidFill>
                <a:cs typeface="B Yekan" panose="00000400000000000000" pitchFamily="2" charset="-78"/>
              </a:rPr>
              <a:t>درصورت تحویل مورد به کوردیناتوربعدی باید ساعت رسیدن به</a:t>
            </a:r>
            <a:r>
              <a:rPr lang="en-US" sz="2400" dirty="0">
                <a:solidFill>
                  <a:srgbClr val="626264"/>
                </a:solidFill>
                <a:cs typeface="B Yekan" panose="00000400000000000000" pitchFamily="2" charset="-78"/>
              </a:rPr>
              <a:t>ICU</a:t>
            </a:r>
            <a:r>
              <a:rPr lang="fa-IR" sz="2400" dirty="0">
                <a:solidFill>
                  <a:srgbClr val="626264"/>
                </a:solidFill>
                <a:cs typeface="B Yekan" panose="00000400000000000000" pitchFamily="2" charset="-78"/>
              </a:rPr>
              <a:t> فراهم آوری را به وی اطلاع داده تا مدارک</a:t>
            </a:r>
            <a:r>
              <a:rPr lang="en-US" sz="2400" dirty="0">
                <a:solidFill>
                  <a:srgbClr val="626264"/>
                </a:solidFill>
                <a:cs typeface="B Yekan" panose="00000400000000000000" pitchFamily="2" charset="-78"/>
              </a:rPr>
              <a:t> </a:t>
            </a:r>
            <a:r>
              <a:rPr lang="fa-IR" sz="2400" dirty="0">
                <a:solidFill>
                  <a:srgbClr val="626264"/>
                </a:solidFill>
                <a:cs typeface="B Yekan" panose="00000400000000000000" pitchFamily="2" charset="-78"/>
              </a:rPr>
              <a:t>و برگه شرح حال خودمان(که دو برگی است وشامل کلیه اطلاعات از ابتدا تا انتها میباشد) ،برگه بررسی اولیه(دال وان)،برگه رضایت انتقال،فرم ریسکهای بیولوژیک،چک لیست انتقال،برگه انتقال آمبولانس ومورد را به او تحویل دهیم.</a:t>
            </a:r>
            <a:endParaRPr lang="en-US" sz="2400" dirty="0">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990109"/>
            <a:ext cx="4724400" cy="2867891"/>
          </a:xfrm>
          <a:prstGeom prst="rect">
            <a:avLst/>
          </a:prstGeom>
          <a:effectLst>
            <a:softEdge rad="127000"/>
          </a:effectLst>
        </p:spPr>
      </p:pic>
    </p:spTree>
    <p:extLst>
      <p:ext uri="{BB962C8B-B14F-4D97-AF65-F5344CB8AC3E}">
        <p14:creationId xmlns:p14="http://schemas.microsoft.com/office/powerpoint/2010/main" val="289792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9412" y="-152400"/>
            <a:ext cx="13335000" cy="7026322"/>
            <a:chOff x="-381000" y="-152400"/>
            <a:chExt cx="13335000" cy="7026322"/>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663" r="9845"/>
            <a:stretch/>
          </p:blipFill>
          <p:spPr>
            <a:xfrm>
              <a:off x="-381000" y="-152400"/>
              <a:ext cx="13335000" cy="70263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360761"/>
              <a:ext cx="4953000" cy="3245304"/>
            </a:xfrm>
            <a:prstGeom prst="rect">
              <a:avLst/>
            </a:prstGeom>
            <a:effectLst>
              <a:softEdge rad="635000"/>
            </a:effectLst>
          </p:spPr>
        </p:pic>
        <p:sp>
          <p:nvSpPr>
            <p:cNvPr id="7" name="Rectangle 6"/>
            <p:cNvSpPr/>
            <p:nvPr/>
          </p:nvSpPr>
          <p:spPr>
            <a:xfrm>
              <a:off x="1905000" y="381000"/>
              <a:ext cx="9067800" cy="2133918"/>
            </a:xfrm>
            <a:prstGeom prst="rect">
              <a:avLst/>
            </a:prstGeom>
          </p:spPr>
          <p:txBody>
            <a:bodyPr wrap="square">
              <a:spAutoFit/>
            </a:bodyPr>
            <a:lstStyle/>
            <a:p>
              <a:pPr algn="r" rtl="1">
                <a:lnSpc>
                  <a:spcPct val="150000"/>
                </a:lnSpc>
                <a:spcAft>
                  <a:spcPts val="800"/>
                </a:spcAft>
              </a:pPr>
              <a:r>
                <a:rPr lang="fa-IR" sz="2800" b="1" dirty="0">
                  <a:ln w="10160">
                    <a:solidFill>
                      <a:schemeClr val="accent5"/>
                    </a:solidFill>
                    <a:prstDash val="solid"/>
                  </a:ln>
                  <a:solidFill>
                    <a:srgbClr val="FFFFFF"/>
                  </a:solidFill>
                  <a:effectLst>
                    <a:glow rad="228600">
                      <a:schemeClr val="accent1">
                        <a:satMod val="175000"/>
                        <a:alpha val="40000"/>
                      </a:schemeClr>
                    </a:glow>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mj-cs"/>
                </a:rPr>
                <a:t>کوردیناتور، انسان متعهد و هوشمندی است که با تلاش و تدبیر خود ناممکن ها را در جهت نجات جان انسانها ممکن می سازد</a:t>
              </a:r>
              <a:endParaRPr lang="en-US" sz="2800" b="1" dirty="0">
                <a:ln w="10160">
                  <a:solidFill>
                    <a:schemeClr val="accent5"/>
                  </a:solidFill>
                  <a:prstDash val="solid"/>
                </a:ln>
                <a:solidFill>
                  <a:srgbClr val="FFFFFF"/>
                </a:solidFill>
                <a:effectLst>
                  <a:glow rad="228600">
                    <a:schemeClr val="accent1">
                      <a:satMod val="175000"/>
                      <a:alpha val="40000"/>
                    </a:schemeClr>
                  </a:glow>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mj-cs"/>
              </a:endParaRPr>
            </a:p>
            <a:p>
              <a:pPr algn="r" rtl="1">
                <a:lnSpc>
                  <a:spcPct val="150000"/>
                </a:lnSpc>
                <a:spcAft>
                  <a:spcPts val="800"/>
                </a:spcAft>
              </a:pPr>
              <a:r>
                <a:rPr lang="fa-IR" sz="2800" b="1" dirty="0">
                  <a:ln w="10160">
                    <a:solidFill>
                      <a:schemeClr val="accent5"/>
                    </a:solidFill>
                    <a:prstDash val="solid"/>
                  </a:ln>
                  <a:solidFill>
                    <a:srgbClr val="FFFFFF"/>
                  </a:solidFill>
                  <a:effectLst>
                    <a:glow rad="228600">
                      <a:schemeClr val="accent1">
                        <a:satMod val="175000"/>
                        <a:alpha val="40000"/>
                      </a:schemeClr>
                    </a:glow>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mj-cs"/>
                </a:rPr>
                <a:t>دکتر کتایون نجفی زاده</a:t>
              </a:r>
              <a:endParaRPr lang="en-US" sz="2800" b="1" dirty="0">
                <a:ln w="10160">
                  <a:solidFill>
                    <a:schemeClr val="accent5"/>
                  </a:solidFill>
                  <a:prstDash val="solid"/>
                </a:ln>
                <a:solidFill>
                  <a:srgbClr val="FFFFFF"/>
                </a:solidFill>
                <a:effectLst>
                  <a:glow rad="228600">
                    <a:schemeClr val="accent1">
                      <a:satMod val="175000"/>
                      <a:alpha val="40000"/>
                    </a:schemeClr>
                  </a:glow>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mj-cs"/>
              </a:endParaRPr>
            </a:p>
          </p:txBody>
        </p:sp>
        <p:sp>
          <p:nvSpPr>
            <p:cNvPr id="8" name="TextBox 7"/>
            <p:cNvSpPr txBox="1"/>
            <p:nvPr/>
          </p:nvSpPr>
          <p:spPr>
            <a:xfrm>
              <a:off x="7239000" y="3276600"/>
              <a:ext cx="5257800" cy="1200329"/>
            </a:xfrm>
            <a:prstGeom prst="rect">
              <a:avLst/>
            </a:prstGeom>
            <a:noFill/>
          </p:spPr>
          <p:txBody>
            <a:bodyPr wrap="square" rtlCol="0">
              <a:spAutoFit/>
            </a:bodyPr>
            <a:lstStyle/>
            <a:p>
              <a:pPr algn="ctr"/>
              <a:r>
                <a:rPr lang="fa-IR" sz="7200" b="1" dirty="0">
                  <a:ln w="9525">
                    <a:solidFill>
                      <a:schemeClr val="bg1"/>
                    </a:solidFill>
                    <a:prstDash val="solid"/>
                  </a:ln>
                  <a:solidFill>
                    <a:schemeClr val="accent5"/>
                  </a:solidFill>
                  <a:effectLst>
                    <a:glow rad="228600">
                      <a:schemeClr val="accent2">
                        <a:satMod val="175000"/>
                        <a:alpha val="40000"/>
                      </a:schemeClr>
                    </a:glow>
                    <a:outerShdw blurRad="12700" dist="38100" dir="2700000" algn="tl" rotWithShape="0">
                      <a:schemeClr val="accent5">
                        <a:lumMod val="60000"/>
                        <a:lumOff val="40000"/>
                      </a:schemeClr>
                    </a:outerShdw>
                  </a:effectLst>
                </a:rPr>
                <a:t>خسته نباشید</a:t>
              </a:r>
              <a:endParaRPr lang="en-US" sz="7200" b="1" dirty="0">
                <a:ln w="9525">
                  <a:solidFill>
                    <a:schemeClr val="bg1"/>
                  </a:solidFill>
                  <a:prstDash val="solid"/>
                </a:ln>
                <a:solidFill>
                  <a:schemeClr val="accent5"/>
                </a:solidFill>
                <a:effectLst>
                  <a:glow rad="228600">
                    <a:schemeClr val="accent2">
                      <a:satMod val="175000"/>
                      <a:alpha val="40000"/>
                    </a:schemeClr>
                  </a:glow>
                  <a:outerShdw blurRad="12700" dist="38100" dir="2700000" algn="tl" rotWithShape="0">
                    <a:schemeClr val="accent5">
                      <a:lumMod val="60000"/>
                      <a:lumOff val="40000"/>
                    </a:schemeClr>
                  </a:outerShdw>
                </a:effectLst>
              </a:endParaRPr>
            </a:p>
          </p:txBody>
        </p:sp>
      </p:grpSp>
    </p:spTree>
    <p:extLst>
      <p:ext uri="{BB962C8B-B14F-4D97-AF65-F5344CB8AC3E}">
        <p14:creationId xmlns:p14="http://schemas.microsoft.com/office/powerpoint/2010/main" val="167281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910749"/>
            <a:ext cx="10439400" cy="2438400"/>
          </a:xfrm>
        </p:spPr>
        <p:txBody>
          <a:bodyPr>
            <a:noAutofit/>
          </a:bodyPr>
          <a:lstStyle/>
          <a:p>
            <a:pPr algn="r" rtl="1">
              <a:lnSpc>
                <a:spcPct val="200000"/>
              </a:lnSpc>
            </a:pPr>
            <a:r>
              <a:rPr lang="fa-IR" sz="2400" dirty="0">
                <a:solidFill>
                  <a:srgbClr val="626264"/>
                </a:solidFill>
              </a:rPr>
              <a:t>1- هماهنگی های اولیه با مسئولین بیمارستان :</a:t>
            </a:r>
            <a:r>
              <a:rPr lang="fa-IR" sz="2400" dirty="0"/>
              <a:t/>
            </a:r>
            <a:br>
              <a:rPr lang="fa-IR" sz="2400" dirty="0"/>
            </a:br>
            <a:r>
              <a:rPr lang="fa-IR" sz="2400" dirty="0"/>
              <a:t>  </a:t>
            </a:r>
            <a:r>
              <a:rPr lang="fa-IR" sz="2400" dirty="0">
                <a:solidFill>
                  <a:srgbClr val="A4CD46"/>
                </a:solidFill>
              </a:rPr>
              <a:t>  - هماهنگی با دفتر پرستاری جهت ویزیت مورد مشکوک به مرگ مغزی</a:t>
            </a:r>
          </a:p>
        </p:txBody>
      </p:sp>
      <p:sp>
        <p:nvSpPr>
          <p:cNvPr id="3" name="Rectangle 2"/>
          <p:cNvSpPr/>
          <p:nvPr/>
        </p:nvSpPr>
        <p:spPr>
          <a:xfrm>
            <a:off x="3200401" y="1387529"/>
            <a:ext cx="8680581" cy="523220"/>
          </a:xfrm>
          <a:prstGeom prst="rect">
            <a:avLst/>
          </a:prstGeom>
        </p:spPr>
        <p:txBody>
          <a:bodyPr wrap="none">
            <a:spAutoFit/>
          </a:bodyPr>
          <a:lstStyle/>
          <a:p>
            <a:r>
              <a:rPr lang="fa-IR" sz="2800" dirty="0">
                <a:solidFill>
                  <a:srgbClr val="00ACF0"/>
                </a:solidFill>
              </a:rPr>
              <a:t>الف) مراحل ویزیت  بیمار در بخش مراقبتهای ویژه بیمارستان مبدا</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530732"/>
            <a:ext cx="4953000" cy="3294138"/>
          </a:xfrm>
          <a:prstGeom prst="rect">
            <a:avLst/>
          </a:prstGeom>
        </p:spPr>
      </p:pic>
    </p:spTree>
    <p:extLst>
      <p:ext uri="{BB962C8B-B14F-4D97-AF65-F5344CB8AC3E}">
        <p14:creationId xmlns:p14="http://schemas.microsoft.com/office/powerpoint/2010/main" val="230921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18310"/>
            <a:ext cx="11506337" cy="8340745"/>
          </a:xfrm>
          <a:prstGeom prst="rect">
            <a:avLst/>
          </a:prstGeom>
        </p:spPr>
        <p:txBody>
          <a:bodyPr wrap="square">
            <a:spAutoFit/>
          </a:bodyPr>
          <a:lstStyle/>
          <a:p>
            <a:pPr algn="r" rtl="1">
              <a:lnSpc>
                <a:spcPct val="200000"/>
              </a:lnSpc>
            </a:pPr>
            <a:r>
              <a:rPr lang="fa-IR" sz="2400" dirty="0">
                <a:solidFill>
                  <a:srgbClr val="626264"/>
                </a:solidFill>
                <a:cs typeface="B Yekan" panose="00000400000000000000" pitchFamily="2" charset="-78"/>
              </a:rPr>
              <a:t>2- رویارویی اولیه(</a:t>
            </a:r>
            <a:r>
              <a:rPr lang="en-US" sz="2400" dirty="0">
                <a:solidFill>
                  <a:srgbClr val="626264"/>
                </a:solidFill>
                <a:cs typeface="B Yekan" panose="00000400000000000000" pitchFamily="2" charset="-78"/>
              </a:rPr>
              <a:t>FIRST CONTACT</a:t>
            </a:r>
            <a:r>
              <a:rPr lang="fa-IR" sz="2400" dirty="0">
                <a:solidFill>
                  <a:srgbClr val="626264"/>
                </a:solidFill>
                <a:cs typeface="B Yekan" panose="00000400000000000000" pitchFamily="2" charset="-78"/>
              </a:rPr>
              <a:t>)</a:t>
            </a:r>
          </a:p>
          <a:p>
            <a:pPr marL="800100" lvl="1" indent="-342900" algn="r" rtl="1">
              <a:lnSpc>
                <a:spcPct val="200000"/>
              </a:lnSpc>
              <a:buFont typeface="Arial" panose="020B0604020202090204" pitchFamily="34" charset="0"/>
              <a:buChar char="•"/>
            </a:pPr>
            <a:r>
              <a:rPr lang="fa-IR" sz="2400" dirty="0">
                <a:solidFill>
                  <a:srgbClr val="626264"/>
                </a:solidFill>
                <a:cs typeface="B Yekan" panose="00000400000000000000" pitchFamily="2" charset="-78"/>
              </a:rPr>
              <a:t>اولین برخورد با خانواده جزء مهمترین مراحل دررضایت گیری میباشد.</a:t>
            </a:r>
          </a:p>
          <a:p>
            <a:pPr marL="800100" lvl="1" indent="-342900" algn="r" rtl="1">
              <a:lnSpc>
                <a:spcPct val="200000"/>
              </a:lnSpc>
              <a:buFont typeface="Arial" panose="020B0604020202090204" pitchFamily="34" charset="0"/>
              <a:buChar char="•"/>
            </a:pPr>
            <a:r>
              <a:rPr lang="fa-IR" sz="2400" dirty="0">
                <a:solidFill>
                  <a:srgbClr val="626264"/>
                </a:solidFill>
                <a:cs typeface="B Yekan" panose="00000400000000000000" pitchFamily="2" charset="-78"/>
              </a:rPr>
              <a:t>در این برخورد باید  </a:t>
            </a:r>
            <a:r>
              <a:rPr lang="fa-IR" sz="2400" dirty="0" smtClean="0">
                <a:solidFill>
                  <a:srgbClr val="626264"/>
                </a:solidFill>
                <a:cs typeface="B Yekan" panose="00000400000000000000" pitchFamily="2" charset="-78"/>
              </a:rPr>
              <a:t>خانواده </a:t>
            </a:r>
            <a:r>
              <a:rPr lang="fa-IR" sz="2400" dirty="0">
                <a:solidFill>
                  <a:srgbClr val="626264"/>
                </a:solidFill>
                <a:cs typeface="B Yekan" panose="00000400000000000000" pitchFamily="2" charset="-78"/>
              </a:rPr>
              <a:t>درجه یک،افراد مثبت و منفی تاثیرگذار راتشخیص بدهیم.</a:t>
            </a:r>
          </a:p>
          <a:p>
            <a:pPr marL="800100" lvl="1" indent="-342900" algn="r" rtl="1">
              <a:lnSpc>
                <a:spcPct val="200000"/>
              </a:lnSpc>
              <a:buFont typeface="Arial" panose="020B0604020202090204" pitchFamily="34" charset="0"/>
              <a:buChar char="•"/>
            </a:pPr>
            <a:r>
              <a:rPr lang="fa-IR" sz="2400" dirty="0">
                <a:solidFill>
                  <a:srgbClr val="626264"/>
                </a:solidFill>
                <a:cs typeface="B Yekan" panose="00000400000000000000" pitchFamily="2" charset="-78"/>
              </a:rPr>
              <a:t>تماس با خانواده در صورت عدم حضور</a:t>
            </a:r>
          </a:p>
          <a:p>
            <a:pPr algn="r" rtl="1">
              <a:lnSpc>
                <a:spcPct val="200000"/>
              </a:lnSpc>
            </a:pPr>
            <a:r>
              <a:rPr lang="fa-IR" sz="2400" dirty="0">
                <a:solidFill>
                  <a:srgbClr val="626264"/>
                </a:solidFill>
                <a:cs typeface="B Yekan" panose="00000400000000000000" pitchFamily="2" charset="-78"/>
              </a:rPr>
              <a:t>3- معرفی به سرپرستار یا مسئول شیفت </a:t>
            </a:r>
            <a:r>
              <a:rPr lang="en-US" sz="2400" dirty="0">
                <a:solidFill>
                  <a:srgbClr val="626264"/>
                </a:solidFill>
                <a:cs typeface="B Yekan" panose="00000400000000000000" pitchFamily="2" charset="-78"/>
              </a:rPr>
              <a:t>ICU</a:t>
            </a:r>
            <a:endParaRPr lang="fa-IR" sz="2400" dirty="0">
              <a:solidFill>
                <a:srgbClr val="626264"/>
              </a:solidFill>
              <a:cs typeface="B Yekan" panose="00000400000000000000" pitchFamily="2" charset="-78"/>
            </a:endParaRPr>
          </a:p>
          <a:p>
            <a:pPr algn="r" rtl="1">
              <a:lnSpc>
                <a:spcPct val="200000"/>
              </a:lnSpc>
            </a:pPr>
            <a:r>
              <a:rPr lang="fa-IR" sz="2400" dirty="0">
                <a:solidFill>
                  <a:srgbClr val="626264"/>
                </a:solidFill>
                <a:cs typeface="B Yekan" panose="00000400000000000000" pitchFamily="2" charset="-78"/>
              </a:rPr>
              <a:t>4- معرفی به پزشک مقیم وگرفتن شرح حال</a:t>
            </a:r>
            <a:r>
              <a:rPr lang="en-US" sz="2400" dirty="0">
                <a:solidFill>
                  <a:srgbClr val="626264"/>
                </a:solidFill>
                <a:cs typeface="B Yekan" panose="00000400000000000000" pitchFamily="2" charset="-78"/>
              </a:rPr>
              <a:t> </a:t>
            </a:r>
            <a:r>
              <a:rPr lang="fa-IR" sz="2400" dirty="0">
                <a:solidFill>
                  <a:srgbClr val="A4CD46"/>
                </a:solidFill>
                <a:cs typeface="B Yekan" panose="00000400000000000000" pitchFamily="2" charset="-78"/>
              </a:rPr>
              <a:t>(خصوصا در رابطه با اقدامات درمانی انجام شده وآتی)</a:t>
            </a:r>
          </a:p>
          <a:p>
            <a:pPr algn="r" rtl="1">
              <a:lnSpc>
                <a:spcPct val="200000"/>
              </a:lnSpc>
            </a:pPr>
            <a:r>
              <a:rPr lang="fa-IR" sz="2400" dirty="0">
                <a:solidFill>
                  <a:srgbClr val="626264"/>
                </a:solidFill>
                <a:cs typeface="B Yekan" panose="00000400000000000000" pitchFamily="2" charset="-78"/>
              </a:rPr>
              <a:t>5- گرفتن خلاصه شرح حال از پرستار </a:t>
            </a:r>
            <a:r>
              <a:rPr lang="fa-IR" sz="2400" dirty="0">
                <a:solidFill>
                  <a:srgbClr val="A4CD46"/>
                </a:solidFill>
                <a:cs typeface="B Yekan" panose="00000400000000000000" pitchFamily="2" charset="-78"/>
              </a:rPr>
              <a:t>(همچنین در رابطه با حواشی خانواده)</a:t>
            </a:r>
            <a:endParaRPr lang="en-US" sz="2400" dirty="0">
              <a:solidFill>
                <a:srgbClr val="A4CD46"/>
              </a:solidFill>
              <a:cs typeface="B Yekan" panose="00000400000000000000" pitchFamily="2" charset="-78"/>
            </a:endParaRPr>
          </a:p>
          <a:p>
            <a:pPr algn="r" rtl="1">
              <a:lnSpc>
                <a:spcPct val="250000"/>
              </a:lnSpc>
            </a:pPr>
            <a:r>
              <a:rPr lang="fa-IR" sz="2000" dirty="0">
                <a:solidFill>
                  <a:srgbClr val="A4CD46"/>
                </a:solidFill>
                <a:cs typeface="B Yekan" panose="00000400000000000000" pitchFamily="2" charset="-78"/>
              </a:rPr>
              <a:t/>
            </a:r>
            <a:br>
              <a:rPr lang="fa-IR" sz="2000" dirty="0">
                <a:solidFill>
                  <a:srgbClr val="A4CD46"/>
                </a:solidFill>
                <a:cs typeface="B Yekan" panose="00000400000000000000" pitchFamily="2" charset="-78"/>
              </a:rPr>
            </a:br>
            <a:endParaRPr lang="en-US" sz="2000" dirty="0">
              <a:solidFill>
                <a:srgbClr val="A4CD46"/>
              </a:solidFill>
              <a:cs typeface="B Yekan" panose="00000400000000000000" pitchFamily="2" charset="-78"/>
            </a:endParaRPr>
          </a:p>
          <a:p>
            <a:pPr algn="r" rtl="1">
              <a:lnSpc>
                <a:spcPct val="250000"/>
              </a:lnSpc>
            </a:pPr>
            <a:endParaRPr lang="en-US" sz="2000" dirty="0">
              <a:solidFill>
                <a:srgbClr val="626264"/>
              </a:solidFill>
              <a:cs typeface="B Yekan" panose="00000400000000000000" pitchFamily="2" charset="-78"/>
            </a:endParaRPr>
          </a:p>
          <a:p>
            <a:pPr algn="r" rtl="1">
              <a:lnSpc>
                <a:spcPct val="250000"/>
              </a:lnSpc>
            </a:pPr>
            <a:endParaRPr lang="en-US" sz="2000" dirty="0"/>
          </a:p>
        </p:txBody>
      </p:sp>
    </p:spTree>
    <p:extLst>
      <p:ext uri="{BB962C8B-B14F-4D97-AF65-F5344CB8AC3E}">
        <p14:creationId xmlns:p14="http://schemas.microsoft.com/office/powerpoint/2010/main" val="181089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652" y="0"/>
            <a:ext cx="2914913" cy="3629891"/>
          </a:xfrm>
          <a:prstGeom prst="rect">
            <a:avLst/>
          </a:prstGeom>
          <a:effectLst>
            <a:softEdge rad="317500"/>
          </a:effectLst>
        </p:spPr>
      </p:pic>
      <p:sp>
        <p:nvSpPr>
          <p:cNvPr id="5" name="Rectangle 4"/>
          <p:cNvSpPr/>
          <p:nvPr/>
        </p:nvSpPr>
        <p:spPr>
          <a:xfrm>
            <a:off x="1704109" y="1360740"/>
            <a:ext cx="9954491" cy="5170646"/>
          </a:xfrm>
          <a:prstGeom prst="rect">
            <a:avLst/>
          </a:prstGeom>
        </p:spPr>
        <p:txBody>
          <a:bodyPr wrap="square">
            <a:spAutoFit/>
          </a:bodyPr>
          <a:lstStyle/>
          <a:p>
            <a:pPr algn="r" rtl="1">
              <a:lnSpc>
                <a:spcPct val="150000"/>
              </a:lnSpc>
            </a:pPr>
            <a:r>
              <a:rPr lang="fa-IR" sz="2800" b="1" dirty="0">
                <a:solidFill>
                  <a:srgbClr val="A4CD46"/>
                </a:solidFill>
                <a:cs typeface="B Yekan" panose="00000400000000000000" pitchFamily="2" charset="-78"/>
              </a:rPr>
              <a:t>6- معاینه اولیه :</a:t>
            </a:r>
            <a:endParaRPr lang="en-US" sz="2800" b="1" dirty="0">
              <a:solidFill>
                <a:srgbClr val="A4CD46"/>
              </a:solidFill>
              <a:cs typeface="B Yekan" panose="00000400000000000000" pitchFamily="2" charset="-78"/>
            </a:endParaRPr>
          </a:p>
          <a:p>
            <a:pPr marL="285750" indent="-285750" algn="r" rtl="1">
              <a:lnSpc>
                <a:spcPct val="150000"/>
              </a:lnSpc>
              <a:buFont typeface="Arial" panose="020B0604020202090204" pitchFamily="34" charset="0"/>
              <a:buChar char="•"/>
            </a:pPr>
            <a:r>
              <a:rPr lang="en-US" sz="2400" b="1" dirty="0">
                <a:solidFill>
                  <a:srgbClr val="626264"/>
                </a:solidFill>
                <a:cs typeface="B Yekan" panose="00000400000000000000" pitchFamily="2" charset="-78"/>
              </a:rPr>
              <a:t> </a:t>
            </a:r>
            <a:r>
              <a:rPr lang="fa-IR" sz="2400" b="1" dirty="0">
                <a:solidFill>
                  <a:srgbClr val="626264"/>
                </a:solidFill>
                <a:cs typeface="B Yekan" panose="00000400000000000000" pitchFamily="2" charset="-78"/>
              </a:rPr>
              <a:t>بررسی پایداری بیمار از نظر علایم حیاتی</a:t>
            </a:r>
            <a:endParaRPr lang="en-US" sz="2400" b="1" dirty="0">
              <a:solidFill>
                <a:srgbClr val="626264"/>
              </a:solidFill>
              <a:cs typeface="B Yekan" panose="00000400000000000000" pitchFamily="2" charset="-78"/>
            </a:endParaRPr>
          </a:p>
          <a:p>
            <a:pPr marL="285750" indent="-285750" algn="r" rtl="1">
              <a:lnSpc>
                <a:spcPct val="150000"/>
              </a:lnSpc>
              <a:buFont typeface="Arial" panose="020B0604020202090204" pitchFamily="34" charset="0"/>
              <a:buChar char="•"/>
            </a:pPr>
            <a:r>
              <a:rPr lang="fa-IR" sz="2400" b="1" dirty="0">
                <a:solidFill>
                  <a:srgbClr val="626264"/>
                </a:solidFill>
                <a:cs typeface="B Yekan" panose="00000400000000000000" pitchFamily="2" charset="-78"/>
              </a:rPr>
              <a:t>پرونده خوانی</a:t>
            </a:r>
            <a:endParaRPr lang="en-US" sz="2400" b="1" dirty="0">
              <a:solidFill>
                <a:srgbClr val="626264"/>
              </a:solidFill>
              <a:cs typeface="B Yekan" panose="00000400000000000000" pitchFamily="2" charset="-78"/>
            </a:endParaRPr>
          </a:p>
          <a:p>
            <a:pPr marL="285750" indent="-285750" algn="r" rtl="1">
              <a:lnSpc>
                <a:spcPct val="150000"/>
              </a:lnSpc>
              <a:buFont typeface="Arial" panose="020B0604020202090204" pitchFamily="34" charset="0"/>
              <a:buChar char="•"/>
            </a:pPr>
            <a:r>
              <a:rPr lang="fa-IR" sz="2400" b="1" dirty="0">
                <a:solidFill>
                  <a:srgbClr val="626264"/>
                </a:solidFill>
                <a:cs typeface="B Yekan" panose="00000400000000000000" pitchFamily="2" charset="-78"/>
              </a:rPr>
              <a:t>معاینه اولیه(از نظر خصوصیات ظاهری مثل خالکوبی،اسکار جراحی و سوختگی و...) </a:t>
            </a:r>
            <a:endParaRPr lang="en-US" sz="2400" b="1" dirty="0">
              <a:solidFill>
                <a:srgbClr val="626264"/>
              </a:solidFill>
              <a:cs typeface="B Yekan" panose="00000400000000000000" pitchFamily="2" charset="-78"/>
            </a:endParaRPr>
          </a:p>
          <a:p>
            <a:pPr algn="r" rtl="1">
              <a:lnSpc>
                <a:spcPct val="150000"/>
              </a:lnSpc>
            </a:pPr>
            <a:r>
              <a:rPr lang="fa-IR" sz="2400" b="1" dirty="0">
                <a:solidFill>
                  <a:srgbClr val="00B0F0"/>
                </a:solidFill>
                <a:cs typeface="B Yekan" panose="00000400000000000000" pitchFamily="2" charset="-78"/>
              </a:rPr>
              <a:t>نکته:در مورد خالکوبی نوع(</a:t>
            </a:r>
            <a:r>
              <a:rPr lang="en-US" sz="2400" b="1" dirty="0">
                <a:solidFill>
                  <a:srgbClr val="00B0F0"/>
                </a:solidFill>
                <a:cs typeface="B Yekan" panose="00000400000000000000" pitchFamily="2" charset="-78"/>
              </a:rPr>
              <a:t>Ink</a:t>
            </a:r>
            <a:r>
              <a:rPr lang="fa-IR" sz="2400" b="1" dirty="0">
                <a:solidFill>
                  <a:srgbClr val="00B0F0"/>
                </a:solidFill>
                <a:cs typeface="B Yekan" panose="00000400000000000000" pitchFamily="2" charset="-78"/>
              </a:rPr>
              <a:t>یا</a:t>
            </a:r>
            <a:r>
              <a:rPr lang="en-US" sz="2400" b="1" dirty="0">
                <a:solidFill>
                  <a:srgbClr val="00B0F0"/>
                </a:solidFill>
                <a:cs typeface="B Yekan" panose="00000400000000000000" pitchFamily="2" charset="-78"/>
              </a:rPr>
              <a:t>Punch</a:t>
            </a:r>
            <a:r>
              <a:rPr lang="fa-IR" sz="2400" b="1" dirty="0">
                <a:solidFill>
                  <a:srgbClr val="00B0F0"/>
                </a:solidFill>
                <a:cs typeface="B Yekan" panose="00000400000000000000" pitchFamily="2" charset="-78"/>
              </a:rPr>
              <a:t>)،طرح ،متن،محل وزمان انجام اهمیت دارد.</a:t>
            </a:r>
            <a:endParaRPr lang="en-US" sz="2400" b="1" dirty="0">
              <a:solidFill>
                <a:srgbClr val="00B0F0"/>
              </a:solidFill>
              <a:cs typeface="B Yekan" panose="00000400000000000000" pitchFamily="2" charset="-78"/>
            </a:endParaRPr>
          </a:p>
          <a:p>
            <a:pPr marL="285750" indent="-285750" algn="r" rtl="1">
              <a:lnSpc>
                <a:spcPct val="150000"/>
              </a:lnSpc>
              <a:buFont typeface="Arial" panose="020B0604020202090204" pitchFamily="34" charset="0"/>
              <a:buChar char="•"/>
            </a:pPr>
            <a:r>
              <a:rPr lang="fa-IR" sz="2400" b="1" dirty="0">
                <a:solidFill>
                  <a:srgbClr val="626264"/>
                </a:solidFill>
                <a:cs typeface="B Yekan" panose="00000400000000000000" pitchFamily="2" charset="-78"/>
              </a:rPr>
              <a:t>چند رفلکس ساقه مغز را گذرا چک میکنیم(اکولوسفالیک،تحریک دردناک صورت ،</a:t>
            </a:r>
            <a:r>
              <a:rPr lang="en-US" sz="2400" b="1" dirty="0">
                <a:solidFill>
                  <a:srgbClr val="626264"/>
                </a:solidFill>
                <a:cs typeface="B Yekan" panose="00000400000000000000" pitchFamily="2" charset="-78"/>
              </a:rPr>
              <a:t>GAG</a:t>
            </a:r>
            <a:r>
              <a:rPr lang="fa-IR" sz="2400" b="1" dirty="0">
                <a:solidFill>
                  <a:srgbClr val="626264"/>
                </a:solidFill>
                <a:cs typeface="B Yekan" panose="00000400000000000000" pitchFamily="2" charset="-78"/>
              </a:rPr>
              <a:t>و تنفس)</a:t>
            </a:r>
            <a:endParaRPr lang="en-US" sz="2400" b="1" dirty="0">
              <a:solidFill>
                <a:srgbClr val="626264"/>
              </a:solidFill>
              <a:cs typeface="B Yekan" panose="00000400000000000000" pitchFamily="2" charset="-78"/>
            </a:endParaRPr>
          </a:p>
          <a:p>
            <a:pPr marL="285750" indent="-285750" algn="r" rtl="1">
              <a:lnSpc>
                <a:spcPct val="150000"/>
              </a:lnSpc>
              <a:buFont typeface="Arial" panose="020B0604020202090204" pitchFamily="34" charset="0"/>
              <a:buChar char="•"/>
            </a:pPr>
            <a:r>
              <a:rPr lang="fa-IR" sz="2400" b="1" dirty="0">
                <a:solidFill>
                  <a:srgbClr val="626264"/>
                </a:solidFill>
                <a:cs typeface="B Yekan" panose="00000400000000000000" pitchFamily="2" charset="-78"/>
              </a:rPr>
              <a:t>بررسی اولیه ازنظر قابلیت اهداء نسج(جهت اطلاع به تیم نسج درصورت غیرقابل اهداء بودن ارگانها)</a:t>
            </a:r>
            <a:endParaRPr lang="en-US" sz="2400" dirty="0">
              <a:solidFill>
                <a:srgbClr val="626264"/>
              </a:solidFill>
              <a:cs typeface="B Yekan" panose="00000400000000000000" pitchFamily="2" charset="-78"/>
            </a:endParaRPr>
          </a:p>
        </p:txBody>
      </p:sp>
    </p:spTree>
    <p:extLst>
      <p:ext uri="{BB962C8B-B14F-4D97-AF65-F5344CB8AC3E}">
        <p14:creationId xmlns:p14="http://schemas.microsoft.com/office/powerpoint/2010/main" val="98687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righ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righ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righ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righ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righ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right)">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381" y="1704110"/>
            <a:ext cx="11402291" cy="4782463"/>
          </a:xfrm>
          <a:prstGeom prst="rect">
            <a:avLst/>
          </a:prstGeom>
        </p:spPr>
        <p:txBody>
          <a:bodyPr wrap="square">
            <a:spAutoFit/>
          </a:bodyPr>
          <a:lstStyle/>
          <a:p>
            <a:pPr algn="r" rtl="1">
              <a:lnSpc>
                <a:spcPct val="107000"/>
              </a:lnSpc>
              <a:spcAft>
                <a:spcPts val="800"/>
              </a:spcAft>
            </a:pPr>
            <a:r>
              <a:rPr lang="fa-IR" sz="2800" b="1" dirty="0" smtClean="0">
                <a:solidFill>
                  <a:srgbClr val="00B0F0"/>
                </a:solidFill>
                <a:latin typeface="Calibri" panose="020F0502020204030204" pitchFamily="34" charset="0"/>
                <a:ea typeface="Calibri" panose="020F0502020204030204" pitchFamily="34" charset="0"/>
                <a:cs typeface="B Yekan" panose="00000400000000000000" pitchFamily="2" charset="-78"/>
              </a:rPr>
              <a:t>سؤال 1</a:t>
            </a:r>
          </a:p>
          <a:p>
            <a:pPr algn="r" rtl="1">
              <a:lnSpc>
                <a:spcPct val="107000"/>
              </a:lnSpc>
              <a:spcAft>
                <a:spcPts val="800"/>
              </a:spcAft>
            </a:pPr>
            <a:endParaRPr lang="fa-IR" sz="2400" b="1" dirty="0" smtClean="0">
              <a:solidFill>
                <a:schemeClr val="accent1"/>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fa-IR" sz="2400" b="1" dirty="0" smtClean="0">
                <a:solidFill>
                  <a:schemeClr val="accent1"/>
                </a:solidFill>
                <a:latin typeface="Calibri" panose="020F0502020204030204" pitchFamily="34" charset="0"/>
                <a:ea typeface="Calibri" panose="020F0502020204030204" pitchFamily="34" charset="0"/>
                <a:cs typeface="B Yekan" panose="00000400000000000000" pitchFamily="2" charset="-78"/>
              </a:rPr>
              <a:t>درهنگام معرفی خودمان به </a:t>
            </a:r>
            <a:r>
              <a:rPr lang="fa-IR" sz="2400" b="1" dirty="0">
                <a:solidFill>
                  <a:schemeClr val="accent1"/>
                </a:solidFill>
                <a:latin typeface="Calibri" panose="020F0502020204030204" pitchFamily="34" charset="0"/>
                <a:ea typeface="Calibri" panose="020F0502020204030204" pitchFamily="34" charset="0"/>
                <a:cs typeface="B Yekan" panose="00000400000000000000" pitchFamily="2" charset="-78"/>
              </a:rPr>
              <a:t>دفتر </a:t>
            </a:r>
            <a:r>
              <a:rPr lang="fa-IR" sz="2400" b="1" dirty="0" smtClean="0">
                <a:solidFill>
                  <a:schemeClr val="accent1"/>
                </a:solidFill>
                <a:latin typeface="Calibri" panose="020F0502020204030204" pitchFamily="34" charset="0"/>
                <a:ea typeface="Calibri" panose="020F0502020204030204" pitchFamily="34" charset="0"/>
                <a:cs typeface="B Yekan" panose="00000400000000000000" pitchFamily="2" charset="-78"/>
              </a:rPr>
              <a:t>پرستاری، </a:t>
            </a:r>
            <a:r>
              <a:rPr lang="fa-IR" sz="2400" b="1" dirty="0">
                <a:solidFill>
                  <a:schemeClr val="accent1"/>
                </a:solidFill>
                <a:latin typeface="Calibri" panose="020F0502020204030204" pitchFamily="34" charset="0"/>
                <a:ea typeface="Calibri" panose="020F0502020204030204" pitchFamily="34" charset="0"/>
                <a:cs typeface="B Yekan" panose="00000400000000000000" pitchFamily="2" charset="-78"/>
              </a:rPr>
              <a:t>نحوه </a:t>
            </a:r>
            <a:r>
              <a:rPr lang="fa-IR" sz="2400" b="1" dirty="0" smtClean="0">
                <a:solidFill>
                  <a:schemeClr val="accent1"/>
                </a:solidFill>
                <a:latin typeface="Calibri" panose="020F0502020204030204" pitchFamily="34" charset="0"/>
                <a:ea typeface="Calibri" panose="020F0502020204030204" pitchFamily="34" charset="0"/>
                <a:cs typeface="B Yekan" panose="00000400000000000000" pitchFamily="2" charset="-78"/>
              </a:rPr>
              <a:t>مطلع شدن از </a:t>
            </a:r>
            <a:r>
              <a:rPr lang="fa-IR" sz="2400" b="1" dirty="0">
                <a:solidFill>
                  <a:schemeClr val="accent1"/>
                </a:solidFill>
                <a:latin typeface="Calibri" panose="020F0502020204030204" pitchFamily="34" charset="0"/>
                <a:ea typeface="Calibri" panose="020F0502020204030204" pitchFamily="34" charset="0"/>
                <a:cs typeface="B Yekan" panose="00000400000000000000" pitchFamily="2" charset="-78"/>
              </a:rPr>
              <a:t>مورد مشکوک به مرگ مغزی را چگونه بیان میکنیم؟</a:t>
            </a:r>
            <a:endParaRPr lang="en-US" sz="2400" b="1" dirty="0">
              <a:solidFill>
                <a:schemeClr val="accent1"/>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fa-IR" sz="2400" dirty="0">
                <a:solidFill>
                  <a:srgbClr val="626264"/>
                </a:solidFill>
                <a:latin typeface="Calibri" panose="020F0502020204030204" pitchFamily="34" charset="0"/>
                <a:ea typeface="Calibri" panose="020F0502020204030204" pitchFamily="34" charset="0"/>
                <a:cs typeface="B Yekan" panose="00000400000000000000" pitchFamily="2" charset="-78"/>
              </a:rPr>
              <a:t>الف) از طریق سرپرستار بخش</a:t>
            </a:r>
            <a:endParaRPr lang="en-US" sz="2400" dirty="0">
              <a:solidFill>
                <a:srgbClr val="626264"/>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fa-IR" sz="2400" dirty="0">
                <a:solidFill>
                  <a:srgbClr val="626264"/>
                </a:solidFill>
                <a:latin typeface="Calibri" panose="020F0502020204030204" pitchFamily="34" charset="0"/>
                <a:ea typeface="Calibri" panose="020F0502020204030204" pitchFamily="34" charset="0"/>
                <a:cs typeface="B Yekan" panose="00000400000000000000" pitchFamily="2" charset="-78"/>
              </a:rPr>
              <a:t>ب) از طریق شناسائی تلفنی</a:t>
            </a:r>
            <a:endParaRPr lang="en-US" sz="2400" dirty="0">
              <a:solidFill>
                <a:srgbClr val="626264"/>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fa-IR" sz="2400" dirty="0">
                <a:solidFill>
                  <a:srgbClr val="626264"/>
                </a:solidFill>
                <a:latin typeface="Calibri" panose="020F0502020204030204" pitchFamily="34" charset="0"/>
                <a:ea typeface="Calibri" panose="020F0502020204030204" pitchFamily="34" charset="0"/>
                <a:cs typeface="B Yekan" panose="00000400000000000000" pitchFamily="2" charset="-78"/>
              </a:rPr>
              <a:t>ج) از طریق بازرسان معاونت درمان</a:t>
            </a:r>
            <a:endParaRPr lang="en-US" sz="2400" dirty="0">
              <a:solidFill>
                <a:srgbClr val="626264"/>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r>
              <a:rPr lang="fa-IR" sz="2400" dirty="0">
                <a:solidFill>
                  <a:srgbClr val="626264"/>
                </a:solidFill>
                <a:latin typeface="Calibri" panose="020F0502020204030204" pitchFamily="34" charset="0"/>
                <a:ea typeface="Calibri" panose="020F0502020204030204" pitchFamily="34" charset="0"/>
                <a:cs typeface="B Yekan" panose="00000400000000000000" pitchFamily="2" charset="-78"/>
              </a:rPr>
              <a:t>د) از طریق پزشک معالج</a:t>
            </a:r>
          </a:p>
          <a:p>
            <a:pPr algn="r" rtl="1">
              <a:lnSpc>
                <a:spcPct val="107000"/>
              </a:lnSpc>
              <a:spcAft>
                <a:spcPts val="800"/>
              </a:spcAft>
            </a:pPr>
            <a:endParaRPr lang="en-US" sz="1900" dirty="0">
              <a:solidFill>
                <a:srgbClr val="002060"/>
              </a:solidFill>
              <a:latin typeface="Calibri" panose="020F0502020204030204" pitchFamily="34" charset="0"/>
              <a:ea typeface="Calibri" panose="020F0502020204030204" pitchFamily="34" charset="0"/>
              <a:cs typeface="B Yekan" panose="00000400000000000000" pitchFamily="2" charset="-78"/>
            </a:endParaRPr>
          </a:p>
          <a:p>
            <a:pPr algn="r" rtl="1">
              <a:lnSpc>
                <a:spcPct val="107000"/>
              </a:lnSpc>
              <a:spcAft>
                <a:spcPts val="800"/>
              </a:spcAft>
            </a:pPr>
            <a:endParaRPr lang="en-US" sz="2000" b="1" dirty="0">
              <a:solidFill>
                <a:srgbClr val="03B0EF"/>
              </a:solidFill>
              <a:latin typeface="Calibri" panose="020F0502020204030204" pitchFamily="34" charset="0"/>
              <a:ea typeface="Calibri" panose="020F0502020204030204" pitchFamily="34" charset="0"/>
              <a:cs typeface="B Yekan" panose="00000400000000000000" pitchFamily="2" charset="-78"/>
            </a:endParaRPr>
          </a:p>
        </p:txBody>
      </p:sp>
    </p:spTree>
    <p:extLst>
      <p:ext uri="{BB962C8B-B14F-4D97-AF65-F5344CB8AC3E}">
        <p14:creationId xmlns:p14="http://schemas.microsoft.com/office/powerpoint/2010/main" val="383208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449" y="2848104"/>
            <a:ext cx="2785550" cy="3857496"/>
          </a:xfrm>
          <a:prstGeom prst="rect">
            <a:avLst/>
          </a:prstGeom>
        </p:spPr>
      </p:pic>
      <p:sp>
        <p:nvSpPr>
          <p:cNvPr id="5" name="Rectangle 4"/>
          <p:cNvSpPr/>
          <p:nvPr/>
        </p:nvSpPr>
        <p:spPr>
          <a:xfrm>
            <a:off x="173184" y="1136470"/>
            <a:ext cx="11045825" cy="5832366"/>
          </a:xfrm>
          <a:prstGeom prst="rect">
            <a:avLst/>
          </a:prstGeom>
        </p:spPr>
        <p:txBody>
          <a:bodyPr wrap="square">
            <a:spAutoFit/>
          </a:bodyPr>
          <a:lstStyle/>
          <a:p>
            <a:pPr algn="r" rtl="1"/>
            <a:r>
              <a:rPr lang="fa-IR" sz="2800" dirty="0">
                <a:solidFill>
                  <a:srgbClr val="A4CD46"/>
                </a:solidFill>
                <a:cs typeface="B Yekan" panose="00000400000000000000" pitchFamily="2" charset="-78"/>
              </a:rPr>
              <a:t>7-پرونده خوانی :</a:t>
            </a:r>
          </a:p>
          <a:p>
            <a:pPr marL="285750" indent="-285750" algn="r" rtl="1">
              <a:spcBef>
                <a:spcPts val="600"/>
              </a:spcBef>
              <a:buFont typeface="Arial" panose="020B0604020202090204" pitchFamily="34" charset="0"/>
              <a:buChar char="•"/>
            </a:pPr>
            <a:r>
              <a:rPr lang="fa-IR" dirty="0">
                <a:solidFill>
                  <a:srgbClr val="626264"/>
                </a:solidFill>
                <a:cs typeface="B Yekan" panose="00000400000000000000" pitchFamily="2" charset="-78"/>
              </a:rPr>
              <a:t>تمامی اطلاعات مهم بصورت خلاصه در برگه ایی یادداشت شود(</a:t>
            </a:r>
            <a:r>
              <a:rPr lang="en-US" dirty="0">
                <a:solidFill>
                  <a:srgbClr val="626264"/>
                </a:solidFill>
                <a:cs typeface="B Yekan" panose="00000400000000000000" pitchFamily="2" charset="-78"/>
              </a:rPr>
              <a:t>ERGH</a:t>
            </a:r>
            <a:r>
              <a:rPr lang="fa-IR" dirty="0">
                <a:solidFill>
                  <a:srgbClr val="626264"/>
                </a:solidFill>
                <a:cs typeface="B Yekan" panose="00000400000000000000" pitchFamily="2" charset="-78"/>
              </a:rPr>
              <a:t>).</a:t>
            </a:r>
            <a:endParaRPr lang="en-US" dirty="0">
              <a:solidFill>
                <a:srgbClr val="626264"/>
              </a:solidFill>
              <a:cs typeface="B Yekan" panose="00000400000000000000" pitchFamily="2" charset="-78"/>
            </a:endParaRPr>
          </a:p>
          <a:p>
            <a:pPr marL="285750" indent="-285750" algn="r" rtl="1">
              <a:spcBef>
                <a:spcPts val="600"/>
              </a:spcBef>
              <a:buFont typeface="Arial" panose="020B0604020202090204" pitchFamily="34" charset="0"/>
              <a:buChar char="•"/>
            </a:pPr>
            <a:r>
              <a:rPr lang="fa-IR" dirty="0">
                <a:solidFill>
                  <a:srgbClr val="626264"/>
                </a:solidFill>
                <a:cs typeface="B Yekan" panose="00000400000000000000" pitchFamily="2" charset="-78"/>
              </a:rPr>
              <a:t>پرونده(ازبرگه پذیرش تااخرین برگه پرونده)</a:t>
            </a:r>
            <a:endParaRPr lang="en-US" dirty="0">
              <a:solidFill>
                <a:srgbClr val="626264"/>
              </a:solidFill>
              <a:cs typeface="B Yekan" panose="00000400000000000000" pitchFamily="2" charset="-78"/>
            </a:endParaRPr>
          </a:p>
          <a:p>
            <a:pPr algn="r" rtl="1">
              <a:spcBef>
                <a:spcPts val="600"/>
              </a:spcBef>
            </a:pPr>
            <a:r>
              <a:rPr lang="fa-IR" dirty="0">
                <a:solidFill>
                  <a:srgbClr val="00B0F0"/>
                </a:solidFill>
                <a:cs typeface="B Yekan" panose="00000400000000000000" pitchFamily="2" charset="-78"/>
              </a:rPr>
              <a:t>نکته:درمواردی که مدت بستری طولانی بوده و یا سوابق بستری های مکرر دارد،مطالعه پرونده های قبلی ضروری است.</a:t>
            </a:r>
            <a:endParaRPr lang="en-US" dirty="0">
              <a:solidFill>
                <a:srgbClr val="00B0F0"/>
              </a:solidFill>
              <a:cs typeface="B Yekan" panose="00000400000000000000" pitchFamily="2" charset="-78"/>
            </a:endParaRPr>
          </a:p>
          <a:p>
            <a:pPr marL="285750" indent="-285750" algn="r" rtl="1">
              <a:spcBef>
                <a:spcPts val="600"/>
              </a:spcBef>
              <a:buFont typeface="Arial" panose="020B0604020202090204" pitchFamily="34" charset="0"/>
              <a:buChar char="•"/>
            </a:pPr>
            <a:r>
              <a:rPr lang="fa-IR" dirty="0">
                <a:solidFill>
                  <a:schemeClr val="accent1"/>
                </a:solidFill>
                <a:cs typeface="B Yekan" panose="00000400000000000000" pitchFamily="2" charset="-78"/>
              </a:rPr>
              <a:t>زمان اینتوباسیون و </a:t>
            </a:r>
            <a:r>
              <a:rPr lang="en-US" dirty="0">
                <a:solidFill>
                  <a:schemeClr val="accent1"/>
                </a:solidFill>
                <a:cs typeface="B Yekan" panose="00000400000000000000" pitchFamily="2" charset="-78"/>
              </a:rPr>
              <a:t> GCS</a:t>
            </a:r>
            <a:r>
              <a:rPr lang="fa-IR" dirty="0">
                <a:solidFill>
                  <a:schemeClr val="accent1"/>
                </a:solidFill>
                <a:cs typeface="B Yekan" panose="00000400000000000000" pitchFamily="2" charset="-78"/>
              </a:rPr>
              <a:t>بدو مراجعه و زمان </a:t>
            </a:r>
            <a:r>
              <a:rPr lang="en-US" dirty="0">
                <a:solidFill>
                  <a:schemeClr val="accent1"/>
                </a:solidFill>
                <a:latin typeface="Arial" panose="020B0604020202020204" pitchFamily="34" charset="0"/>
                <a:cs typeface="B Yekan" panose="00000400000000000000" pitchFamily="2" charset="-78"/>
              </a:rPr>
              <a:t>GSC=3</a:t>
            </a:r>
          </a:p>
          <a:p>
            <a:pPr marL="285750" indent="-285750" algn="r" rtl="1">
              <a:spcBef>
                <a:spcPts val="600"/>
              </a:spcBef>
              <a:buFont typeface="Arial" panose="020B0604020202090204" pitchFamily="34" charset="0"/>
              <a:buChar char="•"/>
            </a:pPr>
            <a:r>
              <a:rPr lang="fa-IR" dirty="0">
                <a:solidFill>
                  <a:srgbClr val="626264"/>
                </a:solidFill>
                <a:cs typeface="B Yekan" panose="00000400000000000000" pitchFamily="2" charset="-78"/>
              </a:rPr>
              <a:t>شرح حال </a:t>
            </a:r>
          </a:p>
          <a:p>
            <a:pPr marL="285750" indent="-285750" algn="r" rtl="1">
              <a:spcBef>
                <a:spcPts val="600"/>
              </a:spcBef>
              <a:buFont typeface="Arial" panose="020B0604020202090204" pitchFamily="34" charset="0"/>
              <a:buChar char="•"/>
            </a:pPr>
            <a:r>
              <a:rPr lang="fa-IR" dirty="0">
                <a:solidFill>
                  <a:srgbClr val="626264"/>
                </a:solidFill>
                <a:cs typeface="B Yekan" panose="00000400000000000000" pitchFamily="2" charset="-78"/>
              </a:rPr>
              <a:t>کاردکس </a:t>
            </a:r>
          </a:p>
          <a:p>
            <a:pPr marL="285750" indent="-285750" algn="r" rtl="1">
              <a:spcBef>
                <a:spcPts val="600"/>
              </a:spcBef>
              <a:buFont typeface="Arial" panose="020B0604020202090204" pitchFamily="34" charset="0"/>
              <a:buChar char="•"/>
            </a:pPr>
            <a:r>
              <a:rPr lang="fa-IR" dirty="0">
                <a:solidFill>
                  <a:srgbClr val="626264"/>
                </a:solidFill>
                <a:cs typeface="B Yekan" panose="00000400000000000000" pitchFamily="2" charset="-78"/>
              </a:rPr>
              <a:t>برگه های مشاوره </a:t>
            </a:r>
            <a:endParaRPr lang="en-US" dirty="0">
              <a:solidFill>
                <a:srgbClr val="626264"/>
              </a:solidFill>
              <a:cs typeface="B Yekan" panose="00000400000000000000" pitchFamily="2" charset="-78"/>
            </a:endParaRPr>
          </a:p>
          <a:p>
            <a:pPr marL="285750" indent="-285750" algn="r" rtl="1">
              <a:spcBef>
                <a:spcPts val="600"/>
              </a:spcBef>
              <a:buFont typeface="Arial" panose="020B0604020202090204" pitchFamily="34" charset="0"/>
              <a:buChar char="•"/>
            </a:pPr>
            <a:r>
              <a:rPr lang="fa-IR" dirty="0">
                <a:solidFill>
                  <a:srgbClr val="626264"/>
                </a:solidFill>
                <a:cs typeface="B Yekan" panose="00000400000000000000" pitchFamily="2" charset="-78"/>
              </a:rPr>
              <a:t>آزمایشات و سیر آنها</a:t>
            </a:r>
          </a:p>
          <a:p>
            <a:pPr marL="285750" indent="-285750" algn="r" rtl="1">
              <a:spcBef>
                <a:spcPts val="600"/>
              </a:spcBef>
              <a:buFont typeface="Arial" panose="020B0604020202090204" pitchFamily="34" charset="0"/>
              <a:buChar char="•"/>
            </a:pPr>
            <a:r>
              <a:rPr lang="fa-IR" dirty="0">
                <a:solidFill>
                  <a:srgbClr val="626264"/>
                </a:solidFill>
                <a:cs typeface="B Yekan" panose="00000400000000000000" pitchFamily="2" charset="-78"/>
              </a:rPr>
              <a:t>برگه های سیر بیماری</a:t>
            </a:r>
          </a:p>
          <a:p>
            <a:pPr marL="285750" indent="-285750" algn="r" rtl="1">
              <a:spcBef>
                <a:spcPts val="600"/>
              </a:spcBef>
              <a:buFont typeface="Arial" panose="020B0604020202090204" pitchFamily="34" charset="0"/>
              <a:buChar char="•"/>
            </a:pPr>
            <a:r>
              <a:rPr lang="fa-IR" dirty="0">
                <a:solidFill>
                  <a:srgbClr val="626264"/>
                </a:solidFill>
                <a:cs typeface="B Yekan" panose="00000400000000000000" pitchFamily="2" charset="-78"/>
              </a:rPr>
              <a:t>گرافی ها  وسونو واکو </a:t>
            </a:r>
          </a:p>
          <a:p>
            <a:pPr marL="285750" indent="-285750" algn="r" rtl="1">
              <a:spcBef>
                <a:spcPts val="600"/>
              </a:spcBef>
              <a:buFont typeface="Arial" panose="020B0604020202090204" pitchFamily="34" charset="0"/>
              <a:buChar char="•"/>
            </a:pPr>
            <a:r>
              <a:rPr lang="fa-IR" dirty="0">
                <a:solidFill>
                  <a:srgbClr val="626264"/>
                </a:solidFill>
                <a:cs typeface="B Yekan" panose="00000400000000000000" pitchFamily="2" charset="-78"/>
              </a:rPr>
              <a:t>تعداد و زمان وشرح </a:t>
            </a:r>
            <a:r>
              <a:rPr lang="en-US" dirty="0">
                <a:solidFill>
                  <a:srgbClr val="626264"/>
                </a:solidFill>
                <a:cs typeface="B Yekan" panose="00000400000000000000" pitchFamily="2" charset="-78"/>
              </a:rPr>
              <a:t>CPR</a:t>
            </a:r>
          </a:p>
          <a:p>
            <a:pPr marL="285750" indent="-285750" algn="r" rtl="1">
              <a:spcBef>
                <a:spcPts val="600"/>
              </a:spcBef>
              <a:buFont typeface="Arial" panose="020B0604020202090204" pitchFamily="34" charset="0"/>
              <a:buChar char="•"/>
            </a:pPr>
            <a:r>
              <a:rPr lang="fa-IR" dirty="0">
                <a:solidFill>
                  <a:srgbClr val="626264"/>
                </a:solidFill>
                <a:cs typeface="B Yekan" panose="00000400000000000000" pitchFamily="2" charset="-78"/>
              </a:rPr>
              <a:t>برگه های گزارش پرستاری</a:t>
            </a:r>
            <a:endParaRPr lang="en-US" dirty="0">
              <a:solidFill>
                <a:srgbClr val="626264"/>
              </a:solidFill>
              <a:cs typeface="B Yekan" panose="00000400000000000000" pitchFamily="2" charset="-78"/>
            </a:endParaRPr>
          </a:p>
          <a:p>
            <a:pPr marL="285750" indent="-285750" algn="r" rtl="1">
              <a:spcBef>
                <a:spcPts val="600"/>
              </a:spcBef>
              <a:buFont typeface="Arial" panose="020B0604020202090204" pitchFamily="34" charset="0"/>
              <a:buChar char="•"/>
            </a:pPr>
            <a:r>
              <a:rPr lang="fa-IR" dirty="0">
                <a:solidFill>
                  <a:srgbClr val="626264"/>
                </a:solidFill>
                <a:cs typeface="B Yekan" panose="00000400000000000000" pitchFamily="2" charset="-78"/>
              </a:rPr>
              <a:t>برگه های دستورات دارویی</a:t>
            </a:r>
            <a:endParaRPr lang="en-US" dirty="0">
              <a:solidFill>
                <a:srgbClr val="626264"/>
              </a:solidFill>
              <a:cs typeface="B Yekan" panose="00000400000000000000" pitchFamily="2" charset="-78"/>
            </a:endParaRPr>
          </a:p>
          <a:p>
            <a:pPr marL="285750" indent="-285750" algn="r" rtl="1">
              <a:spcBef>
                <a:spcPts val="600"/>
              </a:spcBef>
              <a:buFont typeface="Arial" panose="020B0604020202090204" pitchFamily="34" charset="0"/>
              <a:buChar char="•"/>
            </a:pPr>
            <a:r>
              <a:rPr lang="fa-IR" dirty="0">
                <a:solidFill>
                  <a:srgbClr val="626264"/>
                </a:solidFill>
                <a:cs typeface="B Yekan" panose="00000400000000000000" pitchFamily="2" charset="-78"/>
              </a:rPr>
              <a:t>برگه های فلوچارت علایم حیاتی</a:t>
            </a:r>
          </a:p>
          <a:p>
            <a:pPr algn="r" rtl="1">
              <a:spcBef>
                <a:spcPts val="600"/>
              </a:spcBef>
            </a:pPr>
            <a:endParaRPr lang="en-US" dirty="0">
              <a:solidFill>
                <a:srgbClr val="626264"/>
              </a:solidFill>
              <a:cs typeface="B Yekan" panose="00000400000000000000" pitchFamily="2" charset="-78"/>
            </a:endParaRPr>
          </a:p>
        </p:txBody>
      </p:sp>
    </p:spTree>
    <p:extLst>
      <p:ext uri="{BB962C8B-B14F-4D97-AF65-F5344CB8AC3E}">
        <p14:creationId xmlns:p14="http://schemas.microsoft.com/office/powerpoint/2010/main" val="284129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anim calcmode="lin" valueType="num">
                                      <p:cBhvr additive="base">
                                        <p:cTn id="5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txEl>
                                              <p:pRg st="13" end="13"/>
                                            </p:txEl>
                                          </p:spTgt>
                                        </p:tgtEl>
                                        <p:attrNameLst>
                                          <p:attrName>style.visibility</p:attrName>
                                        </p:attrNameLst>
                                      </p:cBhvr>
                                      <p:to>
                                        <p:strVal val="visible"/>
                                      </p:to>
                                    </p:set>
                                    <p:anim calcmode="lin" valueType="num">
                                      <p:cBhvr additive="base">
                                        <p:cTn id="5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
                                            <p:txEl>
                                              <p:pRg st="14" end="14"/>
                                            </p:txEl>
                                          </p:spTgt>
                                        </p:tgtEl>
                                        <p:attrNameLst>
                                          <p:attrName>style.visibility</p:attrName>
                                        </p:attrNameLst>
                                      </p:cBhvr>
                                      <p:to>
                                        <p:strVal val="visible"/>
                                      </p:to>
                                    </p:set>
                                    <p:anim calcmode="lin" valueType="num">
                                      <p:cBhvr additive="base">
                                        <p:cTn id="59"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990600"/>
            <a:ext cx="6324600" cy="762000"/>
          </a:xfrm>
        </p:spPr>
        <p:txBody>
          <a:bodyPr>
            <a:noAutofit/>
          </a:bodyPr>
          <a:lstStyle/>
          <a:p>
            <a:pPr algn="r" rtl="1">
              <a:lnSpc>
                <a:spcPct val="200000"/>
              </a:lnSpc>
            </a:pPr>
            <a:r>
              <a:rPr lang="fa-IR" sz="2800" b="1" dirty="0" smtClean="0">
                <a:solidFill>
                  <a:srgbClr val="A4CD46"/>
                </a:solidFill>
              </a:rPr>
              <a:t>8- </a:t>
            </a:r>
            <a:r>
              <a:rPr lang="fa-IR" sz="2800" b="1" dirty="0">
                <a:solidFill>
                  <a:srgbClr val="A4CD46"/>
                </a:solidFill>
              </a:rPr>
              <a:t>معاینه اعصاب کرانیال:</a:t>
            </a:r>
            <a:r>
              <a:rPr lang="fa-IR" sz="2800" b="1" dirty="0">
                <a:solidFill>
                  <a:srgbClr val="626264"/>
                </a:solidFill>
              </a:rPr>
              <a:t/>
            </a:r>
            <a:br>
              <a:rPr lang="fa-IR" sz="2800" b="1" dirty="0">
                <a:solidFill>
                  <a:srgbClr val="626264"/>
                </a:solidFill>
              </a:rPr>
            </a:br>
            <a:r>
              <a:rPr lang="fa-IR" sz="2800" b="1" dirty="0">
                <a:solidFill>
                  <a:srgbClr val="626264"/>
                </a:solidFill>
              </a:rPr>
              <a:t> </a:t>
            </a:r>
            <a:br>
              <a:rPr lang="fa-IR" sz="2800" b="1" dirty="0">
                <a:solidFill>
                  <a:srgbClr val="626264"/>
                </a:solidFill>
              </a:rPr>
            </a:br>
            <a:endParaRPr lang="fa-IR" sz="2800" b="1" dirty="0">
              <a:solidFill>
                <a:srgbClr val="626264"/>
              </a:solidFill>
            </a:endParaRPr>
          </a:p>
        </p:txBody>
      </p:sp>
      <p:sp>
        <p:nvSpPr>
          <p:cNvPr id="3" name="TextBox 2"/>
          <p:cNvSpPr txBox="1"/>
          <p:nvPr/>
        </p:nvSpPr>
        <p:spPr>
          <a:xfrm>
            <a:off x="7232073" y="2701636"/>
            <a:ext cx="3999813" cy="3185487"/>
          </a:xfrm>
          <a:prstGeom prst="rect">
            <a:avLst/>
          </a:prstGeom>
          <a:noFill/>
        </p:spPr>
        <p:txBody>
          <a:bodyPr wrap="none" rtlCol="0">
            <a:spAutoFit/>
          </a:bodyPr>
          <a:lstStyle/>
          <a:p>
            <a:pPr marL="457200" indent="-457200" algn="just" rtl="1">
              <a:lnSpc>
                <a:spcPct val="150000"/>
              </a:lnSpc>
              <a:buFont typeface="Arial" panose="020B0604020202090204" pitchFamily="34" charset="0"/>
              <a:buChar char="•"/>
            </a:pPr>
            <a:r>
              <a:rPr lang="fa-IR" sz="2200" dirty="0" smtClean="0">
                <a:solidFill>
                  <a:srgbClr val="626264"/>
                </a:solidFill>
                <a:cs typeface="B Yekan" panose="00000400000000000000" pitchFamily="2" charset="-78"/>
              </a:rPr>
              <a:t>تعیین علت مرگ مغزی</a:t>
            </a:r>
          </a:p>
          <a:p>
            <a:pPr marL="457200" indent="-457200" algn="just" rtl="1">
              <a:lnSpc>
                <a:spcPct val="150000"/>
              </a:lnSpc>
              <a:buFont typeface="Arial" panose="020B0604020202090204" pitchFamily="34" charset="0"/>
              <a:buChar char="•"/>
            </a:pPr>
            <a:r>
              <a:rPr lang="fa-IR" sz="2200" dirty="0" smtClean="0">
                <a:solidFill>
                  <a:srgbClr val="626264"/>
                </a:solidFill>
                <a:cs typeface="B Yekan" panose="00000400000000000000" pitchFamily="2" charset="-78"/>
              </a:rPr>
              <a:t>رد </a:t>
            </a:r>
            <a:r>
              <a:rPr lang="fa-IR" sz="2200" dirty="0">
                <a:solidFill>
                  <a:srgbClr val="626264"/>
                </a:solidFill>
                <a:cs typeface="B Yekan" panose="00000400000000000000" pitchFamily="2" charset="-78"/>
              </a:rPr>
              <a:t>مقلدهای مرگ مغزی</a:t>
            </a:r>
          </a:p>
          <a:p>
            <a:pPr marL="457200" indent="-457200" algn="just" rtl="1">
              <a:lnSpc>
                <a:spcPct val="150000"/>
              </a:lnSpc>
              <a:buFont typeface="Arial" panose="020B0604020202090204" pitchFamily="34" charset="0"/>
              <a:buChar char="•"/>
            </a:pPr>
            <a:r>
              <a:rPr lang="fa-IR" sz="2200" dirty="0">
                <a:solidFill>
                  <a:srgbClr val="626264"/>
                </a:solidFill>
                <a:cs typeface="B Yekan" panose="00000400000000000000" pitchFamily="2" charset="-78"/>
              </a:rPr>
              <a:t>معاینه ساقه مغز</a:t>
            </a:r>
          </a:p>
          <a:p>
            <a:pPr marL="457200" indent="-457200" algn="just" rtl="1">
              <a:lnSpc>
                <a:spcPct val="150000"/>
              </a:lnSpc>
              <a:buFont typeface="Arial" panose="020B0604020202090204" pitchFamily="34" charset="0"/>
              <a:buChar char="•"/>
            </a:pPr>
            <a:r>
              <a:rPr lang="fa-IR" sz="2200" dirty="0">
                <a:solidFill>
                  <a:srgbClr val="626264"/>
                </a:solidFill>
                <a:cs typeface="B Yekan" panose="00000400000000000000" pitchFamily="2" charset="-78"/>
              </a:rPr>
              <a:t>معاینه قشر </a:t>
            </a:r>
            <a:r>
              <a:rPr lang="fa-IR" sz="2400" dirty="0">
                <a:solidFill>
                  <a:srgbClr val="626264"/>
                </a:solidFill>
                <a:cs typeface="B Yekan" panose="00000400000000000000" pitchFamily="2" charset="-78"/>
              </a:rPr>
              <a:t>مغز</a:t>
            </a:r>
            <a:endParaRPr lang="fa-IR" sz="2200" dirty="0">
              <a:solidFill>
                <a:srgbClr val="626264"/>
              </a:solidFill>
              <a:cs typeface="B Yekan" panose="00000400000000000000" pitchFamily="2" charset="-78"/>
            </a:endParaRPr>
          </a:p>
          <a:p>
            <a:pPr marL="457200" indent="-457200" algn="just" rtl="1">
              <a:lnSpc>
                <a:spcPct val="150000"/>
              </a:lnSpc>
              <a:buFont typeface="Arial" panose="020B0604020202090204" pitchFamily="34" charset="0"/>
              <a:buChar char="•"/>
            </a:pPr>
            <a:r>
              <a:rPr lang="fa-IR" sz="2200" dirty="0">
                <a:solidFill>
                  <a:srgbClr val="626264"/>
                </a:solidFill>
                <a:cs typeface="B Yekan" panose="00000400000000000000" pitchFamily="2" charset="-78"/>
              </a:rPr>
              <a:t> تست های تکمیلی در صورت نیاز</a:t>
            </a:r>
            <a:br>
              <a:rPr lang="fa-IR" sz="2200" dirty="0">
                <a:solidFill>
                  <a:srgbClr val="626264"/>
                </a:solidFill>
                <a:cs typeface="B Yekan" panose="00000400000000000000" pitchFamily="2" charset="-78"/>
              </a:rPr>
            </a:br>
            <a:endParaRPr lang="en-US" sz="2200" dirty="0">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905000"/>
            <a:ext cx="5994400" cy="4495800"/>
          </a:xfrm>
          <a:prstGeom prst="rect">
            <a:avLst/>
          </a:prstGeom>
          <a:ln>
            <a:noFill/>
          </a:ln>
          <a:effectLst>
            <a:softEdge rad="127000"/>
          </a:effectLst>
        </p:spPr>
      </p:pic>
    </p:spTree>
    <p:extLst>
      <p:ext uri="{BB962C8B-B14F-4D97-AF65-F5344CB8AC3E}">
        <p14:creationId xmlns:p14="http://schemas.microsoft.com/office/powerpoint/2010/main" val="270733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ISOD-Theme">
  <a:themeElements>
    <a:clrScheme name="ISOD">
      <a:dk1>
        <a:srgbClr val="58595B"/>
      </a:dk1>
      <a:lt1>
        <a:srgbClr val="FFFFFF"/>
      </a:lt1>
      <a:dk2>
        <a:srgbClr val="A6CE39"/>
      </a:dk2>
      <a:lt2>
        <a:srgbClr val="FFFFFF"/>
      </a:lt2>
      <a:accent1>
        <a:srgbClr val="58595B"/>
      </a:accent1>
      <a:accent2>
        <a:srgbClr val="44C8F5"/>
      </a:accent2>
      <a:accent3>
        <a:srgbClr val="A6CE39"/>
      </a:accent3>
      <a:accent4>
        <a:srgbClr val="3397B9"/>
      </a:accent4>
      <a:accent5>
        <a:srgbClr val="88AC2E"/>
      </a:accent5>
      <a:accent6>
        <a:srgbClr val="FFFFFF"/>
      </a:accent6>
      <a:hlink>
        <a:srgbClr val="3397B9"/>
      </a:hlink>
      <a:folHlink>
        <a:srgbClr val="58595B"/>
      </a:folHlink>
    </a:clrScheme>
    <a:fontScheme name="Custom 6">
      <a:majorFont>
        <a:latin typeface="Arial"/>
        <a:ea typeface=""/>
        <a:cs typeface="B Yekan"/>
      </a:majorFont>
      <a:minorFont>
        <a:latin typeface="Arial"/>
        <a:ea typeface=""/>
        <a:cs typeface="B Yek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OD-Theme" id="{F783C581-197E-4FD1-8D5F-8081AC54A899}" vid="{105DD3EE-6CA4-438E-90C7-76F981FA0273}"/>
    </a:ext>
  </a:extLst>
</a:theme>
</file>

<file path=docProps/app.xml><?xml version="1.0" encoding="utf-8"?>
<Properties xmlns="http://schemas.openxmlformats.org/officeDocument/2006/extended-properties" xmlns:vt="http://schemas.openxmlformats.org/officeDocument/2006/docPropsVTypes">
  <Template>ISOD-Theme</Template>
  <TotalTime>190</TotalTime>
  <Words>1128</Words>
  <Application>Microsoft Office PowerPoint</Application>
  <PresentationFormat>Widescreen</PresentationFormat>
  <Paragraphs>154</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 Yekan</vt:lpstr>
      <vt:lpstr>Calibri</vt:lpstr>
      <vt:lpstr>Courier New</vt:lpstr>
      <vt:lpstr>ISOD-Theme</vt:lpstr>
      <vt:lpstr> </vt:lpstr>
      <vt:lpstr>مباحث  بیمارستان مبدأ</vt:lpstr>
      <vt:lpstr>وظایف کوردیناتور دربیمارستان مبداء</vt:lpstr>
      <vt:lpstr>1- هماهنگی های اولیه با مسئولین بیمارستان :     - هماهنگی با دفتر پرستاری جهت ویزیت مورد مشکوک به مرگ مغزی</vt:lpstr>
      <vt:lpstr>PowerPoint Presentation</vt:lpstr>
      <vt:lpstr>PowerPoint Presentation</vt:lpstr>
      <vt:lpstr>PowerPoint Presentation</vt:lpstr>
      <vt:lpstr>PowerPoint Presentation</vt:lpstr>
      <vt:lpstr>8- معاینه اعصاب کرانیال:   </vt:lpstr>
      <vt:lpstr>PowerPoint Presentation</vt:lpstr>
      <vt:lpstr>دستورالعمل وزارت بهداشت</vt:lpstr>
      <vt:lpstr>PowerPoint Presentation</vt:lpstr>
      <vt:lpstr>PowerPoint Presentation</vt:lpstr>
      <vt:lpstr>9-3-  تماس دوم با پزشک معالج:  - اعلام نظر نهایی - هماهنگی برای دستورات دارویی نکته: اگر موارد اختلاف جزیی باشد و شرایط مورد را تغییر ندهدآن دستور بخصوص را تغییر نمیدهیم. - هماهنگی نحوه و میزان اطلاع رسانی به خانواده</vt:lpstr>
      <vt:lpstr>10- ارسال آزمایشات و مارکرهای ویروسی: CBC(diff)-Blood group &amp; Rh-Bs-Bun-Cr-SGOT-SGPT-Alp-Na-K-Ca-P-PT-PTT -INR-ABG-U/A  درصورت لزومU/C-Sputum Culture &amp; Smear-B/C  - نمونه خون جهت بررسی مارکرهای ویروسی را ارسال میکنیم، که شامل موارد ذیل میباشد: HBS Ag-HBS Ab-HBC Ab-HCV Ab-HIV Ab-CMV Ab(IgG&amp;IgM)-TOXOPLASMOSIS Ab(IgG&amp;IgM) NAT TEST-  ویا P24(در موارد پرخطر) BETA HCG-  (در خانمهای سنین باروری) نکته: درصورت مثبت شدنHBC Ab باید PCR انجام شودکه از نظر کیفی و کمی(بیشتر از25مثبت است) بررسی میشود.</vt:lpstr>
      <vt:lpstr>  NAT TEST و یا P24 آلودگی به HIV را 7 روز به قبل نشان میدهد. NAT Test برای سایر مارکرهای ویروسی نیز قابل استفاده است. موارد پرخطرشامل(IV DRUG-MULTI PARTENER-HOMELESS) می باشند.</vt:lpstr>
      <vt:lpstr>PowerPoint Presentation</vt:lpstr>
      <vt:lpstr>11-انجام حداقل یک تایید نهایی از چهار تایید در بیمارستان مبداء حداقل یک نفر از 4 نفر تیم تایید کننده باید در بیمارستان مبداء مرگ مغزی را تایید نماید.بهتر است این فرد یک نورولوژیست باشد،در غیر اینصورت یک بیهوشی این تایید را انجام میدهد</vt:lpstr>
      <vt:lpstr>PowerPoint Presentation</vt:lpstr>
      <vt:lpstr>   12- گرفتن تاییدیه از مسئول کوردیناتورها جهت صحبت نهایی با خانواده      معرفی مجدد مورد بطورکامل جهتCase Selection    </vt:lpstr>
      <vt:lpstr>13- اخذ رضایت 1- پس از انجام هماهنگی با مسئول ICU یک اتاق در بیمارستان (که فضای کافی برای دعوت 4 گروه از افراد خانواده را دارد) آماده میکنیم که ترجیحا نزدیک اورژانس باشد. 2- دادن خبر مرگ مغزی به خانواده و اخذ رضایت به اهداء اعضاء</vt:lpstr>
      <vt:lpstr>14- چک نهایی با مسئول کوردیناتورها (پس از گرفتن حداقل یک تایید)</vt:lpstr>
      <vt:lpstr>PowerPoint Presentation</vt:lpstr>
      <vt:lpstr>  2- ترخیص: - فرستادن پرونده جهت تسویه حساب - گرفتن تخفیف - گرفتن برگه خروج </vt:lpstr>
      <vt:lpstr>PowerPoint Presentation</vt:lpstr>
      <vt:lpstr>PowerPoint Presentation</vt:lpstr>
      <vt:lpstr>3- هماهنگی با تیم ICU فراهم آوری - هماهنگی با سرپرستار ICU فراهم آوری  - هماهنگی با پزشک بیهوشی  - هماهنگی با مرکز آمبولانس</vt:lpstr>
      <vt:lpstr>PowerPoint Presentation</vt:lpstr>
      <vt:lpstr>4-انتقال </vt:lpstr>
      <vt:lpstr>PowerPoint Presentation</vt:lpstr>
      <vt:lpstr>5-تحویل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وظایف کوردیناتور  در بیمارستان مبدأ</dc:title>
  <dc:creator>Windows User</dc:creator>
  <cp:lastModifiedBy>Ehsan Radi</cp:lastModifiedBy>
  <cp:revision>28</cp:revision>
  <dcterms:created xsi:type="dcterms:W3CDTF">2020-05-31T05:17:14Z</dcterms:created>
  <dcterms:modified xsi:type="dcterms:W3CDTF">2023-04-25T09:25:36Z</dcterms:modified>
</cp:coreProperties>
</file>