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89" r:id="rId3"/>
    <p:sldId id="258" r:id="rId4"/>
    <p:sldId id="259" r:id="rId5"/>
    <p:sldId id="290" r:id="rId6"/>
    <p:sldId id="261" r:id="rId7"/>
    <p:sldId id="291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92" r:id="rId16"/>
    <p:sldId id="274" r:id="rId17"/>
    <p:sldId id="275" r:id="rId18"/>
    <p:sldId id="276" r:id="rId19"/>
    <p:sldId id="277" r:id="rId20"/>
    <p:sldId id="278" r:id="rId21"/>
    <p:sldId id="293" r:id="rId22"/>
    <p:sldId id="282" r:id="rId23"/>
    <p:sldId id="283" r:id="rId24"/>
    <p:sldId id="294" r:id="rId25"/>
    <p:sldId id="288" r:id="rId26"/>
    <p:sldId id="284" r:id="rId27"/>
    <p:sldId id="285" r:id="rId28"/>
    <p:sldId id="286" r:id="rId29"/>
    <p:sldId id="348" r:id="rId30"/>
    <p:sldId id="334" r:id="rId31"/>
    <p:sldId id="336" r:id="rId32"/>
    <p:sldId id="349" r:id="rId33"/>
    <p:sldId id="350" r:id="rId34"/>
    <p:sldId id="333" r:id="rId35"/>
    <p:sldId id="327" r:id="rId36"/>
    <p:sldId id="328" r:id="rId37"/>
    <p:sldId id="329" r:id="rId38"/>
    <p:sldId id="330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737375"/>
                </a:solidFill>
              </a:rPr>
              <a:t>The rate of detected PDs/month has increased 7 times more after establishing “PPDDP”</a:t>
            </a:r>
            <a:endParaRPr lang="fa-IR" dirty="0">
              <a:solidFill>
                <a:srgbClr val="737375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84326799517375E-2"/>
          <c:y val="0.16605673332210527"/>
          <c:w val="0.89563827248866623"/>
          <c:h val="0.5346317127025788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average of detected BD/month</c:v>
                </c:pt>
              </c:strCache>
            </c:strRef>
          </c:tx>
          <c:spPr>
            <a:ln>
              <a:solidFill>
                <a:srgbClr val="8EC04B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37375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2006(TDDP)</c:v>
                </c:pt>
                <c:pt idx="1">
                  <c:v>august 2011(TDDP)</c:v>
                </c:pt>
                <c:pt idx="2">
                  <c:v>february 2012(IC)</c:v>
                </c:pt>
                <c:pt idx="3">
                  <c:v>august 2012(PPDDP)</c:v>
                </c:pt>
                <c:pt idx="4">
                  <c:v>february 2013(PPDDP)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43</c:v>
                </c:pt>
                <c:pt idx="2">
                  <c:v>96</c:v>
                </c:pt>
                <c:pt idx="3">
                  <c:v>370</c:v>
                </c:pt>
                <c:pt idx="4">
                  <c:v>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86-47DB-9001-9023657B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98168896"/>
        <c:axId val="-1798162912"/>
      </c:lineChart>
      <c:catAx>
        <c:axId val="-179816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37375"/>
                </a:solidFill>
              </a:defRPr>
            </a:pPr>
            <a:endParaRPr lang="en-US"/>
          </a:p>
        </c:txPr>
        <c:crossAx val="-1798162912"/>
        <c:crosses val="autoZero"/>
        <c:auto val="1"/>
        <c:lblAlgn val="ctr"/>
        <c:lblOffset val="100"/>
        <c:noMultiLvlLbl val="0"/>
      </c:catAx>
      <c:valAx>
        <c:axId val="-17981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37375"/>
                </a:solidFill>
              </a:defRPr>
            </a:pPr>
            <a:endParaRPr lang="en-US"/>
          </a:p>
        </c:txPr>
        <c:crossAx val="-17981688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GCS 4,5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detected</c:v>
                </c:pt>
                <c:pt idx="1">
                  <c:v>suitable in inspection visit</c:v>
                </c:pt>
                <c:pt idx="2">
                  <c:v>BD in inspection visit     </c:v>
                </c:pt>
                <c:pt idx="3">
                  <c:v>suitable and BD in coordinator visit</c:v>
                </c:pt>
                <c:pt idx="4">
                  <c:v>approach to family</c:v>
                </c:pt>
                <c:pt idx="5">
                  <c:v> took consent</c:v>
                </c:pt>
                <c:pt idx="6">
                  <c:v>transferred</c:v>
                </c:pt>
                <c:pt idx="7">
                  <c:v>donated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1560</c:v>
                </c:pt>
                <c:pt idx="1">
                  <c:v>530</c:v>
                </c:pt>
                <c:pt idx="2">
                  <c:v>127</c:v>
                </c:pt>
                <c:pt idx="3">
                  <c:v>95</c:v>
                </c:pt>
                <c:pt idx="4">
                  <c:v>91</c:v>
                </c:pt>
                <c:pt idx="5">
                  <c:v>89</c:v>
                </c:pt>
                <c:pt idx="6">
                  <c:v>88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F-4574-AEBE-D5CF9CB438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Potential Donor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detected</c:v>
                </c:pt>
                <c:pt idx="1">
                  <c:v>suitable in inspection visit</c:v>
                </c:pt>
                <c:pt idx="2">
                  <c:v>BD in inspection visit     </c:v>
                </c:pt>
                <c:pt idx="3">
                  <c:v>suitable and BD in coordinator visit</c:v>
                </c:pt>
                <c:pt idx="4">
                  <c:v>approach to family</c:v>
                </c:pt>
                <c:pt idx="5">
                  <c:v> took consent</c:v>
                </c:pt>
                <c:pt idx="6">
                  <c:v>transferred</c:v>
                </c:pt>
                <c:pt idx="7">
                  <c:v>donated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213</c:v>
                </c:pt>
                <c:pt idx="1">
                  <c:v>142</c:v>
                </c:pt>
                <c:pt idx="2">
                  <c:v>109</c:v>
                </c:pt>
                <c:pt idx="3">
                  <c:v>67</c:v>
                </c:pt>
                <c:pt idx="4">
                  <c:v>65</c:v>
                </c:pt>
                <c:pt idx="5">
                  <c:v>62</c:v>
                </c:pt>
                <c:pt idx="6">
                  <c:v>62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F-4574-AEBE-D5CF9CB438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Eligible donor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detected</c:v>
                </c:pt>
                <c:pt idx="1">
                  <c:v>suitable in inspection visit</c:v>
                </c:pt>
                <c:pt idx="2">
                  <c:v>BD in inspection visit     </c:v>
                </c:pt>
                <c:pt idx="3">
                  <c:v>suitable and BD in coordinator visit</c:v>
                </c:pt>
                <c:pt idx="4">
                  <c:v>approach to family</c:v>
                </c:pt>
                <c:pt idx="5">
                  <c:v> took consent</c:v>
                </c:pt>
                <c:pt idx="6">
                  <c:v>transferred</c:v>
                </c:pt>
                <c:pt idx="7">
                  <c:v>donated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475</c:v>
                </c:pt>
                <c:pt idx="1">
                  <c:v>313</c:v>
                </c:pt>
                <c:pt idx="2">
                  <c:v>215</c:v>
                </c:pt>
                <c:pt idx="3">
                  <c:v>170</c:v>
                </c:pt>
                <c:pt idx="4">
                  <c:v>169</c:v>
                </c:pt>
                <c:pt idx="5">
                  <c:v>161</c:v>
                </c:pt>
                <c:pt idx="6">
                  <c:v>158</c:v>
                </c:pt>
                <c:pt idx="7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F-4574-AEBE-D5CF9CB43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98167264"/>
        <c:axId val="-1798175424"/>
        <c:axId val="0"/>
      </c:bar3DChart>
      <c:catAx>
        <c:axId val="-179816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37375"/>
                </a:solidFill>
              </a:defRPr>
            </a:pPr>
            <a:endParaRPr lang="en-US"/>
          </a:p>
        </c:txPr>
        <c:crossAx val="-1798175424"/>
        <c:crosses val="autoZero"/>
        <c:auto val="1"/>
        <c:lblAlgn val="ctr"/>
        <c:lblOffset val="100"/>
        <c:noMultiLvlLbl val="0"/>
      </c:catAx>
      <c:valAx>
        <c:axId val="-179817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37375"/>
                </a:solidFill>
              </a:defRPr>
            </a:pPr>
            <a:endParaRPr lang="en-US"/>
          </a:p>
        </c:txPr>
        <c:crossAx val="-179816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05604160591032"/>
          <c:y val="0.36363445048574888"/>
          <c:w val="0.12768469913483038"/>
          <c:h val="0.20226957057421302"/>
        </c:manualLayout>
      </c:layout>
      <c:overlay val="0"/>
      <c:txPr>
        <a:bodyPr/>
        <a:lstStyle/>
        <a:p>
          <a:pPr>
            <a:defRPr>
              <a:solidFill>
                <a:srgbClr val="73737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GCS 4,5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detected</c:v>
                </c:pt>
                <c:pt idx="1">
                  <c:v>suitable in inspection visit</c:v>
                </c:pt>
                <c:pt idx="2">
                  <c:v>BD in inspection visit     </c:v>
                </c:pt>
                <c:pt idx="3">
                  <c:v>suitable and BD in coordinator visit</c:v>
                </c:pt>
                <c:pt idx="4">
                  <c:v>approach to family</c:v>
                </c:pt>
                <c:pt idx="5">
                  <c:v> took consent</c:v>
                </c:pt>
                <c:pt idx="6">
                  <c:v>transferred</c:v>
                </c:pt>
                <c:pt idx="7">
                  <c:v>donated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1560</c:v>
                </c:pt>
                <c:pt idx="1">
                  <c:v>530</c:v>
                </c:pt>
                <c:pt idx="2">
                  <c:v>127</c:v>
                </c:pt>
                <c:pt idx="3">
                  <c:v>95</c:v>
                </c:pt>
                <c:pt idx="4">
                  <c:v>91</c:v>
                </c:pt>
                <c:pt idx="5">
                  <c:v>89</c:v>
                </c:pt>
                <c:pt idx="6">
                  <c:v>88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0-4E59-89E7-E3C923DEA6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Potential Donor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detected</c:v>
                </c:pt>
                <c:pt idx="1">
                  <c:v>suitable in inspection visit</c:v>
                </c:pt>
                <c:pt idx="2">
                  <c:v>BD in inspection visit     </c:v>
                </c:pt>
                <c:pt idx="3">
                  <c:v>suitable and BD in coordinator visit</c:v>
                </c:pt>
                <c:pt idx="4">
                  <c:v>approach to family</c:v>
                </c:pt>
                <c:pt idx="5">
                  <c:v> took consent</c:v>
                </c:pt>
                <c:pt idx="6">
                  <c:v>transferred</c:v>
                </c:pt>
                <c:pt idx="7">
                  <c:v>donated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213</c:v>
                </c:pt>
                <c:pt idx="1">
                  <c:v>142</c:v>
                </c:pt>
                <c:pt idx="2">
                  <c:v>109</c:v>
                </c:pt>
                <c:pt idx="3">
                  <c:v>67</c:v>
                </c:pt>
                <c:pt idx="4">
                  <c:v>65</c:v>
                </c:pt>
                <c:pt idx="5">
                  <c:v>62</c:v>
                </c:pt>
                <c:pt idx="6">
                  <c:v>62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0-4E59-89E7-E3C923DEA6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Eligible donor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detected</c:v>
                </c:pt>
                <c:pt idx="1">
                  <c:v>suitable in inspection visit</c:v>
                </c:pt>
                <c:pt idx="2">
                  <c:v>BD in inspection visit     </c:v>
                </c:pt>
                <c:pt idx="3">
                  <c:v>suitable and BD in coordinator visit</c:v>
                </c:pt>
                <c:pt idx="4">
                  <c:v>approach to family</c:v>
                </c:pt>
                <c:pt idx="5">
                  <c:v> took consent</c:v>
                </c:pt>
                <c:pt idx="6">
                  <c:v>transferred</c:v>
                </c:pt>
                <c:pt idx="7">
                  <c:v>donated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475</c:v>
                </c:pt>
                <c:pt idx="1">
                  <c:v>313</c:v>
                </c:pt>
                <c:pt idx="2">
                  <c:v>215</c:v>
                </c:pt>
                <c:pt idx="3">
                  <c:v>170</c:v>
                </c:pt>
                <c:pt idx="4">
                  <c:v>169</c:v>
                </c:pt>
                <c:pt idx="5">
                  <c:v>161</c:v>
                </c:pt>
                <c:pt idx="6">
                  <c:v>158</c:v>
                </c:pt>
                <c:pt idx="7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0-4E59-89E7-E3C923DEA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98168352"/>
        <c:axId val="-1798165088"/>
        <c:axId val="0"/>
      </c:bar3DChart>
      <c:catAx>
        <c:axId val="-179816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37375"/>
                </a:solidFill>
              </a:defRPr>
            </a:pPr>
            <a:endParaRPr lang="en-US"/>
          </a:p>
        </c:txPr>
        <c:crossAx val="-1798165088"/>
        <c:crosses val="autoZero"/>
        <c:auto val="1"/>
        <c:lblAlgn val="ctr"/>
        <c:lblOffset val="100"/>
        <c:noMultiLvlLbl val="0"/>
      </c:catAx>
      <c:valAx>
        <c:axId val="-17981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37375"/>
                </a:solidFill>
              </a:defRPr>
            </a:pPr>
            <a:endParaRPr lang="en-US"/>
          </a:p>
        </c:txPr>
        <c:crossAx val="-1798168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73737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0.24682</cdr:x>
      <cdr:y>0.35355</cdr:y>
    </cdr:from>
    <cdr:to>
      <cdr:x>0.79312</cdr:x>
      <cdr:y>0.75807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8BAEB97D-5188-4DD8-9072-B5EDC596AEB3}"/>
            </a:ext>
          </a:extLst>
        </cdr:cNvPr>
        <cdr:cNvGrpSpPr/>
      </cdr:nvGrpSpPr>
      <cdr:grpSpPr>
        <a:xfrm xmlns:a="http://schemas.openxmlformats.org/drawingml/2006/main">
          <a:off x="2031230" y="1847999"/>
          <a:ext cx="4495830" cy="2114418"/>
          <a:chOff x="2031242" y="1848022"/>
          <a:chExt cx="4495800" cy="2114378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AC1885C6-82FC-40E8-B3AA-F082D055E1E7}"/>
              </a:ext>
            </a:extLst>
          </cdr:cNvPr>
          <cdr:cNvCxnSpPr/>
        </cdr:nvCxnSpPr>
        <cdr:spPr>
          <a:xfrm xmlns:a="http://schemas.openxmlformats.org/drawingml/2006/main" flipH="1" flipV="1">
            <a:off x="2183642" y="2362200"/>
            <a:ext cx="4114800" cy="160020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3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Straight Arrow Connector 4">
            <a:extLst xmlns:a="http://schemas.openxmlformats.org/drawingml/2006/main">
              <a:ext uri="{FF2B5EF4-FFF2-40B4-BE49-F238E27FC236}">
                <a16:creationId xmlns:a16="http://schemas.microsoft.com/office/drawing/2014/main" id="{8573A93E-5725-4238-96C0-96E215106039}"/>
              </a:ext>
            </a:extLst>
          </cdr:cNvPr>
          <cdr:cNvCxnSpPr/>
        </cdr:nvCxnSpPr>
        <cdr:spPr>
          <a:xfrm xmlns:a="http://schemas.openxmlformats.org/drawingml/2006/main" flipH="1" flipV="1">
            <a:off x="3479042" y="2362200"/>
            <a:ext cx="2971800" cy="160020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3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FBF660DC-0DBE-4D92-BC35-5ACD7A0C6CB7}"/>
              </a:ext>
            </a:extLst>
          </cdr:cNvPr>
          <cdr:cNvCxnSpPr/>
        </cdr:nvCxnSpPr>
        <cdr:spPr>
          <a:xfrm xmlns:a="http://schemas.openxmlformats.org/drawingml/2006/main" flipH="1" flipV="1">
            <a:off x="4850642" y="2362200"/>
            <a:ext cx="1676400" cy="137160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3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2031242" y="1848022"/>
            <a:ext cx="914400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1"/>
          <a:lstStyle xmlns:a="http://schemas.openxmlformats.org/drawingml/2006/main"/>
          <a:p xmlns:a="http://schemas.openxmlformats.org/drawingml/2006/main">
            <a:r>
              <a:rPr lang="en-US" sz="3200" b="1" dirty="0">
                <a:solidFill>
                  <a:srgbClr val="73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 +   61  +   158 = 307</a:t>
            </a:r>
            <a:endParaRPr lang="fa-IR" sz="3200" b="1" dirty="0">
              <a:solidFill>
                <a:srgbClr val="7373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0.28386</cdr:x>
      <cdr:y>0.32072</cdr:y>
    </cdr:from>
    <cdr:to>
      <cdr:x>0.42275</cdr:x>
      <cdr:y>0.36638</cdr:y>
    </cdr:to>
    <cdr:sp macro="" textlink="">
      <cdr:nvSpPr>
        <cdr:cNvPr id="9" name="Right Brace 8"/>
        <cdr:cNvSpPr/>
      </cdr:nvSpPr>
      <cdr:spPr>
        <a:xfrm xmlns:a="http://schemas.openxmlformats.org/drawingml/2006/main" rot="16200000">
          <a:off x="2788215" y="1224227"/>
          <a:ext cx="238654" cy="1143000"/>
        </a:xfrm>
        <a:prstGeom xmlns:a="http://schemas.openxmlformats.org/drawingml/2006/main" prst="rightBrace">
          <a:avLst>
            <a:gd name="adj1" fmla="val 8333"/>
            <a:gd name="adj2" fmla="val 47761"/>
          </a:avLst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0.11719</cdr:x>
      <cdr:y>0.21515</cdr:y>
    </cdr:from>
    <cdr:to>
      <cdr:x>0.2283</cdr:x>
      <cdr:y>0.39009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64442" y="11245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3200" b="1" dirty="0">
              <a:solidFill>
                <a:srgbClr val="737375"/>
              </a:solidFill>
              <a:latin typeface="Arial" panose="020B0604020202020204" pitchFamily="34" charset="0"/>
              <a:cs typeface="Arial" panose="020B0604020202020204" pitchFamily="34" charset="0"/>
            </a:rPr>
            <a:t>(48.5%) 149      ≈      158 (51.5%)</a:t>
          </a:r>
          <a:endParaRPr lang="fa-IR" sz="3200" b="1" dirty="0">
            <a:solidFill>
              <a:srgbClr val="73737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59D9-873A-49E3-9DD5-5C9A617BDC8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5EAEF-0B5F-4DF5-9732-1477E728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8EEE-E377-46E5-B038-1C5DCE92C8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7EDF-EA82-49CD-B4D4-9C0FCBBBB6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8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C38D5B1-05DC-4798-A069-1C6BFCFB4B5F}" type="datetime8">
              <a:rPr lang="es-ES" altLang="zh-CN" smtClean="0"/>
              <a:pPr/>
              <a:t>10/12/2022 15:59</a:t>
            </a:fld>
            <a:endParaRPr lang="es-ES" altLang="zh-CN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zh-CN"/>
              <a:t>In the next hour we will deal with the complex task of holding a discussion with the potential organ and/or tissue donor’s next of kin.</a:t>
            </a:r>
          </a:p>
          <a:p>
            <a:pPr eaLnBrk="1" hangingPunct="1"/>
            <a:r>
              <a:rPr lang="en-GB" altLang="zh-CN"/>
              <a:t>We will highlight the importance of this discussion and analyse factors that influence the family’s wishes with regard to donation</a:t>
            </a:r>
            <a:r>
              <a:rPr lang="es-ES" altLang="zh-C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79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cs typeface="B Yek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2pPr algn="r" rtl="1">
              <a:defRPr sz="18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8840" y="1773936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solidFill>
                  <a:schemeClr val="bg1"/>
                </a:solidFill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3008376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chemeClr val="bg1"/>
                </a:solidFill>
                <a:cs typeface="B Yek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2pPr algn="r" rtl="1">
              <a:defRPr sz="18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7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cs typeface="B Yek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2pPr algn="r" rtl="1">
              <a:defRPr sz="18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4" r:id="rId6"/>
    <p:sldLayoutId id="2147483659" r:id="rId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hobadi.omid@yahoo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514600"/>
            <a:ext cx="4343400" cy="1109384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PPDDP</a:t>
            </a:r>
            <a:br>
              <a:rPr lang="en-US" sz="4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(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Persian Possible Donor Detection Program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)</a:t>
            </a:r>
            <a:br>
              <a:rPr lang="fa-IR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مدل ایرانی شناسایی اهدا کنندگان احتمالی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1197" y="1143000"/>
            <a:ext cx="2233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به نام خالق مهر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" y="411632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دکتر امید قبادی</a:t>
            </a:r>
          </a:p>
        </p:txBody>
      </p:sp>
    </p:spTree>
    <p:extLst>
      <p:ext uri="{BB962C8B-B14F-4D97-AF65-F5344CB8AC3E}">
        <p14:creationId xmlns:p14="http://schemas.microsoft.com/office/powerpoint/2010/main" val="16495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282267" y="1642533"/>
            <a:ext cx="3388999" cy="1931754"/>
            <a:chOff x="2554602" y="1510454"/>
            <a:chExt cx="3388999" cy="1931754"/>
          </a:xfrm>
        </p:grpSpPr>
        <p:sp>
          <p:nvSpPr>
            <p:cNvPr id="19" name="Vertical Scroll 18"/>
            <p:cNvSpPr/>
            <p:nvPr/>
          </p:nvSpPr>
          <p:spPr>
            <a:xfrm>
              <a:off x="2590800" y="2286000"/>
              <a:ext cx="3352801" cy="1156208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285750" indent="-285750" algn="ctr">
                <a:buFontTx/>
                <a:buChar char="-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8,000,000 people</a:t>
              </a:r>
            </a:p>
            <a:p>
              <a:pPr marL="285750" indent="-285750">
                <a:buFontTx/>
                <a:buChar char="-"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115 hospitals</a:t>
              </a:r>
            </a:p>
            <a:p>
              <a:pPr marL="285750" indent="-285750">
                <a:buFontTx/>
                <a:buChar char="-"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280 active ICU beds</a:t>
              </a:r>
            </a:p>
            <a:p>
              <a:pPr marL="285750" indent="-285750" algn="ctr">
                <a:buFontTx/>
                <a:buChar char="-"/>
              </a:pPr>
              <a:endParaRPr lang="fa-I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Horizontal Scroll 19"/>
            <p:cNvSpPr/>
            <p:nvPr/>
          </p:nvSpPr>
          <p:spPr>
            <a:xfrm>
              <a:off x="2554602" y="1510454"/>
              <a:ext cx="3388998" cy="103327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SBMU OPU</a:t>
              </a:r>
              <a:endParaRPr lang="fa-I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959966" y="3795835"/>
            <a:ext cx="2069797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600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fa-IR" sz="6600" dirty="0">
              <a:solidFill>
                <a:srgbClr val="00A9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889264" y="4792707"/>
            <a:ext cx="6142473" cy="18358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50 PD/year</a:t>
            </a:r>
          </a:p>
          <a:p>
            <a:pPr marL="285750" indent="-285750" algn="ctr">
              <a:buFontTx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28 AD/year</a:t>
            </a:r>
          </a:p>
          <a:p>
            <a:pPr marL="285750" indent="-285750" algn="ctr">
              <a:buFontTx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PMP=3.6</a:t>
            </a:r>
          </a:p>
          <a:p>
            <a:pPr marL="285750" indent="-285750" algn="ctr">
              <a:buFontTx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 consent rate= 5%</a:t>
            </a: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5366" y="700320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A9ED"/>
                </a:solidFill>
              </a:rPr>
              <a:t>2004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4A0BD-1E18-4806-B91F-AEF091D75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4" y="1909690"/>
            <a:ext cx="4643222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04733"/>
            <a:ext cx="7239000" cy="9820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when we met</a:t>
            </a:r>
            <a:r>
              <a:rPr lang="en-US" sz="3200" b="1" dirty="0">
                <a:solidFill>
                  <a:srgbClr val="4DC8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8EC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TPM</a:t>
            </a:r>
            <a:endParaRPr lang="fa-IR" sz="3200" b="1" dirty="0">
              <a:solidFill>
                <a:srgbClr val="8EC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9136" y="2077808"/>
            <a:ext cx="6363635" cy="4744741"/>
            <a:chOff x="762000" y="829677"/>
            <a:chExt cx="7124700" cy="4709667"/>
          </a:xfrm>
        </p:grpSpPr>
        <p:grpSp>
          <p:nvGrpSpPr>
            <p:cNvPr id="15" name="Group 14"/>
            <p:cNvGrpSpPr/>
            <p:nvPr/>
          </p:nvGrpSpPr>
          <p:grpSpPr>
            <a:xfrm>
              <a:off x="762000" y="1729344"/>
              <a:ext cx="2705100" cy="3810000"/>
              <a:chOff x="5322930" y="2809172"/>
              <a:chExt cx="2705100" cy="3810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22930" y="2809172"/>
                <a:ext cx="2705100" cy="3810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4405" y="3416948"/>
                <a:ext cx="1152525" cy="1343025"/>
              </a:xfrm>
              <a:prstGeom prst="rect">
                <a:avLst/>
              </a:prstGeom>
            </p:spPr>
          </p:pic>
        </p:grpSp>
        <p:pic>
          <p:nvPicPr>
            <p:cNvPr id="2052" name="Picture 4" descr="http://www.clker.com/cliparts/0/1/9/9/11971500321709250696revans2_Chalkboard.svg.h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829677"/>
              <a:ext cx="4457700" cy="392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 rot="21600000">
            <a:off x="8553484" y="2346560"/>
            <a:ext cx="3048579" cy="2424112"/>
            <a:chOff x="1004237" y="1919288"/>
            <a:chExt cx="3048579" cy="24241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4237" y="1919288"/>
              <a:ext cx="3048579" cy="2424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057400" y="3581400"/>
              <a:ext cx="1364476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NOOOOO</a:t>
              </a:r>
              <a:endParaRPr lang="fa-I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19795615" flipH="1">
            <a:off x="7141326" y="3259316"/>
            <a:ext cx="2590800" cy="914400"/>
            <a:chOff x="2852287" y="1835183"/>
            <a:chExt cx="2555871" cy="914400"/>
          </a:xfrm>
        </p:grpSpPr>
        <p:sp>
          <p:nvSpPr>
            <p:cNvPr id="7" name="Cloud Callout 6"/>
            <p:cNvSpPr/>
            <p:nvPr/>
          </p:nvSpPr>
          <p:spPr>
            <a:xfrm rot="3513934">
              <a:off x="3673023" y="1014447"/>
              <a:ext cx="914400" cy="255587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607659">
              <a:off x="3109610" y="2096675"/>
              <a:ext cx="19215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wrong</a:t>
              </a:r>
              <a:endParaRPr lang="fa-I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5400000">
            <a:off x="6247266" y="2303874"/>
            <a:ext cx="3642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fa-I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2114913"/>
            <a:ext cx="3900415" cy="278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280 ICU beds = at least 280 actual donors/year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 28/year</a:t>
            </a:r>
            <a:endParaRPr lang="fa-I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"/>
          </p:nvPr>
        </p:nvSpPr>
        <p:spPr>
          <a:xfrm>
            <a:off x="2900765" y="1989818"/>
            <a:ext cx="8001000" cy="22681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555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1- 20000 road accident deaths/year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555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2- 5000 – 8000 potential donors/year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555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3- 2500 – 4000 eligible donors/year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555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many expert coordinators</a:t>
            </a:r>
          </a:p>
          <a:p>
            <a:pPr marL="0" indent="0" algn="l">
              <a:buNone/>
            </a:pPr>
            <a:endParaRPr lang="en-US" sz="3200" dirty="0">
              <a:solidFill>
                <a:srgbClr val="5556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2398577"/>
            <a:ext cx="10386592" cy="4432529"/>
            <a:chOff x="-1581827" y="2000609"/>
            <a:chExt cx="10581914" cy="4514620"/>
          </a:xfrm>
        </p:grpSpPr>
        <p:sp>
          <p:nvSpPr>
            <p:cNvPr id="6" name="TextBox 5"/>
            <p:cNvSpPr txBox="1"/>
            <p:nvPr/>
          </p:nvSpPr>
          <p:spPr>
            <a:xfrm>
              <a:off x="674791" y="3366822"/>
              <a:ext cx="5649385" cy="291533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endParaRPr lang="en-US" sz="3600" b="1" dirty="0">
                <a:solidFill>
                  <a:srgbClr val="8EC0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None/>
              </a:pPr>
              <a:r>
                <a:rPr lang="en-US" sz="3600" b="1" dirty="0">
                  <a:solidFill>
                    <a:srgbClr val="8EC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have missed many</a:t>
              </a:r>
            </a:p>
            <a:p>
              <a:pPr>
                <a:buNone/>
              </a:pPr>
              <a:r>
                <a:rPr lang="en-US" sz="3600" b="1" dirty="0">
                  <a:solidFill>
                    <a:srgbClr val="8EC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potential donors During</a:t>
              </a:r>
            </a:p>
            <a:p>
              <a:pPr>
                <a:buNone/>
              </a:pPr>
              <a:r>
                <a:rPr lang="en-US" sz="3600" b="1" dirty="0">
                  <a:solidFill>
                    <a:srgbClr val="8EC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last years</a:t>
              </a:r>
            </a:p>
            <a:p>
              <a:endParaRPr lang="fa-IR" sz="3600" dirty="0">
                <a:solidFill>
                  <a:srgbClr val="8EC0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581827" y="2000609"/>
              <a:ext cx="10581914" cy="4514620"/>
              <a:chOff x="-1429427" y="2071538"/>
              <a:chExt cx="10581914" cy="4514620"/>
            </a:xfrm>
          </p:grpSpPr>
          <p:pic>
            <p:nvPicPr>
              <p:cNvPr id="8" name="Picture 2" descr="http://vignette2.wikia.nocookie.net/warofmercenaries/images/d/d1/War_of_Mercenaries_Builder-SAD.png/revision/latest?cb=201310090743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1291" y="3204680"/>
                <a:ext cx="3291196" cy="3381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://cdn.1001freedownloads.com/vector/thumb/107502/paro_AL_sa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29427" y="2071538"/>
                <a:ext cx="2211473" cy="4297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838200" y="1107888"/>
            <a:ext cx="1043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we understood in spite of </a:t>
            </a:r>
            <a:endParaRPr lang="en-US" sz="4200" dirty="0">
              <a:solidFill>
                <a:srgbClr val="00A9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_5jAJejOuwAY/TQXm_M1GiII/AAAAAAAAAO4/FmooejL6vPY/s320/middle_e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894" y="1676400"/>
            <a:ext cx="3708741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11009" y="2087940"/>
            <a:ext cx="5869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>
                <a:solidFill>
                  <a:srgbClr val="00A9ED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... و اما برای رفع این مشکل چه اقداماتی انجام دادیم؟</a:t>
            </a:r>
            <a:endParaRPr lang="en-US" sz="4800" b="1" dirty="0">
              <a:solidFill>
                <a:srgbClr val="00A9ED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050" name="Picture 2" descr="http://www.kaushik.net/avinash/wp-content/uploads/2010/08/group_of_people_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9" y="3657600"/>
            <a:ext cx="5210277" cy="226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309" y="1390996"/>
            <a:ext cx="6504164" cy="594360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rgbClr val="00A9ED"/>
                </a:solidFill>
                <a:cs typeface="B Nazanin" panose="00000400000000000000" pitchFamily="2" charset="-78"/>
              </a:rPr>
              <a:t>ابتدا تلاش در یافتن علت اصلی نمودیم</a:t>
            </a:r>
            <a:endParaRPr lang="en-US" sz="3200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015291" y="2362200"/>
            <a:ext cx="8458200" cy="48463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>
                <a:solidFill>
                  <a:srgbClr val="8EC04B"/>
                </a:solidFill>
                <a:cs typeface="B Nazanin" panose="00000400000000000000" pitchFamily="2" charset="-78"/>
              </a:rPr>
              <a:t>مشکل عمده، عدم معرفی دقیق و کامل افراد مشکوک به مرگ مغزی توسط بیمارستان ها بود به دلائل زیر:</a:t>
            </a:r>
            <a:endParaRPr lang="en-US" sz="2400" b="1" dirty="0">
              <a:solidFill>
                <a:srgbClr val="8EC04B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400" b="1" dirty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1- عدم آگاهی کافی پرسنل بیمارستان از مرگ مغزی و رفلکس های نخاعی</a:t>
            </a: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2- عدم اجازه توسط پزشک معالج و مسئولین بیمارستان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3- ترس از برخورد تهاجمی خانواده و شکایت از بیمارستان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4- دخالت در مقوله ی قابلیت اهدای ارگان ها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5- دخالت در تشخیص رضایت دهی یا عدم رضایت خانواده 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3" y="4170219"/>
            <a:ext cx="18573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4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4" y="1217694"/>
            <a:ext cx="7028962" cy="86691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سؤال 3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942110" y="2590800"/>
            <a:ext cx="10172976" cy="2819400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کدامیک از علل عدم معرفی افراد مشکوک به مرگ مغزی توسط بیمارستان ها نیست؟</a:t>
            </a:r>
          </a:p>
          <a:p>
            <a:pPr algn="r" rtl="1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الف) عدم آگاهی از مرگ مغزی و رفلکس های نخاعی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ب) نداشتن مورد مشکوک به مرگ مغزی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ج) عدم اجازه ی پزشکان و مسئولین بیمارستان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د) ورود شخصی به مقوله های مناسب بودن یا نبودن مورد و رضایت خانواده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C49FD-0DE8-46F0-A35B-8B091566A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164" y="3168039"/>
            <a:ext cx="3073400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99406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A9ED"/>
                </a:solidFill>
                <a:cs typeface="B Nazanin" panose="00000400000000000000" pitchFamily="2" charset="-78"/>
              </a:rPr>
              <a:t>در قدم اول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671738" y="1923869"/>
            <a:ext cx="8696123" cy="43599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تلاش کردیم به طرق زیر بیمارستان ها را تشویق و ترغیب کنیم: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4552217"/>
            <a:ext cx="3913910" cy="1999942"/>
            <a:chOff x="5645267" y="4506628"/>
            <a:chExt cx="3913910" cy="1999942"/>
          </a:xfrm>
        </p:grpSpPr>
        <p:pic>
          <p:nvPicPr>
            <p:cNvPr id="3076" name="Picture 4" descr="http://www.cliparthut.com/clip-arts/26/giving-money-clip-art-266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267" y="4506628"/>
              <a:ext cx="2077090" cy="199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sportingpost.co.za/wp-content/uploads/2014/08/yourmoney-17-03-10-cartoon-3353390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357" y="5392232"/>
              <a:ext cx="1836820" cy="111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www.ilcnsw.asn.au/assets/cartoonTrai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3158171" cy="17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62543" y="3018853"/>
            <a:ext cx="8696123" cy="572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1- تشکیل کارگاه های آموزشی برای پزشکان، پرسنل و مسئولین بیمارستان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a-IR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62544" y="5553475"/>
            <a:ext cx="8696123" cy="6215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2- پرداخت حق الزحمه به صورت موردی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1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1816748"/>
            <a:ext cx="2663390" cy="562928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4DC8F4"/>
                </a:solidFill>
                <a:cs typeface="B Nazanin" panose="00000400000000000000" pitchFamily="2" charset="-78"/>
              </a:rPr>
              <a:t>در مرحله دوم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091160" y="3922268"/>
            <a:ext cx="4886860" cy="222665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1- با ارسال قانون مجلس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2- با ارسال آیین نامه هیئت وزیران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3- با ارسال دستورالعمل رئیس دانشگاه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4- با ارسال دستورالعمل وزیر 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4098" name="Picture 2" descr="http://i.imgur.com/tZSxe2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60" y="4068020"/>
            <a:ext cx="3505200" cy="2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60747" y="499301"/>
            <a:ext cx="4777270" cy="3568719"/>
            <a:chOff x="972322" y="1019151"/>
            <a:chExt cx="5012563" cy="3568719"/>
          </a:xfrm>
        </p:grpSpPr>
        <p:pic>
          <p:nvPicPr>
            <p:cNvPr id="1028" name="Picture 4" descr="https://encrypted-tbn1.gstatic.com/images?q=tbn:ANd9GcQbb_7yNjfmb992s8yDIlyypdaRDXkaN2yTsAREq9-uR573sVQi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320" y="1019151"/>
              <a:ext cx="4372970" cy="2361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72322" y="3510652"/>
              <a:ext cx="5012563" cy="107721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3200" b="1" dirty="0">
                  <a:solidFill>
                    <a:srgbClr val="8EC04B"/>
                  </a:solidFill>
                  <a:cs typeface="B Nazanin" panose="00000400000000000000" pitchFamily="2" charset="-78"/>
                </a:rPr>
                <a:t>به طرق زیر اقدام به تهدید کردیم</a:t>
              </a:r>
              <a:endParaRPr lang="en-US" sz="3200" b="1" dirty="0">
                <a:solidFill>
                  <a:srgbClr val="8EC04B"/>
                </a:solidFill>
                <a:cs typeface="B Nazanin" panose="00000400000000000000" pitchFamily="2" charset="-78"/>
              </a:endParaRPr>
            </a:p>
            <a:p>
              <a:endParaRPr lang="fa-IR" sz="3200" b="1" dirty="0">
                <a:solidFill>
                  <a:srgbClr val="8EC04B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6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52800" y="685800"/>
            <a:ext cx="5420507" cy="2400657"/>
            <a:chOff x="-92330" y="257033"/>
            <a:chExt cx="6078902" cy="2988833"/>
          </a:xfrm>
        </p:grpSpPr>
        <p:pic>
          <p:nvPicPr>
            <p:cNvPr id="6146" name="Picture 2" descr="https://s-media-cache-ak0.pinimg.com/736x/4e/5c/f7/4e5cf7d4ccb9c59b6620a9c71944d5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330" y="504786"/>
              <a:ext cx="2816225" cy="236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51270" y="257033"/>
              <a:ext cx="3235302" cy="298883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A9E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</a:p>
            <a:p>
              <a:pPr algn="ctr"/>
              <a:r>
                <a:rPr lang="en-US" sz="6600" dirty="0">
                  <a:solidFill>
                    <a:srgbClr val="00A9E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Finally </a:t>
              </a:r>
            </a:p>
            <a:p>
              <a:endParaRPr lang="fa-IR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9713" y="2687472"/>
            <a:ext cx="7061550" cy="3996559"/>
            <a:chOff x="-89535" y="2283460"/>
            <a:chExt cx="7835167" cy="4636009"/>
          </a:xfrm>
        </p:grpSpPr>
        <p:pic>
          <p:nvPicPr>
            <p:cNvPr id="6148" name="Picture 4" descr="http://img2.wikia.nocookie.net/__cb20121120021007/glee/images/5/5f/Winn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339" y="4404868"/>
              <a:ext cx="3352800" cy="2514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-89535" y="2283460"/>
              <a:ext cx="7835167" cy="2463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A9E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could find </a:t>
              </a:r>
            </a:p>
            <a:p>
              <a:pPr algn="ctr"/>
              <a:r>
                <a:rPr lang="en-US" sz="6600" dirty="0">
                  <a:solidFill>
                    <a:srgbClr val="00A9E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best solution   </a:t>
              </a:r>
              <a:endParaRPr lang="fa-IR" sz="6600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4" descr="http://3.bp.blogspot.com/-VB24a2FVHZk/VNd-JLnBFlI/AAAAAAAABhs/7Ps3I_-cK_M/s1600/solu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51" y="4639392"/>
              <a:ext cx="2705535" cy="217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21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2 12"/>
          <p:cNvSpPr/>
          <p:nvPr/>
        </p:nvSpPr>
        <p:spPr>
          <a:xfrm>
            <a:off x="2286000" y="2336360"/>
            <a:ext cx="1550126" cy="1001431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8EC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fa-IR" sz="5400" b="1" dirty="0">
              <a:solidFill>
                <a:srgbClr val="8EC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3887748" y="1807381"/>
            <a:ext cx="1550126" cy="1001431"/>
          </a:xfrm>
          <a:prstGeom prst="irregularSeal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526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fa-IR" sz="5400" b="1" dirty="0">
              <a:solidFill>
                <a:srgbClr val="526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xplosion 2 17"/>
          <p:cNvSpPr/>
          <p:nvPr/>
        </p:nvSpPr>
        <p:spPr>
          <a:xfrm>
            <a:off x="5546271" y="1726985"/>
            <a:ext cx="1550126" cy="1001431"/>
          </a:xfrm>
          <a:prstGeom prst="irregularSeal2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fa-I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7148019" y="1842725"/>
            <a:ext cx="1550126" cy="1001431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fa-IR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8403369" y="2392464"/>
            <a:ext cx="1550126" cy="1001431"/>
          </a:xfrm>
          <a:prstGeom prst="irregularSeal2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526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fa-IR" sz="5400" b="1" dirty="0">
              <a:solidFill>
                <a:srgbClr val="526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77340" y="3119839"/>
            <a:ext cx="7503920" cy="3486427"/>
            <a:chOff x="89848" y="2503288"/>
            <a:chExt cx="8852939" cy="4562477"/>
          </a:xfrm>
          <a:solidFill>
            <a:schemeClr val="bg2">
              <a:lumMod val="85000"/>
            </a:schemeClr>
          </a:solidFill>
        </p:grpSpPr>
        <p:grpSp>
          <p:nvGrpSpPr>
            <p:cNvPr id="12" name="Group 11"/>
            <p:cNvGrpSpPr/>
            <p:nvPr/>
          </p:nvGrpSpPr>
          <p:grpSpPr>
            <a:xfrm>
              <a:off x="89848" y="2503288"/>
              <a:ext cx="8852939" cy="4562477"/>
              <a:chOff x="0" y="132412"/>
              <a:chExt cx="8852939" cy="4562477"/>
            </a:xfrm>
            <a:grpFill/>
          </p:grpSpPr>
          <p:sp>
            <p:nvSpPr>
              <p:cNvPr id="6" name="Cloud 5"/>
              <p:cNvSpPr/>
              <p:nvPr/>
            </p:nvSpPr>
            <p:spPr>
              <a:xfrm>
                <a:off x="0" y="2362200"/>
                <a:ext cx="8852939" cy="2332689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371144" y="2801497"/>
                <a:ext cx="5906545" cy="1570798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ersian </a:t>
                </a:r>
                <a:r>
                  <a:rPr lang="en-US" sz="3600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ossible </a:t>
                </a:r>
                <a:r>
                  <a:rPr lang="en-US" sz="3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onor</a:t>
                </a:r>
              </a:p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A9E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etection </a:t>
                </a:r>
                <a:r>
                  <a:rPr lang="en-US" sz="3600" dirty="0">
                    <a:solidFill>
                      <a:srgbClr val="00A9E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rogram </a:t>
                </a:r>
                <a:endParaRPr lang="fa-I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76" name="Picture 8" descr="http://www.animationplayhouse.com/chick_dance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447" y="1116678"/>
                <a:ext cx="1628775" cy="1552575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7178" name="Picture 10" descr="http://www.picgifs.com/graphics/d/dancing/graphics-dancing-517489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68" y="132412"/>
                <a:ext cx="2857499" cy="2381250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7182" name="Picture 14" descr="https://d3qcduphvv2yxi.cloudfront.net/assets/2351249/original/duck1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702" y="3057123"/>
              <a:ext cx="1922567" cy="1922567"/>
            </a:xfrm>
            <a:prstGeom prst="rect">
              <a:avLst/>
            </a:prstGeom>
            <a:grpFill/>
            <a:extLst/>
          </p:spPr>
        </p:pic>
      </p:grpSp>
      <p:sp>
        <p:nvSpPr>
          <p:cNvPr id="2" name="TextBox 1"/>
          <p:cNvSpPr txBox="1"/>
          <p:nvPr/>
        </p:nvSpPr>
        <p:spPr>
          <a:xfrm>
            <a:off x="1981200" y="381000"/>
            <a:ext cx="7696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project about </a:t>
            </a:r>
          </a:p>
          <a:p>
            <a:pPr algn="ctr"/>
            <a:r>
              <a:rPr lang="en-US" sz="3600" b="1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detection</a:t>
            </a:r>
            <a:endParaRPr lang="fa-IR" sz="3600" b="1" dirty="0">
              <a:solidFill>
                <a:srgbClr val="00A9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479" y="1496291"/>
            <a:ext cx="7028962" cy="866913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ضعف شناسایی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93920" y="3255818"/>
            <a:ext cx="7498080" cy="28194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b="1" dirty="0">
                <a:solidFill>
                  <a:srgbClr val="737375"/>
                </a:solidFill>
                <a:cs typeface="B Nazanin" panose="00000400000000000000" pitchFamily="2" charset="-78"/>
              </a:rPr>
              <a:t>نخستین علت </a:t>
            </a:r>
          </a:p>
          <a:p>
            <a:pPr algn="ctr" rtl="1">
              <a:buNone/>
            </a:pPr>
            <a:r>
              <a:rPr lang="fa-IR" sz="4000" b="1" dirty="0">
                <a:solidFill>
                  <a:srgbClr val="737375"/>
                </a:solidFill>
                <a:cs typeface="B Nazanin" panose="00000400000000000000" pitchFamily="2" charset="-78"/>
              </a:rPr>
              <a:t>کمبود ارگان های پیوندی </a:t>
            </a:r>
          </a:p>
          <a:p>
            <a:pPr algn="ctr" rtl="1">
              <a:buNone/>
            </a:pPr>
            <a:r>
              <a:rPr lang="fa-IR" sz="4000" b="1" dirty="0">
                <a:solidFill>
                  <a:srgbClr val="737375"/>
                </a:solidFill>
                <a:cs typeface="B Nazanin" panose="00000400000000000000" pitchFamily="2" charset="-78"/>
              </a:rPr>
              <a:t>در دنیا</a:t>
            </a:r>
            <a:endParaRPr lang="en-US" sz="40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ctr" rtl="1">
              <a:buNone/>
            </a:pPr>
            <a:endParaRPr lang="en-US" sz="4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248" y="1101437"/>
            <a:ext cx="4577802" cy="4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28133" y="914400"/>
            <a:ext cx="10632593" cy="4080933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fa-IR" sz="3800" b="1" dirty="0">
                <a:solidFill>
                  <a:srgbClr val="4DC8F4"/>
                </a:solidFill>
                <a:cs typeface="B Nazanin" panose="00000400000000000000" pitchFamily="2" charset="-78"/>
              </a:rPr>
              <a:t>این طرح شامل سه زیر شاخه است:</a:t>
            </a:r>
            <a:endParaRPr lang="en-US" sz="38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1- برنامه بازرسان </a:t>
            </a:r>
            <a:r>
              <a:rPr lang="en-US" b="1" dirty="0">
                <a:solidFill>
                  <a:srgbClr val="737375"/>
                </a:solidFill>
                <a:cs typeface="B Nazanin" panose="00000400000000000000" pitchFamily="2" charset="-78"/>
              </a:rPr>
              <a:t>IP(Inspector Project)</a:t>
            </a:r>
            <a:endParaRPr lang="fa-IR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2- برنامه ی بیماریابی تلفنی </a:t>
            </a:r>
            <a:r>
              <a:rPr lang="en-US" b="1" dirty="0">
                <a:solidFill>
                  <a:srgbClr val="737375"/>
                </a:solidFill>
                <a:cs typeface="B Nazanin" panose="00000400000000000000" pitchFamily="2" charset="-78"/>
              </a:rPr>
              <a:t>TDDP(Telephone Donor Detection Program)</a:t>
            </a:r>
            <a:endParaRPr lang="fa-IR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3- گزارش بیمارستانی </a:t>
            </a:r>
            <a:r>
              <a:rPr lang="en-US" b="1" dirty="0">
                <a:solidFill>
                  <a:srgbClr val="737375"/>
                </a:solidFill>
                <a:cs typeface="B Nazanin" panose="00000400000000000000" pitchFamily="2" charset="-78"/>
              </a:rPr>
              <a:t>HR(Hospital Reporting)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4650"/>
                    </a14:imgEffect>
                    <a14:imgEffect>
                      <a14:saturation sat="93000"/>
                    </a14:imgEffect>
                    <a14:imgEffect>
                      <a14:brightnessContrast bright="3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24480"/>
            <a:ext cx="4890655" cy="191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1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4" y="1217694"/>
            <a:ext cx="7028962" cy="86691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سؤال 4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942110" y="2590800"/>
            <a:ext cx="10172976" cy="28194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کدامیک از بخش های طرح </a:t>
            </a:r>
            <a:r>
              <a:rPr lang="en-US" b="1" dirty="0">
                <a:solidFill>
                  <a:srgbClr val="737375"/>
                </a:solidFill>
                <a:cs typeface="B Nazanin" panose="00000400000000000000" pitchFamily="2" charset="-78"/>
              </a:rPr>
              <a:t>PPDDP</a:t>
            </a: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 نمی باشد؟</a:t>
            </a:r>
          </a:p>
          <a:p>
            <a:pPr algn="r" rtl="1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الف) بازرسی حضوری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ب) استفاده از ستاد هدایت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ج) شناسایی تلفنی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د) گزارش بیمارستانی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F3EDD-D8AB-4C83-BCBF-5E618BA5F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110" y="2764366"/>
            <a:ext cx="3073400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65B87-6A87-48CD-AC01-B10E51D4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" y="1744134"/>
            <a:ext cx="4348162" cy="434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1" y="1461656"/>
            <a:ext cx="5763490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dirty="0">
                <a:solidFill>
                  <a:srgbClr val="4DC8F4"/>
                </a:solidFill>
                <a:cs typeface="B Nazanin" panose="00000400000000000000" pitchFamily="2" charset="-78"/>
              </a:rPr>
              <a:t>2- گستره ی بیماران مورد شناسایی</a:t>
            </a:r>
            <a:endParaRPr lang="en-US" sz="3200" dirty="0">
              <a:solidFill>
                <a:srgbClr val="4DC8F4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040082" y="2412374"/>
            <a:ext cx="9303327" cy="3962400"/>
          </a:xfrm>
        </p:spPr>
        <p:txBody>
          <a:bodyPr>
            <a:normAutofit/>
          </a:bodyPr>
          <a:lstStyle/>
          <a:p>
            <a:pPr algn="justLow" rtl="1">
              <a:buNone/>
            </a:pPr>
            <a:endParaRPr lang="fa-IR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1- بیماران </a:t>
            </a:r>
            <a:r>
              <a:rPr lang="en-US" sz="2400" dirty="0">
                <a:solidFill>
                  <a:srgbClr val="737375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GCS=4,5</a:t>
            </a:r>
            <a:r>
              <a:rPr lang="fa-IR" sz="2400" dirty="0">
                <a:solidFill>
                  <a:srgbClr val="737375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737375"/>
                </a:solidFill>
                <a:cs typeface="B Nazanin" panose="00000400000000000000" pitchFamily="2" charset="-78"/>
              </a:rPr>
              <a:t>(Possible donors)</a:t>
            </a:r>
            <a:endParaRPr lang="en-US" sz="2400" dirty="0">
              <a:solidFill>
                <a:srgbClr val="737375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2- بیماران </a:t>
            </a:r>
            <a:r>
              <a:rPr lang="en-US" sz="2400" dirty="0">
                <a:solidFill>
                  <a:srgbClr val="737375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GCS=3</a:t>
            </a: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 مرگ مغزی نشده </a:t>
            </a:r>
            <a:r>
              <a:rPr lang="en-US" sz="2400" dirty="0">
                <a:solidFill>
                  <a:srgbClr val="737375"/>
                </a:solidFill>
                <a:cs typeface="B Nazanin" panose="00000400000000000000" pitchFamily="2" charset="-78"/>
              </a:rPr>
              <a:t>(Potential donors)</a:t>
            </a:r>
            <a:endParaRPr lang="fa-IR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fa-IR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3- افراد </a:t>
            </a:r>
            <a:r>
              <a:rPr lang="en-US" sz="2400" dirty="0">
                <a:solidFill>
                  <a:srgbClr val="737375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GCS=3</a:t>
            </a: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 مرگ مغزی بالقوه </a:t>
            </a:r>
            <a:r>
              <a:rPr lang="en-US" sz="2400" dirty="0">
                <a:solidFill>
                  <a:srgbClr val="737375"/>
                </a:solidFill>
                <a:cs typeface="B Nazanin" panose="00000400000000000000" pitchFamily="2" charset="-78"/>
              </a:rPr>
              <a:t>(Eligible donors)</a:t>
            </a: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8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/>
          <p:nvPr/>
        </p:nvGrpSpPr>
        <p:grpSpPr>
          <a:xfrm>
            <a:off x="7696200" y="1143000"/>
            <a:ext cx="1827971" cy="5376532"/>
            <a:chOff x="7823753" y="555157"/>
            <a:chExt cx="1333500" cy="6228707"/>
          </a:xfrm>
        </p:grpSpPr>
        <p:sp>
          <p:nvSpPr>
            <p:cNvPr id="1024" name="Rectangle 1023"/>
            <p:cNvSpPr/>
            <p:nvPr/>
          </p:nvSpPr>
          <p:spPr>
            <a:xfrm>
              <a:off x="7823753" y="555157"/>
              <a:ext cx="1333500" cy="62287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25" name="Explosion 1 1024"/>
            <p:cNvSpPr/>
            <p:nvPr/>
          </p:nvSpPr>
          <p:spPr>
            <a:xfrm>
              <a:off x="7853443" y="576361"/>
              <a:ext cx="1291929" cy="1071844"/>
            </a:xfrm>
            <a:prstGeom prst="irregularSeal1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rgbClr val="00A9ED"/>
                  </a:solidFill>
                </a:rPr>
                <a:t>HR</a:t>
              </a:r>
              <a:endParaRPr lang="fa-IR" sz="2800" dirty="0">
                <a:solidFill>
                  <a:srgbClr val="00A9ED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394757" y="1143000"/>
            <a:ext cx="3304932" cy="5376532"/>
            <a:chOff x="4127634" y="555157"/>
            <a:chExt cx="3695700" cy="6226643"/>
          </a:xfrm>
          <a:solidFill>
            <a:schemeClr val="accent2"/>
          </a:solidFill>
        </p:grpSpPr>
        <p:sp>
          <p:nvSpPr>
            <p:cNvPr id="125" name="Rectangle 124"/>
            <p:cNvSpPr/>
            <p:nvPr/>
          </p:nvSpPr>
          <p:spPr>
            <a:xfrm>
              <a:off x="4127634" y="555157"/>
              <a:ext cx="3695700" cy="6226643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6" name="Explosion 1 125"/>
            <p:cNvSpPr/>
            <p:nvPr/>
          </p:nvSpPr>
          <p:spPr>
            <a:xfrm>
              <a:off x="4870402" y="4808813"/>
              <a:ext cx="2260360" cy="1253866"/>
            </a:xfrm>
            <a:prstGeom prst="irregularSeal1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52686E"/>
                  </a:solidFill>
                </a:rPr>
                <a:t>TDDP</a:t>
              </a:r>
              <a:endParaRPr lang="fa-IR" sz="1600" b="1" dirty="0">
                <a:solidFill>
                  <a:srgbClr val="52686E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65776" y="1064981"/>
            <a:ext cx="3711460" cy="5466491"/>
            <a:chOff x="64837" y="555157"/>
            <a:chExt cx="4085562" cy="6227829"/>
          </a:xfrm>
          <a:solidFill>
            <a:srgbClr val="92D050"/>
          </a:solidFill>
        </p:grpSpPr>
        <p:sp>
          <p:nvSpPr>
            <p:cNvPr id="122" name="Rectangle 121"/>
            <p:cNvSpPr/>
            <p:nvPr/>
          </p:nvSpPr>
          <p:spPr>
            <a:xfrm>
              <a:off x="64837" y="555157"/>
              <a:ext cx="4085562" cy="6227829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3" name="Explosion 1 122"/>
            <p:cNvSpPr/>
            <p:nvPr/>
          </p:nvSpPr>
          <p:spPr>
            <a:xfrm>
              <a:off x="272000" y="842228"/>
              <a:ext cx="1514376" cy="1325695"/>
            </a:xfrm>
            <a:prstGeom prst="irregularSeal1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52686E"/>
                  </a:solidFill>
                </a:rPr>
                <a:t>IP</a:t>
              </a:r>
              <a:endParaRPr lang="fa-IR" sz="3200" b="1" dirty="0">
                <a:solidFill>
                  <a:srgbClr val="52686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85960" y="2947518"/>
            <a:ext cx="1691649" cy="2065610"/>
            <a:chOff x="331233" y="2867125"/>
            <a:chExt cx="2094333" cy="2557312"/>
          </a:xfrm>
        </p:grpSpPr>
        <p:pic>
          <p:nvPicPr>
            <p:cNvPr id="1026" name="Picture 2" descr="http://vignette1.wikia.nocookie.net/dsfe/images/7/70/Chief_Inspector_brb.png/revision/latest?cb=201408122039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3" y="2867125"/>
              <a:ext cx="1345167" cy="10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congal.com/gallery/download/89243/512/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66" y="3595637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>
            <a:off x="2055994" y="2329499"/>
            <a:ext cx="3041685" cy="1593712"/>
            <a:chOff x="1357581" y="2294117"/>
            <a:chExt cx="3765735" cy="1973083"/>
          </a:xfrm>
        </p:grpSpPr>
        <p:grpSp>
          <p:nvGrpSpPr>
            <p:cNvPr id="8" name="Group 7"/>
            <p:cNvGrpSpPr/>
            <p:nvPr/>
          </p:nvGrpSpPr>
          <p:grpSpPr>
            <a:xfrm>
              <a:off x="3276600" y="2294117"/>
              <a:ext cx="1846716" cy="1973083"/>
              <a:chOff x="1600200" y="4351517"/>
              <a:chExt cx="1846716" cy="197308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600200" y="4351517"/>
                <a:ext cx="1846716" cy="1973083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Chief coordinator</a:t>
                </a:r>
                <a:endParaRPr lang="fa-IR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087035" y="4648200"/>
                <a:ext cx="784309" cy="4572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Stencil Std" panose="04020904080802020404" pitchFamily="82" charset="0"/>
                  </a:rPr>
                  <a:t>OPU</a:t>
                </a:r>
                <a:endParaRPr lang="fa-IR" dirty="0">
                  <a:solidFill>
                    <a:schemeClr val="accent1">
                      <a:lumMod val="75000"/>
                    </a:schemeClr>
                  </a:solidFill>
                  <a:latin typeface="Stencil Std" panose="04020904080802020404" pitchFamily="82" charset="0"/>
                </a:endParaRPr>
              </a:p>
            </p:txBody>
          </p:sp>
          <p:pic>
            <p:nvPicPr>
              <p:cNvPr id="1040" name="Picture 16" descr="https://cdn.zeltser.com/wp-content/uploads/2011/06/tumblr_ln90q6b9jh1qd9o7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4953000"/>
                <a:ext cx="1265792" cy="834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357581" y="2885983"/>
              <a:ext cx="2044520" cy="878705"/>
              <a:chOff x="1357581" y="2885983"/>
              <a:chExt cx="2044520" cy="878705"/>
            </a:xfrm>
          </p:grpSpPr>
          <p:cxnSp>
            <p:nvCxnSpPr>
              <p:cNvPr id="10" name="Straight Arrow Connector 9"/>
              <p:cNvCxnSpPr>
                <a:endCxn id="4" idx="2"/>
              </p:cNvCxnSpPr>
              <p:nvPr/>
            </p:nvCxnSpPr>
            <p:spPr>
              <a:xfrm flipV="1">
                <a:off x="1447405" y="3280659"/>
                <a:ext cx="1829195" cy="158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21282203">
                <a:off x="2166337" y="2885983"/>
                <a:ext cx="762972" cy="4572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/>
                  <a:t>ED</a:t>
                </a:r>
                <a:endParaRPr lang="fa-IR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21292058">
                <a:off x="1357581" y="3345544"/>
                <a:ext cx="2044520" cy="41914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600" b="1" dirty="0"/>
                  <a:t>PD + 2 reflexes</a:t>
                </a:r>
                <a:endParaRPr lang="fa-IR" sz="1600" b="1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3756963" y="3934225"/>
            <a:ext cx="1385316" cy="2601581"/>
            <a:chOff x="3329846" y="3394617"/>
            <a:chExt cx="1715080" cy="3418695"/>
          </a:xfrm>
        </p:grpSpPr>
        <p:grpSp>
          <p:nvGrpSpPr>
            <p:cNvPr id="17" name="Group 16"/>
            <p:cNvGrpSpPr/>
            <p:nvPr/>
          </p:nvGrpSpPr>
          <p:grpSpPr>
            <a:xfrm>
              <a:off x="3329846" y="5442817"/>
              <a:ext cx="1715080" cy="1370495"/>
              <a:chOff x="3302944" y="5204022"/>
              <a:chExt cx="1715080" cy="1370495"/>
            </a:xfrm>
          </p:grpSpPr>
          <p:pic>
            <p:nvPicPr>
              <p:cNvPr id="1028" name="Picture 4" descr="http://www.torontohospitalng.com/images/avata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6165" y="5204022"/>
                <a:ext cx="811460" cy="926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302944" y="6089184"/>
                <a:ext cx="1715080" cy="48533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Coordinator</a:t>
                </a:r>
                <a:endParaRPr lang="fa-I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5400000">
              <a:off x="2833093" y="4244562"/>
              <a:ext cx="2542895" cy="911139"/>
              <a:chOff x="883437" y="2949141"/>
              <a:chExt cx="2542895" cy="91113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67961" y="2949141"/>
                <a:ext cx="623940" cy="4572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/>
                  <a:t>ED</a:t>
                </a:r>
                <a:endParaRPr lang="fa-IR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83437" y="3441136"/>
                <a:ext cx="2542895" cy="4191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b="1" dirty="0"/>
                  <a:t>PD + 2 reflexes</a:t>
                </a:r>
                <a:endParaRPr lang="fa-IR" sz="1600" b="1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4048595" y="3394617"/>
              <a:ext cx="12445" cy="206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2158482">
            <a:off x="2249979" y="4828083"/>
            <a:ext cx="2016223" cy="338554"/>
            <a:chOff x="1371600" y="5989654"/>
            <a:chExt cx="2340604" cy="354375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371600" y="6324600"/>
              <a:ext cx="234060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23675" y="5989654"/>
              <a:ext cx="2110636" cy="3543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Fix on the hospital</a:t>
              </a:r>
              <a:endParaRPr lang="fa-I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16967" y="930884"/>
            <a:ext cx="3452763" cy="1905209"/>
            <a:chOff x="979959" y="555157"/>
            <a:chExt cx="4274667" cy="2358728"/>
          </a:xfrm>
        </p:grpSpPr>
        <p:pic>
          <p:nvPicPr>
            <p:cNvPr id="1038" name="Picture 14" descr="https://culvertechnologies.com/wp-content/uploads/web-developme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55157"/>
              <a:ext cx="2130426" cy="120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 rot="19481609">
              <a:off x="979959" y="1993439"/>
              <a:ext cx="2628856" cy="920446"/>
              <a:chOff x="713385" y="1808580"/>
              <a:chExt cx="2628856" cy="920446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1143000" y="2286000"/>
                <a:ext cx="21992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13385" y="1808580"/>
                <a:ext cx="2514867" cy="45724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/>
                  <a:t>PD + &gt; 2 reflexes</a:t>
                </a:r>
                <a:endParaRPr lang="fa-IR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40234" y="2271777"/>
                <a:ext cx="1576872" cy="4572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/>
                  <a:t>6 &gt; GCS ≥ 3</a:t>
                </a:r>
                <a:endParaRPr lang="fa-IR" b="1" dirty="0"/>
              </a:p>
            </p:txBody>
          </p:sp>
        </p:grpSp>
      </p:grpSp>
      <p:pic>
        <p:nvPicPr>
          <p:cNvPr id="1036" name="Picture 12" descr="http://activerain.com/image_store/uploads/agents/mikecooper/files/phone%20call%20-%20good%20new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08" y="2445549"/>
            <a:ext cx="1030351" cy="10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/>
          <p:cNvGrpSpPr/>
          <p:nvPr/>
        </p:nvGrpSpPr>
        <p:grpSpPr>
          <a:xfrm>
            <a:off x="7665514" y="2052669"/>
            <a:ext cx="1565623" cy="4666110"/>
            <a:chOff x="7255544" y="1660303"/>
            <a:chExt cx="1938306" cy="5776841"/>
          </a:xfrm>
        </p:grpSpPr>
        <p:sp>
          <p:nvSpPr>
            <p:cNvPr id="37" name="Cloud Callout 36"/>
            <p:cNvSpPr/>
            <p:nvPr/>
          </p:nvSpPr>
          <p:spPr>
            <a:xfrm rot="5400000">
              <a:off x="5915909" y="3554894"/>
              <a:ext cx="5122682" cy="13335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1042" name="Picture 18" descr="http://imaginedutchess.kevservices.com/img/hospita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275" y="2256193"/>
              <a:ext cx="606425" cy="60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icons.iconarchive.com/icons/medicalwp/medical/256/Hospital-blue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3060729"/>
              <a:ext cx="682625" cy="68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vignette4.wikia.nocookie.net/scribblenauts/images/e/e7/Field_Hospital.png/revision/latest?cb=2013030315145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793" y="3967562"/>
              <a:ext cx="835025" cy="6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4.bp.blogspot.com/-kTZAtjJ1yG4/U6sW8QDO8NI/AAAAAAAAAFU/5GjDpB8Bdb4/s1600/hospita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395" y="4895956"/>
              <a:ext cx="1156455" cy="1167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 rot="14676650">
              <a:off x="5510464" y="5166126"/>
              <a:ext cx="4160996" cy="381040"/>
              <a:chOff x="4117576" y="4641649"/>
              <a:chExt cx="4160996" cy="38104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5695442" y="4976772"/>
                <a:ext cx="2535561" cy="0"/>
              </a:xfrm>
              <a:prstGeom prst="straightConnector1">
                <a:avLst/>
              </a:prstGeom>
              <a:ln>
                <a:solidFill>
                  <a:srgbClr val="52686E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10728851">
                <a:off x="4117576" y="4641649"/>
                <a:ext cx="4160996" cy="38104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solidFill>
                      <a:srgbClr val="52686E"/>
                    </a:solidFill>
                  </a:rPr>
                  <a:t>Calling to the hospitals</a:t>
                </a:r>
                <a:endParaRPr lang="fa-IR" sz="1400" b="1" dirty="0">
                  <a:solidFill>
                    <a:srgbClr val="52686E"/>
                  </a:solidFill>
                </a:endParaRP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>
              <a:off x="7303985" y="3859676"/>
              <a:ext cx="393020" cy="3619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405670" y="3519713"/>
              <a:ext cx="451422" cy="759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7255544" y="2729881"/>
              <a:ext cx="623820" cy="3165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153018" y="3016387"/>
            <a:ext cx="1832553" cy="670706"/>
            <a:chOff x="1615184" y="2400066"/>
            <a:chExt cx="2268777" cy="830361"/>
          </a:xfrm>
        </p:grpSpPr>
        <p:cxnSp>
          <p:nvCxnSpPr>
            <p:cNvPr id="71" name="Straight Arrow Connector 70"/>
            <p:cNvCxnSpPr/>
            <p:nvPr/>
          </p:nvCxnSpPr>
          <p:spPr>
            <a:xfrm flipH="1" flipV="1">
              <a:off x="1856219" y="2747094"/>
              <a:ext cx="1678979" cy="17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416118" y="2400066"/>
              <a:ext cx="587835" cy="45724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ED</a:t>
              </a:r>
              <a:endParaRPr lang="fa-IR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5184" y="2773179"/>
              <a:ext cx="2268777" cy="45724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rgbClr val="52686E"/>
                  </a:solidFill>
                </a:rPr>
                <a:t>PD + 2 reflexes</a:t>
              </a:r>
              <a:endParaRPr lang="fa-IR" b="1" dirty="0">
                <a:solidFill>
                  <a:srgbClr val="52686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rot="12403024" flipV="1">
            <a:off x="4660642" y="1807305"/>
            <a:ext cx="2023312" cy="968278"/>
            <a:chOff x="1113298" y="1782114"/>
            <a:chExt cx="2113923" cy="986756"/>
          </a:xfrm>
        </p:grpSpPr>
        <p:cxnSp>
          <p:nvCxnSpPr>
            <p:cNvPr id="78" name="Straight Arrow Connector 77"/>
            <p:cNvCxnSpPr/>
            <p:nvPr/>
          </p:nvCxnSpPr>
          <p:spPr>
            <a:xfrm rot="13064769" flipH="1">
              <a:off x="1352263" y="1782114"/>
              <a:ext cx="1506738" cy="986756"/>
            </a:xfrm>
            <a:prstGeom prst="straightConnector1">
              <a:avLst/>
            </a:prstGeom>
            <a:ln>
              <a:solidFill>
                <a:srgbClr val="52686E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153282">
              <a:off x="1113298" y="2003420"/>
              <a:ext cx="2113923" cy="37638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rgbClr val="52686E"/>
                  </a:solidFill>
                </a:rPr>
                <a:t>PD + ≥ 2 reflexes</a:t>
              </a:r>
              <a:endParaRPr lang="fa-IR" b="1" dirty="0">
                <a:solidFill>
                  <a:srgbClr val="52686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321088">
              <a:off x="1360297" y="2258756"/>
              <a:ext cx="1524396" cy="37638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rgbClr val="52686E"/>
                  </a:solidFill>
                </a:rPr>
                <a:t>6 &gt; GCS ≥ 3</a:t>
              </a:r>
              <a:endParaRPr lang="fa-IR" b="1" dirty="0">
                <a:solidFill>
                  <a:srgbClr val="52686E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21152820">
            <a:off x="4673477" y="1499186"/>
            <a:ext cx="2597186" cy="871741"/>
            <a:chOff x="4522164" y="1375738"/>
            <a:chExt cx="3152129" cy="1131581"/>
          </a:xfrm>
        </p:grpSpPr>
        <p:cxnSp>
          <p:nvCxnSpPr>
            <p:cNvPr id="90" name="Straight Arrow Connector 89"/>
            <p:cNvCxnSpPr/>
            <p:nvPr/>
          </p:nvCxnSpPr>
          <p:spPr>
            <a:xfrm rot="447180" flipH="1" flipV="1">
              <a:off x="4668505" y="1375738"/>
              <a:ext cx="2705324" cy="11315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 rot="1727320">
              <a:off x="4522164" y="1643488"/>
              <a:ext cx="3152129" cy="39951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rgbClr val="52686E"/>
                  </a:solidFill>
                </a:rPr>
                <a:t>Following the inspectors file</a:t>
              </a:r>
              <a:endParaRPr lang="fa-IR" sz="1400" b="1" dirty="0">
                <a:solidFill>
                  <a:srgbClr val="52686E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 rot="20683901">
            <a:off x="5297647" y="1137275"/>
            <a:ext cx="2342308" cy="1563176"/>
            <a:chOff x="5045097" y="1133359"/>
            <a:chExt cx="2629097" cy="1792018"/>
          </a:xfrm>
        </p:grpSpPr>
        <p:sp>
          <p:nvSpPr>
            <p:cNvPr id="93" name="TextBox 92"/>
            <p:cNvSpPr txBox="1"/>
            <p:nvPr/>
          </p:nvSpPr>
          <p:spPr>
            <a:xfrm rot="762230">
              <a:off x="5045097" y="1133359"/>
              <a:ext cx="2629097" cy="3881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solidFill>
                    <a:srgbClr val="52686E"/>
                  </a:solidFill>
                </a:rPr>
                <a:t>Following the TDD file</a:t>
              </a:r>
              <a:endParaRPr lang="fa-IR" sz="1600" b="1" dirty="0">
                <a:solidFill>
                  <a:srgbClr val="52686E"/>
                </a:solidFill>
              </a:endParaRPr>
            </a:p>
          </p:txBody>
        </p:sp>
        <p:sp>
          <p:nvSpPr>
            <p:cNvPr id="95" name="Arc 94"/>
            <p:cNvSpPr/>
            <p:nvPr/>
          </p:nvSpPr>
          <p:spPr>
            <a:xfrm rot="4217038">
              <a:off x="6298037" y="1606586"/>
              <a:ext cx="1486071" cy="1151512"/>
            </a:xfrm>
            <a:prstGeom prst="arc">
              <a:avLst>
                <a:gd name="adj1" fmla="val 14373219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5217199" y="1168600"/>
              <a:ext cx="2220894" cy="5570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7532538" y="2668218"/>
            <a:ext cx="953967" cy="2400329"/>
            <a:chOff x="7143334" y="3005064"/>
            <a:chExt cx="1158684" cy="2474788"/>
          </a:xfrm>
        </p:grpSpPr>
        <p:cxnSp>
          <p:nvCxnSpPr>
            <p:cNvPr id="107" name="Straight Arrow Connector 106"/>
            <p:cNvCxnSpPr/>
            <p:nvPr/>
          </p:nvCxnSpPr>
          <p:spPr>
            <a:xfrm flipH="1" flipV="1">
              <a:off x="7266951" y="3317072"/>
              <a:ext cx="1035067" cy="4184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7266951" y="3005064"/>
              <a:ext cx="808650" cy="1060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 flipV="1">
              <a:off x="7225319" y="3674758"/>
              <a:ext cx="736860" cy="5428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 flipV="1">
              <a:off x="7143334" y="3890953"/>
              <a:ext cx="1107343" cy="15888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9115697" y="3074213"/>
            <a:ext cx="29727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A9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PPDDP Process</a:t>
            </a:r>
            <a:endParaRPr lang="fa-IR" sz="3600" b="1" dirty="0">
              <a:solidFill>
                <a:srgbClr val="00A9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65777" y="4704221"/>
            <a:ext cx="268207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ED = Eligible Donor</a:t>
            </a:r>
          </a:p>
          <a:p>
            <a:r>
              <a:rPr lang="en-US" b="1" dirty="0"/>
              <a:t>PD= Potential Donor</a:t>
            </a:r>
          </a:p>
          <a:p>
            <a:r>
              <a:rPr lang="en-US" b="1" dirty="0"/>
              <a:t>OPU = Organ Procurement Unit</a:t>
            </a:r>
          </a:p>
          <a:p>
            <a:r>
              <a:rPr lang="en-US" b="1" dirty="0"/>
              <a:t>TDD = Telephone Donor Detector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8071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4" y="1217694"/>
            <a:ext cx="7028962" cy="86691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سؤال 5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37309" y="2590799"/>
            <a:ext cx="11000509" cy="317269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کدامیک از موارد زیر، توسط بازرسان به مسئول هماهنگ کنندگان، معرفی می شوند؟</a:t>
            </a:r>
          </a:p>
          <a:p>
            <a:pPr algn="r" rtl="1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الف) بیماران دارای </a:t>
            </a: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GCS=4,5</a:t>
            </a: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ب) تمام بیماران دارای </a:t>
            </a: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GCS=3</a:t>
            </a: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ج) تمام بیماران دارای </a:t>
            </a: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GCS=3</a:t>
            </a: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 مرگ مغزی و یا حداکثر با دو رفلکس</a:t>
            </a:r>
          </a:p>
          <a:p>
            <a:pPr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د) تمام بیماران دارای </a:t>
            </a: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GCS=3</a:t>
            </a: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 با بیش از دو رفلکس</a:t>
            </a:r>
            <a:endParaRPr lang="en-US" sz="2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51CA6-AAA6-432C-8431-828E44A5B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510" y="3086100"/>
            <a:ext cx="3073400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AFC6E-926F-4637-9C1A-7AF77729D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389" y="1015187"/>
            <a:ext cx="2604656" cy="3039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969" y="727397"/>
            <a:ext cx="4733683" cy="63831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4DC8F4"/>
                </a:solidFill>
                <a:cs typeface="B Nazanin" panose="00000400000000000000" pitchFamily="2" charset="-78"/>
              </a:rPr>
              <a:t>مشخصات </a:t>
            </a:r>
            <a:r>
              <a:rPr lang="en-US" sz="3200" dirty="0">
                <a:solidFill>
                  <a:srgbClr val="4DC8F4"/>
                </a:solidFill>
                <a:cs typeface="B Nazanin" panose="00000400000000000000" pitchFamily="2" charset="-78"/>
              </a:rPr>
              <a:t>PPDDP</a:t>
            </a:r>
            <a:endParaRPr lang="en-US" sz="3200" b="1" dirty="0">
              <a:solidFill>
                <a:srgbClr val="4DC8F4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036011" y="1529890"/>
            <a:ext cx="10515600" cy="3962400"/>
          </a:xfrm>
        </p:spPr>
        <p:txBody>
          <a:bodyPr>
            <a:noAutofit/>
          </a:bodyPr>
          <a:lstStyle/>
          <a:p>
            <a:pPr algn="justLow" rtl="1">
              <a:buNone/>
            </a:pPr>
            <a:endParaRPr lang="fa-IR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1- یک بازرس به ازای هر 10 بیمارستان دارای </a:t>
            </a:r>
            <a:r>
              <a:rPr lang="en-US" sz="2400" dirty="0">
                <a:solidFill>
                  <a:srgbClr val="737375"/>
                </a:solidFill>
                <a:cs typeface="B Nazanin" panose="00000400000000000000" pitchFamily="2" charset="-78"/>
              </a:rPr>
              <a:t>ICU</a:t>
            </a:r>
            <a:endParaRPr lang="fa-IR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2- استفاده از یک دهم نیروی انسانی در قیاس با کشورهای دارای سیستم شناسایی فعال</a:t>
            </a:r>
          </a:p>
          <a:p>
            <a:pPr>
              <a:lnSpc>
                <a:spcPct val="150000"/>
              </a:lnSpc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3- تقلیل هزینه ها به یک دهم به نسبت به کشورهای دارای سیستم شناسایی فعال</a:t>
            </a:r>
          </a:p>
          <a:p>
            <a:pPr>
              <a:lnSpc>
                <a:spcPct val="150000"/>
              </a:lnSpc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4- بازده 81 درصدی شناسایی افراد مرگ مغزی احتمالی نسبت به بازده 91 درصدی کشورهای دارای سیستم شناسایی فعال</a:t>
            </a:r>
          </a:p>
          <a:p>
            <a:pPr>
              <a:lnSpc>
                <a:spcPct val="150000"/>
              </a:lnSpc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5- یک راهکار کاربردی برای کشورهایی که از نظر اقتصادی امکان استفاده از سیستم شناسایی فعال را ندارند.</a:t>
            </a: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23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8" y="914400"/>
            <a:ext cx="5098473" cy="706886"/>
          </a:xfrm>
        </p:spPr>
        <p:txBody>
          <a:bodyPr>
            <a:noAutofit/>
          </a:bodyPr>
          <a:lstStyle/>
          <a:p>
            <a:pPr algn="ctr" rtl="1"/>
            <a:r>
              <a:rPr lang="en-US" sz="3200" dirty="0">
                <a:solidFill>
                  <a:srgbClr val="4DC8F4"/>
                </a:solidFill>
              </a:rPr>
              <a:t>The results of PPDDP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73868661"/>
              </p:ext>
            </p:extLst>
          </p:nvPr>
        </p:nvGraphicFramePr>
        <p:xfrm>
          <a:off x="1523999" y="1621286"/>
          <a:ext cx="9060873" cy="56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60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308692"/>
            <a:ext cx="7239000" cy="1143000"/>
          </a:xfrm>
        </p:spPr>
        <p:txBody>
          <a:bodyPr>
            <a:normAutofit/>
          </a:bodyPr>
          <a:lstStyle/>
          <a:p>
            <a:pPr algn="ctr" rtl="1"/>
            <a:r>
              <a:rPr lang="en-US" sz="3200" dirty="0">
                <a:solidFill>
                  <a:srgbClr val="4DC8F4"/>
                </a:solidFill>
              </a:rPr>
              <a:t>The results of PPDDP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85045222"/>
              </p:ext>
            </p:extLst>
          </p:nvPr>
        </p:nvGraphicFramePr>
        <p:xfrm>
          <a:off x="1371600" y="1856396"/>
          <a:ext cx="9601200" cy="500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1829" y="2084996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3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of detected patients to donated BD in 2013 </a:t>
            </a:r>
          </a:p>
        </p:txBody>
      </p:sp>
    </p:spTree>
    <p:extLst>
      <p:ext uri="{BB962C8B-B14F-4D97-AF65-F5344CB8AC3E}">
        <p14:creationId xmlns:p14="http://schemas.microsoft.com/office/powerpoint/2010/main" val="31605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1017553"/>
            <a:ext cx="7239000" cy="1143000"/>
          </a:xfrm>
        </p:spPr>
        <p:txBody>
          <a:bodyPr>
            <a:normAutofit/>
          </a:bodyPr>
          <a:lstStyle/>
          <a:p>
            <a:pPr algn="ctr" rtl="1"/>
            <a:r>
              <a:rPr lang="en-US" sz="3200" dirty="0">
                <a:solidFill>
                  <a:srgbClr val="4DC8F4"/>
                </a:solidFill>
              </a:rPr>
              <a:t>The results of PPDDP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1600200" y="1676400"/>
          <a:ext cx="8229600" cy="522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6500" y="2331082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3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of detected patients to donated BD in 2013 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6521117" y="3113157"/>
            <a:ext cx="178466" cy="723900"/>
          </a:xfrm>
          <a:prstGeom prst="rightBrace">
            <a:avLst>
              <a:gd name="adj1" fmla="val 8333"/>
              <a:gd name="adj2" fmla="val 4776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226569" y="1422400"/>
            <a:ext cx="10632593" cy="5185434"/>
          </a:xfrm>
        </p:spPr>
        <p:txBody>
          <a:bodyPr>
            <a:normAutofit/>
          </a:bodyPr>
          <a:lstStyle/>
          <a:p>
            <a:pPr algn="ctr" rtl="1">
              <a:lnSpc>
                <a:spcPct val="200000"/>
              </a:lnSpc>
              <a:buNone/>
            </a:pPr>
            <a:r>
              <a:rPr lang="fa-IR" sz="4800" b="1" dirty="0">
                <a:solidFill>
                  <a:srgbClr val="4DC8F4"/>
                </a:solidFill>
                <a:cs typeface="B Nazanin" panose="00000400000000000000" pitchFamily="2" charset="-78"/>
              </a:rPr>
              <a:t>فرایند </a:t>
            </a:r>
          </a:p>
          <a:p>
            <a:pPr algn="ctr" rtl="1">
              <a:lnSpc>
                <a:spcPct val="200000"/>
              </a:lnSpc>
              <a:buNone/>
            </a:pPr>
            <a:r>
              <a:rPr lang="fa-IR" sz="4800" b="1" dirty="0">
                <a:solidFill>
                  <a:srgbClr val="4DC8F4"/>
                </a:solidFill>
                <a:cs typeface="B Nazanin" panose="00000400000000000000" pitchFamily="2" charset="-78"/>
              </a:rPr>
              <a:t>شناسایی </a:t>
            </a:r>
          </a:p>
          <a:p>
            <a:pPr algn="ctr" rtl="1">
              <a:lnSpc>
                <a:spcPct val="200000"/>
              </a:lnSpc>
              <a:buNone/>
            </a:pPr>
            <a:r>
              <a:rPr lang="fa-IR" sz="4800" b="1" dirty="0">
                <a:solidFill>
                  <a:srgbClr val="4DC8F4"/>
                </a:solidFill>
                <a:cs typeface="B Nazanin" panose="00000400000000000000" pitchFamily="2" charset="-78"/>
              </a:rPr>
              <a:t>حضوری</a:t>
            </a:r>
            <a:endParaRPr lang="en-US" sz="48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endParaRPr lang="en-US" sz="4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D3574-8A40-4DE3-A474-32D4FC9F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93" y="349901"/>
            <a:ext cx="4369330" cy="64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19200"/>
            <a:ext cx="7028962" cy="866913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اهداف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716867" y="2307167"/>
            <a:ext cx="7498080" cy="28194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000" b="1" dirty="0">
                <a:solidFill>
                  <a:srgbClr val="737375"/>
                </a:solidFill>
                <a:cs typeface="B Nazanin" panose="00000400000000000000" pitchFamily="2" charset="-78"/>
              </a:rPr>
              <a:t>1- یافتن بیماران </a:t>
            </a:r>
            <a:r>
              <a:rPr lang="en-US" sz="3000" b="1" dirty="0">
                <a:solidFill>
                  <a:srgbClr val="737375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GCS&lt;6</a:t>
            </a:r>
            <a:r>
              <a:rPr lang="fa-IR" sz="3000" b="1" dirty="0">
                <a:solidFill>
                  <a:srgbClr val="737375"/>
                </a:solidFill>
                <a:cs typeface="B Nazanin" panose="00000400000000000000" pitchFamily="2" charset="-78"/>
              </a:rPr>
              <a:t> در بیمارستان های تابعه</a:t>
            </a:r>
          </a:p>
          <a:p>
            <a:pPr algn="r" rtl="1">
              <a:buNone/>
            </a:pPr>
            <a:endParaRPr lang="fa-IR" sz="30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3000" b="1" dirty="0">
                <a:solidFill>
                  <a:srgbClr val="737375"/>
                </a:solidFill>
                <a:cs typeface="B Nazanin" panose="00000400000000000000" pitchFamily="2" charset="-78"/>
              </a:rPr>
              <a:t>2- ارتقای آمار ارگانهای مناسب پیوندی</a:t>
            </a:r>
          </a:p>
          <a:p>
            <a:pPr algn="r" rtl="1">
              <a:buNone/>
            </a:pPr>
            <a:endParaRPr lang="fa-IR" sz="30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3000" b="1" dirty="0">
                <a:solidFill>
                  <a:srgbClr val="737375"/>
                </a:solidFill>
                <a:cs typeface="B Nazanin" panose="00000400000000000000" pitchFamily="2" charset="-78"/>
              </a:rPr>
              <a:t>3- فراگیری و اجرای تکنیک های نوین شناسایی</a:t>
            </a:r>
            <a:endParaRPr lang="en-US" sz="30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8" y="1803400"/>
            <a:ext cx="3835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633343"/>
            <a:ext cx="10426699" cy="638313"/>
          </a:xfrm>
        </p:spPr>
        <p:txBody>
          <a:bodyPr>
            <a:noAutofit/>
          </a:bodyPr>
          <a:lstStyle/>
          <a:p>
            <a:pPr algn="ctr" rtl="1"/>
            <a:r>
              <a:rPr lang="fa-IR" sz="48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دو قاعده ی کلی:</a:t>
            </a:r>
            <a:endParaRPr lang="en-US" sz="48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49" y="2014674"/>
            <a:ext cx="11430000" cy="3962400"/>
          </a:xfrm>
        </p:spPr>
        <p:txBody>
          <a:bodyPr>
            <a:normAutofit/>
          </a:bodyPr>
          <a:lstStyle/>
          <a:p>
            <a:pPr algn="justLow" rtl="1">
              <a:buNone/>
            </a:pPr>
            <a:endParaRPr lang="fa-IR" sz="2400" dirty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2400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1- تمامی بیمارستان ها باید حضوری بازرسی شوند</a:t>
            </a:r>
          </a:p>
          <a:p>
            <a:pPr algn="r" rtl="1">
              <a:buNone/>
            </a:pPr>
            <a:endParaRPr lang="fa-IR" sz="2400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2- هیچ بیمارستانی توسط پرسنل همان بیمارستان نباید بازرسی شود</a:t>
            </a:r>
          </a:p>
          <a:p>
            <a:pPr algn="r" rtl="1">
              <a:buNone/>
            </a:pPr>
            <a:endParaRPr lang="fa-IR" sz="2400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      تبصره: فقط در مورد بیمارستان های فاقد بخش ویژه، بازرسی می تواند </a:t>
            </a:r>
          </a:p>
          <a:p>
            <a:pPr algn="r" rtl="1">
              <a:buNone/>
            </a:pPr>
            <a:r>
              <a:rPr lang="fa-IR" sz="2400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      توسط مدیر بیمارستانی همان بیمارستان صورت پذیرد</a:t>
            </a:r>
            <a:endParaRPr lang="en-US" sz="2400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62704-2D92-46B9-992D-DDD14399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1" y="1714500"/>
            <a:ext cx="3790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TextBox 5"/>
          <p:cNvSpPr txBox="1"/>
          <p:nvPr/>
        </p:nvSpPr>
        <p:spPr>
          <a:xfrm>
            <a:off x="9429853" y="1959409"/>
            <a:ext cx="215796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بیمارستان‌های شهری که </a:t>
            </a:r>
          </a:p>
          <a:p>
            <a:pPr algn="ctr" rtl="1"/>
            <a:r>
              <a:rPr lang="en-US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OPU</a:t>
            </a: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 در آن مستقر است</a:t>
            </a:r>
          </a:p>
        </p:txBody>
      </p:sp>
      <p:sp>
        <p:nvSpPr>
          <p:cNvPr id="1048579" name="TextBox 6"/>
          <p:cNvSpPr txBox="1"/>
          <p:nvPr/>
        </p:nvSpPr>
        <p:spPr>
          <a:xfrm>
            <a:off x="9954672" y="3340919"/>
            <a:ext cx="174599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بیمارستان‌های</a:t>
            </a:r>
          </a:p>
          <a:p>
            <a:pPr algn="ctr" rtl="1"/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شهر‌های فاقد </a:t>
            </a:r>
            <a:r>
              <a:rPr lang="en-US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OPU</a:t>
            </a:r>
            <a:endParaRPr lang="fa-IR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1048580" name="TextBox 7"/>
          <p:cNvSpPr txBox="1"/>
          <p:nvPr/>
        </p:nvSpPr>
        <p:spPr>
          <a:xfrm>
            <a:off x="7710147" y="3212701"/>
            <a:ext cx="224452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در فاصله 30 کیلومتری</a:t>
            </a:r>
          </a:p>
          <a:p>
            <a:pPr algn="ctr" rtl="1"/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شهر دارای </a:t>
            </a:r>
            <a:r>
              <a:rPr lang="en-US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OPU</a:t>
            </a:r>
            <a:endParaRPr lang="fa-IR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1048581" name="TextBox 8"/>
          <p:cNvSpPr txBox="1"/>
          <p:nvPr/>
        </p:nvSpPr>
        <p:spPr>
          <a:xfrm>
            <a:off x="7258101" y="3922864"/>
            <a:ext cx="267733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indent="-285750" algn="ct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در فاصله بیش از 30 کیلومتر</a:t>
            </a:r>
          </a:p>
          <a:p>
            <a:pPr algn="ctr" rtl="1"/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شهر دارای </a:t>
            </a:r>
            <a:r>
              <a:rPr lang="en-US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OPU</a:t>
            </a:r>
            <a:endParaRPr lang="fa-IR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1048582" name="TextBox 9"/>
          <p:cNvSpPr txBox="1"/>
          <p:nvPr/>
        </p:nvSpPr>
        <p:spPr>
          <a:xfrm>
            <a:off x="5815574" y="3928450"/>
            <a:ext cx="13452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دارای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ICU</a:t>
            </a:r>
            <a:endParaRPr lang="fa-IR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1048583" name="TextBox 10"/>
          <p:cNvSpPr txBox="1"/>
          <p:nvPr/>
        </p:nvSpPr>
        <p:spPr>
          <a:xfrm>
            <a:off x="5910151" y="4588497"/>
            <a:ext cx="12506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فاقد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ICU</a:t>
            </a:r>
            <a:endParaRPr lang="fa-IR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1048584" name="TextBox 11"/>
          <p:cNvSpPr txBox="1"/>
          <p:nvPr/>
        </p:nvSpPr>
        <p:spPr>
          <a:xfrm>
            <a:off x="2946904" y="3282328"/>
            <a:ext cx="27751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دارای چند بیمارستان در شهر</a:t>
            </a:r>
          </a:p>
        </p:txBody>
      </p:sp>
      <p:sp>
        <p:nvSpPr>
          <p:cNvPr id="1048585" name="TextBox 12"/>
          <p:cNvSpPr txBox="1"/>
          <p:nvPr/>
        </p:nvSpPr>
        <p:spPr>
          <a:xfrm>
            <a:off x="4067403" y="4003722"/>
            <a:ext cx="16546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تک بیمارستان</a:t>
            </a:r>
          </a:p>
        </p:txBody>
      </p:sp>
      <p:sp>
        <p:nvSpPr>
          <p:cNvPr id="1048586" name="TextBox 13"/>
          <p:cNvSpPr txBox="1"/>
          <p:nvPr/>
        </p:nvSpPr>
        <p:spPr>
          <a:xfrm>
            <a:off x="1103524" y="4003722"/>
            <a:ext cx="30668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به فاصله 30 کیلومتر از شهر دیگر</a:t>
            </a:r>
            <a:endParaRPr lang="en-US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sp>
        <p:nvSpPr>
          <p:cNvPr id="1048587" name="TextBox 14"/>
          <p:cNvSpPr txBox="1"/>
          <p:nvPr/>
        </p:nvSpPr>
        <p:spPr>
          <a:xfrm>
            <a:off x="518861" y="4665197"/>
            <a:ext cx="36551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kern="0" dirty="0"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به فاصله بیش از 30 کیلومتر از شهر دیگر</a:t>
            </a:r>
            <a:endParaRPr lang="en-US" b="1" kern="0" dirty="0">
              <a:latin typeface="Mongolian Baiti" panose="03000500000000000000" pitchFamily="66" charset="0"/>
              <a:ea typeface="Corbel"/>
              <a:cs typeface="B Nazanin" panose="00000400000000000000" pitchFamily="2" charset="-78"/>
            </a:endParaRPr>
          </a:p>
        </p:txBody>
      </p:sp>
      <p:cxnSp>
        <p:nvCxnSpPr>
          <p:cNvPr id="3145728" name="Straight Connector 16"/>
          <p:cNvCxnSpPr>
            <a:cxnSpLocks/>
          </p:cNvCxnSpPr>
          <p:nvPr/>
        </p:nvCxnSpPr>
        <p:spPr>
          <a:xfrm>
            <a:off x="10018652" y="3181612"/>
            <a:ext cx="0" cy="1064417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29" name="Straight Connector 19"/>
          <p:cNvCxnSpPr>
            <a:cxnSpLocks/>
          </p:cNvCxnSpPr>
          <p:nvPr/>
        </p:nvCxnSpPr>
        <p:spPr>
          <a:xfrm>
            <a:off x="7130662" y="3893412"/>
            <a:ext cx="0" cy="1064417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0" name="Straight Connector 20"/>
          <p:cNvCxnSpPr>
            <a:cxnSpLocks/>
          </p:cNvCxnSpPr>
          <p:nvPr/>
        </p:nvCxnSpPr>
        <p:spPr>
          <a:xfrm>
            <a:off x="5722023" y="3282328"/>
            <a:ext cx="0" cy="1064417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1" name="Straight Connector 21"/>
          <p:cNvCxnSpPr>
            <a:cxnSpLocks/>
          </p:cNvCxnSpPr>
          <p:nvPr/>
        </p:nvCxnSpPr>
        <p:spPr>
          <a:xfrm>
            <a:off x="4114738" y="3974825"/>
            <a:ext cx="0" cy="1064417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2" name="Straight Arrow Connector 2"/>
          <p:cNvCxnSpPr>
            <a:cxnSpLocks/>
            <a:stCxn id="1048578" idx="1"/>
            <a:endCxn id="1048588" idx="3"/>
          </p:cNvCxnSpPr>
          <p:nvPr/>
        </p:nvCxnSpPr>
        <p:spPr>
          <a:xfrm flipH="1" flipV="1">
            <a:off x="7495762" y="2282574"/>
            <a:ext cx="193409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3" name="Straight Connector 18"/>
          <p:cNvCxnSpPr>
            <a:cxnSpLocks/>
          </p:cNvCxnSpPr>
          <p:nvPr/>
        </p:nvCxnSpPr>
        <p:spPr>
          <a:xfrm flipV="1">
            <a:off x="8832410" y="2282172"/>
            <a:ext cx="0" cy="947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588" name="TextBox 22"/>
          <p:cNvSpPr txBox="1"/>
          <p:nvPr/>
        </p:nvSpPr>
        <p:spPr>
          <a:xfrm>
            <a:off x="5983810" y="2097908"/>
            <a:ext cx="1511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1" kern="0" dirty="0">
                <a:solidFill>
                  <a:srgbClr val="92D050"/>
                </a:solidFill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بازرسین دانشگاه</a:t>
            </a:r>
          </a:p>
        </p:txBody>
      </p:sp>
      <p:cxnSp>
        <p:nvCxnSpPr>
          <p:cNvPr id="3145734" name="Straight Arrow Connector 24"/>
          <p:cNvCxnSpPr>
            <a:cxnSpLocks/>
          </p:cNvCxnSpPr>
          <p:nvPr/>
        </p:nvCxnSpPr>
        <p:spPr>
          <a:xfrm>
            <a:off x="6507345" y="4961976"/>
            <a:ext cx="0" cy="660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589" name="TextBox 25"/>
          <p:cNvSpPr txBox="1"/>
          <p:nvPr/>
        </p:nvSpPr>
        <p:spPr>
          <a:xfrm>
            <a:off x="5789124" y="5694576"/>
            <a:ext cx="14334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1" kern="0" dirty="0">
                <a:solidFill>
                  <a:srgbClr val="92D050"/>
                </a:solidFill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رابط بیمارستانی</a:t>
            </a:r>
          </a:p>
        </p:txBody>
      </p:sp>
      <p:sp>
        <p:nvSpPr>
          <p:cNvPr id="1048590" name="TextBox 26"/>
          <p:cNvSpPr txBox="1"/>
          <p:nvPr/>
        </p:nvSpPr>
        <p:spPr>
          <a:xfrm>
            <a:off x="3809542" y="2065468"/>
            <a:ext cx="14237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1" kern="0" dirty="0">
                <a:solidFill>
                  <a:srgbClr val="92D050"/>
                </a:solidFill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بازرسی متقاطع</a:t>
            </a:r>
          </a:p>
        </p:txBody>
      </p:sp>
      <p:cxnSp>
        <p:nvCxnSpPr>
          <p:cNvPr id="3145735" name="Straight Arrow Connector 28"/>
          <p:cNvCxnSpPr>
            <a:cxnSpLocks/>
            <a:endCxn id="1048590" idx="2"/>
          </p:cNvCxnSpPr>
          <p:nvPr/>
        </p:nvCxnSpPr>
        <p:spPr>
          <a:xfrm flipV="1">
            <a:off x="4521436" y="2434800"/>
            <a:ext cx="0" cy="847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6" name="Straight Connector 29"/>
          <p:cNvCxnSpPr>
            <a:cxnSpLocks/>
          </p:cNvCxnSpPr>
          <p:nvPr/>
        </p:nvCxnSpPr>
        <p:spPr>
          <a:xfrm flipV="1">
            <a:off x="2477252" y="2849752"/>
            <a:ext cx="0" cy="1073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7" name="Straight Connector 32"/>
          <p:cNvCxnSpPr>
            <a:cxnSpLocks/>
          </p:cNvCxnSpPr>
          <p:nvPr/>
        </p:nvCxnSpPr>
        <p:spPr>
          <a:xfrm>
            <a:off x="2477252" y="2849752"/>
            <a:ext cx="2025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591" name="TextBox 33"/>
          <p:cNvSpPr txBox="1"/>
          <p:nvPr/>
        </p:nvSpPr>
        <p:spPr>
          <a:xfrm>
            <a:off x="396232" y="5692828"/>
            <a:ext cx="40655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b="1" kern="0" dirty="0">
                <a:solidFill>
                  <a:srgbClr val="92D050"/>
                </a:solidFill>
                <a:latin typeface="Mongolian Baiti" panose="03000500000000000000" pitchFamily="66" charset="0"/>
                <a:ea typeface="Corbel"/>
                <a:cs typeface="B Nazanin" panose="00000400000000000000" pitchFamily="2" charset="-78"/>
              </a:rPr>
              <a:t>بازرس ستاد و یا پرستاران بازنشسته ی همان شهر</a:t>
            </a:r>
          </a:p>
        </p:txBody>
      </p:sp>
      <p:cxnSp>
        <p:nvCxnSpPr>
          <p:cNvPr id="3145738" name="Straight Arrow Connector 34"/>
          <p:cNvCxnSpPr>
            <a:cxnSpLocks/>
          </p:cNvCxnSpPr>
          <p:nvPr/>
        </p:nvCxnSpPr>
        <p:spPr>
          <a:xfrm>
            <a:off x="2454400" y="5076834"/>
            <a:ext cx="1" cy="6159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5178" y="1029841"/>
            <a:ext cx="10960100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روش های شناسایی حضوری بر اساس موقعیت جغرافیایی بیمارستان ها</a:t>
            </a:r>
            <a:endParaRPr lang="en-US" sz="32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5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8" grpId="0"/>
      <p:bldP spid="1048579" grpId="0"/>
      <p:bldP spid="1048580" grpId="0"/>
      <p:bldP spid="1048581" grpId="0"/>
      <p:bldP spid="1048582" grpId="0"/>
      <p:bldP spid="1048583" grpId="0"/>
      <p:bldP spid="1048584" grpId="0"/>
      <p:bldP spid="1048585" grpId="0"/>
      <p:bldP spid="1048586" grpId="0"/>
      <p:bldP spid="1048587" grpId="0"/>
      <p:bldP spid="1048588" grpId="0"/>
      <p:bldP spid="1048589" grpId="0"/>
      <p:bldP spid="1048590" grpId="0"/>
      <p:bldP spid="10485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864851-424F-4E3D-97B4-6B551FA543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5500" y="1828800"/>
            <a:ext cx="3606800" cy="3365500"/>
            <a:chOff x="1003300" y="1714500"/>
            <a:chExt cx="3606800" cy="3365500"/>
          </a:xfrm>
        </p:grpSpPr>
        <p:sp>
          <p:nvSpPr>
            <p:cNvPr id="4" name="Oval 3"/>
            <p:cNvSpPr/>
            <p:nvPr/>
          </p:nvSpPr>
          <p:spPr>
            <a:xfrm>
              <a:off x="1003300" y="1714500"/>
              <a:ext cx="3606800" cy="336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14525" y="2586037"/>
              <a:ext cx="1784350" cy="1622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cs typeface="B Nazanin" panose="00000400000000000000" pitchFamily="2" charset="-78"/>
                </a:rPr>
                <a:t>OPU</a:t>
              </a:r>
              <a:endParaRPr lang="en-US" b="1" dirty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7" name="Straight Arrow Connector 6"/>
            <p:cNvCxnSpPr>
              <a:stCxn id="5" idx="6"/>
              <a:endCxn id="4" idx="6"/>
            </p:cNvCxnSpPr>
            <p:nvPr/>
          </p:nvCxnSpPr>
          <p:spPr>
            <a:xfrm>
              <a:off x="3698875" y="3397250"/>
              <a:ext cx="9112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71856" y="3130034"/>
              <a:ext cx="838691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cs typeface="B Nazanin" panose="00000400000000000000" pitchFamily="2" charset="-78"/>
                </a:rPr>
                <a:t>30 km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14126" y="5294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&lt; 30 km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128110" y="2574277"/>
            <a:ext cx="2095500" cy="2180126"/>
            <a:chOff x="7277100" y="646763"/>
            <a:chExt cx="2095500" cy="2180126"/>
          </a:xfrm>
          <a:solidFill>
            <a:schemeClr val="accent2"/>
          </a:solidFill>
        </p:grpSpPr>
        <p:sp>
          <p:nvSpPr>
            <p:cNvPr id="13" name="Oval 12"/>
            <p:cNvSpPr/>
            <p:nvPr/>
          </p:nvSpPr>
          <p:spPr>
            <a:xfrm>
              <a:off x="7277100" y="646763"/>
              <a:ext cx="2095500" cy="218012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346950" y="1414729"/>
              <a:ext cx="692150" cy="6441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H</a:t>
              </a:r>
              <a:endParaRPr lang="en-US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564962" y="1414729"/>
              <a:ext cx="692150" cy="6441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H</a:t>
              </a:r>
              <a:endParaRPr lang="en-US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27" name="Straight Arrow Connector 26"/>
            <p:cNvCxnSpPr>
              <a:stCxn id="24" idx="7"/>
              <a:endCxn id="25" idx="3"/>
            </p:cNvCxnSpPr>
            <p:nvPr/>
          </p:nvCxnSpPr>
          <p:spPr>
            <a:xfrm>
              <a:off x="7937737" y="1509069"/>
              <a:ext cx="728588" cy="455514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1"/>
              <a:endCxn id="24" idx="5"/>
            </p:cNvCxnSpPr>
            <p:nvPr/>
          </p:nvCxnSpPr>
          <p:spPr>
            <a:xfrm flipH="1">
              <a:off x="7937737" y="1509069"/>
              <a:ext cx="728588" cy="455514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09421" y="178025"/>
            <a:ext cx="2095500" cy="2180126"/>
            <a:chOff x="7277100" y="3233865"/>
            <a:chExt cx="2095500" cy="2180126"/>
          </a:xfrm>
          <a:solidFill>
            <a:schemeClr val="accent2"/>
          </a:solidFill>
        </p:grpSpPr>
        <p:sp>
          <p:nvSpPr>
            <p:cNvPr id="33" name="Oval 32"/>
            <p:cNvSpPr/>
            <p:nvPr/>
          </p:nvSpPr>
          <p:spPr>
            <a:xfrm>
              <a:off x="7277100" y="3233865"/>
              <a:ext cx="2095500" cy="218012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978775" y="4000665"/>
              <a:ext cx="692150" cy="6441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H</a:t>
              </a:r>
              <a:endParaRPr lang="en-US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7993796" y="558868"/>
            <a:ext cx="1734404" cy="16773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555051">
            <a:off x="4199362" y="2186363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&gt; 30 km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133894" y="191658"/>
            <a:ext cx="2095500" cy="2180126"/>
            <a:chOff x="7277100" y="3233865"/>
            <a:chExt cx="2095500" cy="2180126"/>
          </a:xfrm>
        </p:grpSpPr>
        <p:sp>
          <p:nvSpPr>
            <p:cNvPr id="54" name="Oval 53"/>
            <p:cNvSpPr/>
            <p:nvPr/>
          </p:nvSpPr>
          <p:spPr>
            <a:xfrm>
              <a:off x="7277100" y="3233865"/>
              <a:ext cx="2095500" cy="218012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978775" y="4000665"/>
              <a:ext cx="692150" cy="6441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H</a:t>
              </a:r>
              <a:endParaRPr lang="en-US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0831" y="187246"/>
            <a:ext cx="2095500" cy="2180126"/>
            <a:chOff x="7277100" y="3233865"/>
            <a:chExt cx="2095500" cy="2180126"/>
          </a:xfrm>
          <a:solidFill>
            <a:schemeClr val="accent2"/>
          </a:solidFill>
        </p:grpSpPr>
        <p:sp>
          <p:nvSpPr>
            <p:cNvPr id="70" name="Oval 69"/>
            <p:cNvSpPr/>
            <p:nvPr/>
          </p:nvSpPr>
          <p:spPr>
            <a:xfrm>
              <a:off x="7277100" y="3233865"/>
              <a:ext cx="2095500" cy="218012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978775" y="4000665"/>
              <a:ext cx="692150" cy="6441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H</a:t>
              </a:r>
              <a:endParaRPr lang="en-US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>
            <a:off x="7153041" y="944825"/>
            <a:ext cx="3354914" cy="6441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164451" y="959624"/>
            <a:ext cx="3369630" cy="6441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132867" y="4053531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cs typeface="B Nazanin" panose="00000400000000000000" pitchFamily="2" charset="-78"/>
              </a:rPr>
              <a:t>ستادی</a:t>
            </a:r>
            <a:endParaRPr lang="en-US" sz="2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cxnSp>
        <p:nvCxnSpPr>
          <p:cNvPr id="84" name="Straight Arrow Connector 83"/>
          <p:cNvCxnSpPr>
            <a:endCxn id="86" idx="1"/>
          </p:cNvCxnSpPr>
          <p:nvPr/>
        </p:nvCxnSpPr>
        <p:spPr>
          <a:xfrm flipV="1">
            <a:off x="4350467" y="2466214"/>
            <a:ext cx="1512130" cy="4650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eft Bracket 85"/>
          <p:cNvSpPr/>
          <p:nvPr/>
        </p:nvSpPr>
        <p:spPr>
          <a:xfrm>
            <a:off x="5862597" y="178025"/>
            <a:ext cx="179788" cy="4576378"/>
          </a:xfrm>
          <a:prstGeom prst="leftBracket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 rot="20577080">
            <a:off x="4394576" y="2748774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دارای </a:t>
            </a:r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ICU</a:t>
            </a:r>
          </a:p>
        </p:txBody>
      </p:sp>
      <p:cxnSp>
        <p:nvCxnSpPr>
          <p:cNvPr id="89" name="Straight Arrow Connector 88"/>
          <p:cNvCxnSpPr>
            <a:stCxn id="4" idx="5"/>
            <a:endCxn id="95" idx="2"/>
          </p:cNvCxnSpPr>
          <p:nvPr/>
        </p:nvCxnSpPr>
        <p:spPr>
          <a:xfrm>
            <a:off x="3904096" y="4701434"/>
            <a:ext cx="3897420" cy="9038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7801516" y="4515196"/>
            <a:ext cx="2095500" cy="2180126"/>
            <a:chOff x="7277100" y="3233865"/>
            <a:chExt cx="2095500" cy="2180126"/>
          </a:xfrm>
          <a:solidFill>
            <a:schemeClr val="accent2"/>
          </a:solidFill>
        </p:grpSpPr>
        <p:sp>
          <p:nvSpPr>
            <p:cNvPr id="95" name="Oval 94"/>
            <p:cNvSpPr/>
            <p:nvPr/>
          </p:nvSpPr>
          <p:spPr>
            <a:xfrm>
              <a:off x="7277100" y="3233865"/>
              <a:ext cx="2095500" cy="218012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978775" y="4000665"/>
              <a:ext cx="692150" cy="6441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H</a:t>
              </a:r>
              <a:endParaRPr lang="en-US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 rot="701267">
            <a:off x="4327957" y="4420853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&gt; 30 km</a:t>
            </a:r>
          </a:p>
        </p:txBody>
      </p:sp>
      <p:sp>
        <p:nvSpPr>
          <p:cNvPr id="102" name="TextBox 101"/>
          <p:cNvSpPr txBox="1"/>
          <p:nvPr/>
        </p:nvSpPr>
        <p:spPr>
          <a:xfrm rot="816856">
            <a:off x="4184687" y="5036102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فاقد </a:t>
            </a:r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ICU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14358" y="600214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cs typeface="B Nazanin" panose="00000400000000000000" pitchFamily="2" charset="-78"/>
              </a:rPr>
              <a:t>مترون</a:t>
            </a:r>
            <a:endParaRPr lang="en-US" sz="2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50294" y="4418221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cs typeface="B Nazanin" panose="00000400000000000000" pitchFamily="2" charset="-78"/>
              </a:rPr>
              <a:t>بازرس دانشگاه</a:t>
            </a:r>
            <a:endParaRPr lang="en-US" sz="2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01516" y="2107566"/>
            <a:ext cx="1825084" cy="10346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735426">
            <a:off x="8021429" y="2081829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&gt; 30 km</a:t>
            </a:r>
          </a:p>
        </p:txBody>
      </p:sp>
    </p:spTree>
    <p:extLst>
      <p:ext uri="{BB962C8B-B14F-4D97-AF65-F5344CB8AC3E}">
        <p14:creationId xmlns:p14="http://schemas.microsoft.com/office/powerpoint/2010/main" val="20161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27591 -0.001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3932 -1.11111E-6 C 0.20169 -1.11111E-6 0.27865 0.09838 0.27865 0.17847 L 0.27865 0.35718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  <p:bldP spid="80" grpId="0"/>
      <p:bldP spid="86" grpId="0" animBg="1"/>
      <p:bldP spid="88" grpId="0"/>
      <p:bldP spid="101" grpId="0"/>
      <p:bldP spid="102" grpId="0"/>
      <p:bldP spid="103" grpId="0"/>
      <p:bldP spid="107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BCEB3-03B9-4E6A-8D0F-4A3B5DF98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32" y="1992702"/>
            <a:ext cx="4758133" cy="4865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BC992-922F-4FFD-A2E9-5BE299E7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95227D-C94D-4017-8A42-2385B8D8E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154D95-5C09-40A8-A394-DCD7A395A325}"/>
              </a:ext>
            </a:extLst>
          </p:cNvPr>
          <p:cNvSpPr txBox="1">
            <a:spLocks/>
          </p:cNvSpPr>
          <p:nvPr/>
        </p:nvSpPr>
        <p:spPr>
          <a:xfrm>
            <a:off x="882648" y="452188"/>
            <a:ext cx="10426699" cy="638313"/>
          </a:xfrm>
        </p:spPr>
        <p:txBody>
          <a:bodyPr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sz="115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تمرینات</a:t>
            </a:r>
            <a:endParaRPr lang="en-US" sz="115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265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419" y="913562"/>
            <a:ext cx="10021528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جدول تعیین روش غربالگری حضوری هر بیمارستان (تمرین اول)</a:t>
            </a:r>
            <a:endParaRPr lang="en-US" sz="32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0643"/>
              </p:ext>
            </p:extLst>
          </p:nvPr>
        </p:nvGraphicFramePr>
        <p:xfrm>
          <a:off x="969433" y="1800097"/>
          <a:ext cx="10253134" cy="4041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7028">
                  <a:extLst>
                    <a:ext uri="{9D8B030D-6E8A-4147-A177-3AD203B41FA5}">
                      <a16:colId xmlns:a16="http://schemas.microsoft.com/office/drawing/2014/main" val="2269400019"/>
                    </a:ext>
                  </a:extLst>
                </a:gridCol>
                <a:gridCol w="844225">
                  <a:extLst>
                    <a:ext uri="{9D8B030D-6E8A-4147-A177-3AD203B41FA5}">
                      <a16:colId xmlns:a16="http://schemas.microsoft.com/office/drawing/2014/main" val="4155476082"/>
                    </a:ext>
                  </a:extLst>
                </a:gridCol>
                <a:gridCol w="2727114">
                  <a:extLst>
                    <a:ext uri="{9D8B030D-6E8A-4147-A177-3AD203B41FA5}">
                      <a16:colId xmlns:a16="http://schemas.microsoft.com/office/drawing/2014/main" val="3293037026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156934089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1424054354"/>
                    </a:ext>
                  </a:extLst>
                </a:gridCol>
              </a:tblGrid>
              <a:tr h="505133"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نوع بازرسی</a:t>
                      </a:r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cs typeface="B Nazanin" panose="00000400000000000000" pitchFamily="2" charset="-78"/>
                        </a:rPr>
                        <a:t>ICU</a:t>
                      </a:r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شهر</a:t>
                      </a:r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نام بیمارستان</a:t>
                      </a:r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ردیف</a:t>
                      </a:r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315944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065057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708026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967412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19628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213865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12290"/>
                  </a:ext>
                </a:extLst>
              </a:tr>
              <a:tr h="505133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9000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4206" y="6024201"/>
            <a:ext cx="820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kern="0" dirty="0">
                <a:latin typeface="Corbel"/>
                <a:ea typeface="Corbel"/>
                <a:cs typeface="B Nazanin" panose="00000400000000000000" pitchFamily="2" charset="-78"/>
              </a:rPr>
              <a:t>نوع بازرسی: 1- دانشگاهی     2- متقاطع       3- ستادی</a:t>
            </a:r>
            <a:endParaRPr lang="en-US" sz="2800" b="1" kern="0" dirty="0">
              <a:latin typeface="Corbel"/>
              <a:ea typeface="Corbel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6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453" y="442024"/>
            <a:ext cx="5902041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 </a:t>
            </a:r>
            <a: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شاخص های دسته بندی بیمارستان ها</a:t>
            </a:r>
            <a:b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</a:br>
            <a:r>
              <a:rPr lang="fa-IR" sz="24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(پیوست تمرین دوم)</a:t>
            </a:r>
            <a:endParaRPr lang="en-US" sz="24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7170"/>
              </p:ext>
            </p:extLst>
          </p:nvPr>
        </p:nvGraphicFramePr>
        <p:xfrm>
          <a:off x="692570" y="1474839"/>
          <a:ext cx="10806859" cy="51029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87446">
                  <a:extLst>
                    <a:ext uri="{9D8B030D-6E8A-4147-A177-3AD203B41FA5}">
                      <a16:colId xmlns:a16="http://schemas.microsoft.com/office/drawing/2014/main" val="3052409608"/>
                    </a:ext>
                  </a:extLst>
                </a:gridCol>
                <a:gridCol w="2271252">
                  <a:extLst>
                    <a:ext uri="{9D8B030D-6E8A-4147-A177-3AD203B41FA5}">
                      <a16:colId xmlns:a16="http://schemas.microsoft.com/office/drawing/2014/main" val="1399294653"/>
                    </a:ext>
                  </a:extLst>
                </a:gridCol>
                <a:gridCol w="3496027">
                  <a:extLst>
                    <a:ext uri="{9D8B030D-6E8A-4147-A177-3AD203B41FA5}">
                      <a16:colId xmlns:a16="http://schemas.microsoft.com/office/drawing/2014/main" val="534757358"/>
                    </a:ext>
                  </a:extLst>
                </a:gridCol>
                <a:gridCol w="2252134">
                  <a:extLst>
                    <a:ext uri="{9D8B030D-6E8A-4147-A177-3AD203B41FA5}">
                      <a16:colId xmlns:a16="http://schemas.microsoft.com/office/drawing/2014/main" val="2066901574"/>
                    </a:ext>
                  </a:extLst>
                </a:gridCol>
              </a:tblGrid>
              <a:tr h="510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تعداد بازرسی در هفته</a:t>
                      </a:r>
                      <a:endParaRPr lang="en-US" sz="24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تیپ بیمارستان</a:t>
                      </a:r>
                      <a:endParaRPr lang="en-US" sz="24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سرویس نورولوژی/نوروسرجری</a:t>
                      </a:r>
                      <a:endParaRPr lang="en-US" sz="2400" b="1" kern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تعداد تخت </a:t>
                      </a:r>
                      <a:r>
                        <a:rPr lang="en-US" sz="2400" kern="0" dirty="0">
                          <a:cs typeface="B Nazanin" panose="00000400000000000000" pitchFamily="2" charset="-78"/>
                        </a:rPr>
                        <a:t>ICU</a:t>
                      </a:r>
                      <a:endParaRPr lang="en-US" sz="2400" b="1" kern="0" dirty="0">
                        <a:solidFill>
                          <a:srgbClr val="FFFF00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1572420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هر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An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+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بیشتر از 20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927242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4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A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-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بیشتر از 20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582863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4 روز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Bn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+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20- 11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275285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3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B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-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20 - 11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271306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3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Cn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+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10 - 6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716380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2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C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-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10 - 6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46290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2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Dn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+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5 - 1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995256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1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D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-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5 - 1 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986682"/>
                  </a:ext>
                </a:extLst>
              </a:tr>
              <a:tr h="5102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1 روز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cs typeface="B Nazanin" panose="00000400000000000000" pitchFamily="2" charset="-78"/>
                        </a:rPr>
                        <a:t>E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>
                          <a:cs typeface="B Nazanin" panose="00000400000000000000" pitchFamily="2" charset="-78"/>
                        </a:rPr>
                        <a:t>-</a:t>
                      </a:r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فاقد </a:t>
                      </a:r>
                      <a:r>
                        <a:rPr lang="en-US" sz="2400" kern="0" dirty="0">
                          <a:cs typeface="B Nazanin" panose="00000400000000000000" pitchFamily="2" charset="-78"/>
                        </a:rPr>
                        <a:t>ICU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00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1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15" y="762786"/>
            <a:ext cx="10500852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 </a:t>
            </a:r>
            <a: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تدوین جدول دسته بندی بیمارستان های هر استان (تمرین دوم)</a:t>
            </a:r>
            <a:endParaRPr lang="en-US" sz="32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64050"/>
              </p:ext>
            </p:extLst>
          </p:nvPr>
        </p:nvGraphicFramePr>
        <p:xfrm>
          <a:off x="575733" y="1401099"/>
          <a:ext cx="11040534" cy="51885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3561994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77123006"/>
                    </a:ext>
                  </a:extLst>
                </a:gridCol>
                <a:gridCol w="1989667">
                  <a:extLst>
                    <a:ext uri="{9D8B030D-6E8A-4147-A177-3AD203B41FA5}">
                      <a16:colId xmlns:a16="http://schemas.microsoft.com/office/drawing/2014/main" val="1301394047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119324074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val="1907496986"/>
                    </a:ext>
                  </a:extLst>
                </a:gridCol>
                <a:gridCol w="1550493">
                  <a:extLst>
                    <a:ext uri="{9D8B030D-6E8A-4147-A177-3AD203B41FA5}">
                      <a16:colId xmlns:a16="http://schemas.microsoft.com/office/drawing/2014/main" val="4019946103"/>
                    </a:ext>
                  </a:extLst>
                </a:gridCol>
                <a:gridCol w="735508">
                  <a:extLst>
                    <a:ext uri="{9D8B030D-6E8A-4147-A177-3AD203B41FA5}">
                      <a16:colId xmlns:a16="http://schemas.microsoft.com/office/drawing/2014/main" val="3221163956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تعداد بازرسی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تیپ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تعداد تخت </a:t>
                      </a:r>
                      <a:r>
                        <a:rPr lang="en-US" sz="2000" kern="0" dirty="0">
                          <a:cs typeface="B Nazanin" panose="00000400000000000000" pitchFamily="2" charset="-78"/>
                        </a:rPr>
                        <a:t>ICU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سرویس نورولوژی/نوروسرجری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شهر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نام بیمارستان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ردیف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882507"/>
                  </a:ext>
                </a:extLst>
              </a:tr>
              <a:tr h="741227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37673"/>
                  </a:ext>
                </a:extLst>
              </a:tr>
              <a:tr h="741227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234711"/>
                  </a:ext>
                </a:extLst>
              </a:tr>
              <a:tr h="741227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471507"/>
                  </a:ext>
                </a:extLst>
              </a:tr>
              <a:tr h="741227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78598"/>
                  </a:ext>
                </a:extLst>
              </a:tr>
              <a:tr h="741227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395436"/>
                  </a:ext>
                </a:extLst>
              </a:tr>
              <a:tr h="741227"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69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0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92" y="375109"/>
            <a:ext cx="8111841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 </a:t>
            </a:r>
            <a: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تدوین برنامه ی غربالگری حضوری هفتگی هر استان </a:t>
            </a:r>
            <a:r>
              <a:rPr lang="fa-IR" sz="28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(تمرین سوم)</a:t>
            </a:r>
            <a:endParaRPr lang="en-US" sz="28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27644"/>
              </p:ext>
            </p:extLst>
          </p:nvPr>
        </p:nvGraphicFramePr>
        <p:xfrm>
          <a:off x="939800" y="1470512"/>
          <a:ext cx="10312400" cy="457665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71990">
                  <a:extLst>
                    <a:ext uri="{9D8B030D-6E8A-4147-A177-3AD203B41FA5}">
                      <a16:colId xmlns:a16="http://schemas.microsoft.com/office/drawing/2014/main" val="3890801743"/>
                    </a:ext>
                  </a:extLst>
                </a:gridCol>
                <a:gridCol w="1471990">
                  <a:extLst>
                    <a:ext uri="{9D8B030D-6E8A-4147-A177-3AD203B41FA5}">
                      <a16:colId xmlns:a16="http://schemas.microsoft.com/office/drawing/2014/main" val="2677738884"/>
                    </a:ext>
                  </a:extLst>
                </a:gridCol>
                <a:gridCol w="1471990">
                  <a:extLst>
                    <a:ext uri="{9D8B030D-6E8A-4147-A177-3AD203B41FA5}">
                      <a16:colId xmlns:a16="http://schemas.microsoft.com/office/drawing/2014/main" val="2726586461"/>
                    </a:ext>
                  </a:extLst>
                </a:gridCol>
                <a:gridCol w="1471990">
                  <a:extLst>
                    <a:ext uri="{9D8B030D-6E8A-4147-A177-3AD203B41FA5}">
                      <a16:colId xmlns:a16="http://schemas.microsoft.com/office/drawing/2014/main" val="467712897"/>
                    </a:ext>
                  </a:extLst>
                </a:gridCol>
                <a:gridCol w="1471990">
                  <a:extLst>
                    <a:ext uri="{9D8B030D-6E8A-4147-A177-3AD203B41FA5}">
                      <a16:colId xmlns:a16="http://schemas.microsoft.com/office/drawing/2014/main" val="3132425677"/>
                    </a:ext>
                  </a:extLst>
                </a:gridCol>
                <a:gridCol w="1471990">
                  <a:extLst>
                    <a:ext uri="{9D8B030D-6E8A-4147-A177-3AD203B41FA5}">
                      <a16:colId xmlns:a16="http://schemas.microsoft.com/office/drawing/2014/main" val="3312050842"/>
                    </a:ext>
                  </a:extLst>
                </a:gridCol>
                <a:gridCol w="1480460">
                  <a:extLst>
                    <a:ext uri="{9D8B030D-6E8A-4147-A177-3AD203B41FA5}">
                      <a16:colId xmlns:a16="http://schemas.microsoft.com/office/drawing/2014/main" val="1521909568"/>
                    </a:ext>
                  </a:extLst>
                </a:gridCol>
              </a:tblGrid>
              <a:tr h="267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جمعه (الف)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پنجشنبه (الف)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چهارشنبه (الف)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سه شنبه (الف)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دوشنبه (الف)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یکشنبه (الف)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 dirty="0">
                          <a:cs typeface="B Nazanin" panose="00000400000000000000" pitchFamily="2" charset="-78"/>
                        </a:rPr>
                        <a:t>شنبه (الف)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600603619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30412033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944029220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3480022071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2903451275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225603371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884071754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2750332359"/>
                  </a:ext>
                </a:extLst>
              </a:tr>
              <a:tr h="267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جمعه (ب)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پنجشنبه (ب)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چهارشنبه (ب)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سه شنبه (ب)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دوشنبه (ب)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یکشنبه (ب)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 dirty="0">
                          <a:cs typeface="B Nazanin" panose="00000400000000000000" pitchFamily="2" charset="-78"/>
                        </a:rPr>
                        <a:t>شنبه (ب)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394033429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2028679615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4498315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019575711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224557723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2607587548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79731134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855241465"/>
                  </a:ext>
                </a:extLst>
              </a:tr>
              <a:tr h="26774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جمعه (ج)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پنجشنبه (ج)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چهارشنبه (ج)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سه شنبه (ج)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دوشنبه (ج)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>
                          <a:cs typeface="B Nazanin" panose="00000400000000000000" pitchFamily="2" charset="-78"/>
                        </a:rPr>
                        <a:t>یکشنبه (ج)</a:t>
                      </a:r>
                      <a:endParaRPr lang="en-US" sz="18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0" dirty="0">
                          <a:cs typeface="B Nazanin" panose="00000400000000000000" pitchFamily="2" charset="-78"/>
                        </a:rPr>
                        <a:t>شنبه (ج)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852480309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96231996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196532985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4055690686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3315968371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4051469553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849113636"/>
                  </a:ext>
                </a:extLst>
              </a:tr>
              <a:tr h="17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0728" marR="50728" marT="0" marB="0" anchor="ctr"/>
                </a:tc>
                <a:extLst>
                  <a:ext uri="{0D108BD9-81ED-4DB2-BD59-A6C34878D82A}">
                    <a16:rowId xmlns:a16="http://schemas.microsoft.com/office/drawing/2014/main" val="4138494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887" y="6182638"/>
            <a:ext cx="1154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kern="0" dirty="0">
                <a:solidFill>
                  <a:srgbClr val="92D050"/>
                </a:solidFill>
                <a:latin typeface="Corbel"/>
                <a:ea typeface="Corbel"/>
                <a:cs typeface="B Nazanin" panose="00000400000000000000" pitchFamily="2" charset="-78"/>
              </a:rPr>
              <a:t>الف : </a:t>
            </a:r>
            <a:r>
              <a:rPr lang="fa-IR" sz="2400" b="1" kern="0" dirty="0">
                <a:latin typeface="Corbel"/>
                <a:ea typeface="Corbel"/>
                <a:cs typeface="B Nazanin" panose="00000400000000000000" pitchFamily="2" charset="-78"/>
              </a:rPr>
              <a:t>تا 30 بیمارستان      </a:t>
            </a:r>
            <a:r>
              <a:rPr lang="fa-IR" sz="2400" b="1" kern="0" dirty="0">
                <a:solidFill>
                  <a:srgbClr val="92D050"/>
                </a:solidFill>
                <a:latin typeface="Corbel"/>
                <a:ea typeface="Corbel"/>
                <a:cs typeface="B Nazanin" panose="00000400000000000000" pitchFamily="2" charset="-78"/>
              </a:rPr>
              <a:t> الف و ب: </a:t>
            </a:r>
            <a:r>
              <a:rPr lang="fa-IR" sz="2400" b="1" kern="0" dirty="0">
                <a:latin typeface="Corbel"/>
                <a:ea typeface="Corbel"/>
                <a:cs typeface="B Nazanin" panose="00000400000000000000" pitchFamily="2" charset="-78"/>
              </a:rPr>
              <a:t>تا 50 بیمارستان     </a:t>
            </a:r>
            <a:r>
              <a:rPr lang="fa-IR" sz="2400" b="1" kern="0" dirty="0">
                <a:solidFill>
                  <a:srgbClr val="92D050"/>
                </a:solidFill>
                <a:latin typeface="Corbel"/>
                <a:ea typeface="Corbel"/>
                <a:cs typeface="B Nazanin" panose="00000400000000000000" pitchFamily="2" charset="-78"/>
              </a:rPr>
              <a:t>الف و ب و ج: </a:t>
            </a:r>
            <a:r>
              <a:rPr lang="fa-IR" sz="2400" b="1" kern="0" dirty="0">
                <a:latin typeface="Corbel"/>
                <a:ea typeface="Corbel"/>
                <a:cs typeface="B Nazanin" panose="00000400000000000000" pitchFamily="2" charset="-78"/>
              </a:rPr>
              <a:t>بیش از 50 بیمارستان     </a:t>
            </a:r>
            <a:endParaRPr lang="en-US" sz="2400" b="1" kern="0" dirty="0">
              <a:latin typeface="Corbel"/>
              <a:ea typeface="Corbel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14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453" y="1035236"/>
            <a:ext cx="8859093" cy="638313"/>
          </a:xfrm>
        </p:spPr>
        <p:txBody>
          <a:bodyPr>
            <a:noAutofit/>
          </a:bodyPr>
          <a:lstStyle/>
          <a:p>
            <a:pPr algn="ctr" rtl="1"/>
            <a:r>
              <a:rPr lang="fa-IR" sz="3200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 </a:t>
            </a:r>
            <a:r>
              <a:rPr lang="fa-IR" sz="3200" b="1" kern="0" dirty="0">
                <a:solidFill>
                  <a:srgbClr val="00AEEF"/>
                </a:solidFill>
                <a:latin typeface="Corbel"/>
                <a:ea typeface="Corbel"/>
                <a:cs typeface="B Nazanin" panose="00000400000000000000" pitchFamily="2" charset="-78"/>
              </a:rPr>
              <a:t>جدول تعیین غربالگران حضوری هر استان (تمرین چهارم)</a:t>
            </a:r>
            <a:endParaRPr lang="en-US" sz="3200" b="1" kern="0" dirty="0">
              <a:solidFill>
                <a:srgbClr val="00AEEF"/>
              </a:solidFill>
              <a:latin typeface="Corbel"/>
              <a:ea typeface="Corbel"/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86928"/>
              </p:ext>
            </p:extLst>
          </p:nvPr>
        </p:nvGraphicFramePr>
        <p:xfrm>
          <a:off x="735917" y="1991031"/>
          <a:ext cx="10720166" cy="45307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12533">
                  <a:extLst>
                    <a:ext uri="{9D8B030D-6E8A-4147-A177-3AD203B41FA5}">
                      <a16:colId xmlns:a16="http://schemas.microsoft.com/office/drawing/2014/main" val="105688672"/>
                    </a:ext>
                  </a:extLst>
                </a:gridCol>
                <a:gridCol w="5205427">
                  <a:extLst>
                    <a:ext uri="{9D8B030D-6E8A-4147-A177-3AD203B41FA5}">
                      <a16:colId xmlns:a16="http://schemas.microsoft.com/office/drawing/2014/main" val="2586622951"/>
                    </a:ext>
                  </a:extLst>
                </a:gridCol>
                <a:gridCol w="1864786">
                  <a:extLst>
                    <a:ext uri="{9D8B030D-6E8A-4147-A177-3AD203B41FA5}">
                      <a16:colId xmlns:a16="http://schemas.microsoft.com/office/drawing/2014/main" val="790693603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3033045743"/>
                    </a:ext>
                  </a:extLst>
                </a:gridCol>
              </a:tblGrid>
              <a:tr h="755127"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تلفن تماس بازرس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بسته ی بازرسی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نام بازرس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kern="0" dirty="0">
                          <a:cs typeface="B Nazanin" panose="00000400000000000000" pitchFamily="2" charset="-78"/>
                        </a:rPr>
                        <a:t>ردیف</a:t>
                      </a:r>
                      <a:endParaRPr lang="en-US" sz="20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76237"/>
                  </a:ext>
                </a:extLst>
              </a:tr>
              <a:tr h="755127"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-----0912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شنبه(الف)، یکشنبه(ب)، دوشنبه(ج)</a:t>
                      </a:r>
                      <a:r>
                        <a:rPr lang="fa-IR" sz="2400" kern="0" baseline="0" dirty="0">
                          <a:cs typeface="B Nazanin" panose="00000400000000000000" pitchFamily="2" charset="-78"/>
                        </a:rPr>
                        <a:t> و ...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علی احمدی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1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923287"/>
                  </a:ext>
                </a:extLst>
              </a:tr>
              <a:tr h="755127">
                <a:tc>
                  <a:txBody>
                    <a:bodyPr/>
                    <a:lstStyle/>
                    <a:p>
                      <a:pPr algn="ctr"/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2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704883"/>
                  </a:ext>
                </a:extLst>
              </a:tr>
              <a:tr h="755127"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3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67097"/>
                  </a:ext>
                </a:extLst>
              </a:tr>
              <a:tr h="755127"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4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627040"/>
                  </a:ext>
                </a:extLst>
              </a:tr>
              <a:tr h="755127"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0" dirty="0">
                          <a:cs typeface="B Nazanin" panose="00000400000000000000" pitchFamily="2" charset="-78"/>
                        </a:rPr>
                        <a:t>5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Corbel"/>
                        <a:ea typeface="Corbel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32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9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uben.verborgh.org/images/blog/bo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825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153400" y="3352800"/>
            <a:ext cx="3429000" cy="9144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A589C-BA02-4112-A2E1-ABF6BEC5A47A}"/>
              </a:ext>
            </a:extLst>
          </p:cNvPr>
          <p:cNvSpPr txBox="1"/>
          <p:nvPr/>
        </p:nvSpPr>
        <p:spPr>
          <a:xfrm>
            <a:off x="8001000" y="4834467"/>
            <a:ext cx="333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Omid Ghobadi</a:t>
            </a:r>
          </a:p>
          <a:p>
            <a:r>
              <a:rPr lang="en-US" dirty="0">
                <a:hlinkClick r:id="rId4"/>
              </a:rPr>
              <a:t>ghobadi.omid@yahoo.com</a:t>
            </a:r>
            <a:endParaRPr lang="en-US" dirty="0"/>
          </a:p>
          <a:p>
            <a:r>
              <a:rPr lang="en-US" dirty="0"/>
              <a:t>00989131212411</a:t>
            </a:r>
          </a:p>
        </p:txBody>
      </p:sp>
    </p:spTree>
    <p:extLst>
      <p:ext uri="{BB962C8B-B14F-4D97-AF65-F5344CB8AC3E}">
        <p14:creationId xmlns:p14="http://schemas.microsoft.com/office/powerpoint/2010/main" val="7488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49" y="228600"/>
            <a:ext cx="7498080" cy="533400"/>
          </a:xfrm>
        </p:spPr>
        <p:txBody>
          <a:bodyPr>
            <a:noAutofit/>
          </a:bodyPr>
          <a:lstStyle/>
          <a:p>
            <a:pPr algn="ctr" rtl="1"/>
            <a:r>
              <a:rPr lang="fa-IR" sz="3200" b="0" dirty="0">
                <a:solidFill>
                  <a:srgbClr val="00A9ED"/>
                </a:solidFill>
                <a:cs typeface="B Nazanin" panose="00000400000000000000" pitchFamily="2" charset="-78"/>
              </a:rPr>
              <a:t>تعریف چند واژه</a:t>
            </a:r>
            <a:endParaRPr lang="en-US" sz="3200" b="0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37308" y="983673"/>
            <a:ext cx="10861963" cy="54864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1- دهنده ی احتمالی (</a:t>
            </a:r>
            <a:r>
              <a:rPr lang="en-US" sz="2400" dirty="0">
                <a:solidFill>
                  <a:srgbClr val="8EC04B"/>
                </a:solidFill>
                <a:cs typeface="B Nazanin" panose="00000400000000000000" pitchFamily="2" charset="-78"/>
              </a:rPr>
              <a:t>Possible Donor</a:t>
            </a: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):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بیماری با ضربه یا ضایعه ی مغزی و یا اختلال خونرسانی مغز که از نظر پزشکی ، به نظر مورد مناسبی برای اهدای عضو است.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2- دهنده ی بالقوه (</a:t>
            </a:r>
            <a:r>
              <a:rPr lang="en-US" sz="2400" dirty="0">
                <a:solidFill>
                  <a:srgbClr val="8EC04B"/>
                </a:solidFill>
                <a:cs typeface="B Nazanin" panose="00000400000000000000" pitchFamily="2" charset="-78"/>
              </a:rPr>
              <a:t>Potential Donor</a:t>
            </a: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):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بیماری که از نظر پزشکی (سوابق پزشکی، رفتار اجتماعی، آزمایشات، علت مرگ مغزی و ...) قابلیت اهدا را دارد.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3- دهنده ی مناسب </a:t>
            </a:r>
            <a:r>
              <a:rPr lang="en-US" sz="2400" dirty="0">
                <a:solidFill>
                  <a:srgbClr val="8EC04B"/>
                </a:solidFill>
                <a:cs typeface="B Nazanin" panose="00000400000000000000" pitchFamily="2" charset="-78"/>
              </a:rPr>
              <a:t>)</a:t>
            </a: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8EC04B"/>
                </a:solidFill>
                <a:cs typeface="B Nazanin" panose="00000400000000000000" pitchFamily="2" charset="-78"/>
              </a:rPr>
              <a:t>Eligible Donor</a:t>
            </a: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):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مورد مرگ مغزی مناسب از نظر پزشکی که دارای معاینات تأیید کننده ی مرگ مغزی بر اساس قوانین قضایی هر کشور می باشد.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4- دهنده ی بالفعل (</a:t>
            </a:r>
            <a:r>
              <a:rPr lang="en-US" sz="2400" dirty="0">
                <a:solidFill>
                  <a:srgbClr val="8EC04B"/>
                </a:solidFill>
                <a:cs typeface="B Nazanin" panose="00000400000000000000" pitchFamily="2" charset="-78"/>
              </a:rPr>
              <a:t>Actual Donor</a:t>
            </a: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):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دهنده ی مناسبی که خانواده رضایت دهند و حداقل یک ارگان آن برداشت شود.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5- دهنده ی مورد استفاده (</a:t>
            </a:r>
            <a:r>
              <a:rPr lang="en-US" sz="2400" dirty="0">
                <a:solidFill>
                  <a:srgbClr val="8EC04B"/>
                </a:solidFill>
                <a:cs typeface="B Nazanin" panose="00000400000000000000" pitchFamily="2" charset="-78"/>
              </a:rPr>
              <a:t>Utilized Donor</a:t>
            </a:r>
            <a:r>
              <a:rPr lang="fa-IR" sz="2400" dirty="0">
                <a:solidFill>
                  <a:srgbClr val="8EC04B"/>
                </a:solidFill>
                <a:cs typeface="B Nazanin" panose="00000400000000000000" pitchFamily="2" charset="-78"/>
              </a:rPr>
              <a:t>):</a:t>
            </a:r>
          </a:p>
          <a:p>
            <a:pPr algn="r" rtl="1">
              <a:buNone/>
            </a:pPr>
            <a:r>
              <a:rPr lang="fa-IR" sz="2400" dirty="0">
                <a:solidFill>
                  <a:srgbClr val="737375"/>
                </a:solidFill>
                <a:cs typeface="B Nazanin" panose="00000400000000000000" pitchFamily="2" charset="-78"/>
              </a:rPr>
              <a:t>دهنده ای که حداقل یک ارگان آن پیوند شود.</a:t>
            </a:r>
            <a:endParaRPr lang="en-US" sz="2400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FD351-4715-4CD2-A09E-D4AC632B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5845" r="13451"/>
          <a:stretch/>
        </p:blipFill>
        <p:spPr>
          <a:xfrm>
            <a:off x="1006915" y="4187921"/>
            <a:ext cx="2624667" cy="26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4" y="1217694"/>
            <a:ext cx="7028962" cy="86691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سؤال 1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942110" y="2590800"/>
            <a:ext cx="10172976" cy="28194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کدامیک از گزینه های زیر، تعریف </a:t>
            </a:r>
            <a:r>
              <a:rPr lang="en-US" b="1" dirty="0">
                <a:solidFill>
                  <a:srgbClr val="737375"/>
                </a:solidFill>
                <a:cs typeface="B Nazanin" panose="00000400000000000000" pitchFamily="2" charset="-78"/>
              </a:rPr>
              <a:t>Eligible Donor</a:t>
            </a: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 است؟</a:t>
            </a:r>
          </a:p>
          <a:p>
            <a:pPr algn="r" rtl="1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الف) از نظر بالینی و سوابق پزشکی، ممنوعیتی برای اهدای عضو نداشته باشد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ب) خانواده رضایت دهند و حداقل یک ارگان قابل پیوند از او برداشت شود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ج) حداقل یک ارگان موفق، از وی پیوند شده باشد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د) تیم تأیید کننده مرگ مغزی را تأیید کرده باشند و از هر نظر، قابلیت اهدا داشته باشد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13315-0F15-499E-9393-06269A187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868" y="2446866"/>
            <a:ext cx="3073400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1" y="1299345"/>
            <a:ext cx="8251370" cy="485913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solidFill>
                  <a:srgbClr val="00A9ED"/>
                </a:solidFill>
                <a:cs typeface="B Nazanin" panose="00000400000000000000" pitchFamily="2" charset="-78"/>
              </a:rPr>
              <a:t>3- روشهای رایج یافتن اهدا کننده ی احتمالی در جهان</a:t>
            </a:r>
            <a:endParaRPr lang="en-US" sz="3200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590801" y="1785258"/>
            <a:ext cx="8552688" cy="4256314"/>
          </a:xfrm>
        </p:spPr>
        <p:txBody>
          <a:bodyPr>
            <a:normAutofit/>
          </a:bodyPr>
          <a:lstStyle/>
          <a:p>
            <a:pPr rtl="0">
              <a:buNone/>
            </a:pPr>
            <a:endParaRPr lang="fa-IR" sz="2400" b="1" dirty="0">
              <a:cs typeface="B Nazanin" panose="00000400000000000000" pitchFamily="2" charset="-78"/>
            </a:endParaRPr>
          </a:p>
          <a:p>
            <a:pPr marL="0" indent="0" rtl="0">
              <a:buNone/>
            </a:pP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1- روش اداری</a:t>
            </a: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(Administrative detection)</a:t>
            </a: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82296" indent="0" rtl="0">
              <a:buNone/>
            </a:pP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 (Active detection) </a:t>
            </a: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2- روش حضوری یا فعال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82296" indent="0" rtl="0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marL="82296" indent="0" rtl="0">
              <a:buNone/>
            </a:pPr>
            <a:r>
              <a:rPr lang="en-US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(Passive detection)</a:t>
            </a: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3- روش غیر حضوری یا غیر فعال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rtl="0">
              <a:buNone/>
            </a:pP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447" y="2467114"/>
            <a:ext cx="3310707" cy="25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4" y="1217694"/>
            <a:ext cx="7028962" cy="86691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A9ED"/>
                </a:solidFill>
                <a:cs typeface="B Nazanin" panose="00000400000000000000" pitchFamily="2" charset="-78"/>
              </a:rPr>
              <a:t>سؤال 2</a:t>
            </a:r>
            <a:endParaRPr lang="en-US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942110" y="2590800"/>
            <a:ext cx="10172976" cy="28194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>
                <a:solidFill>
                  <a:srgbClr val="737375"/>
                </a:solidFill>
                <a:cs typeface="B Nazanin" panose="00000400000000000000" pitchFamily="2" charset="-78"/>
              </a:rPr>
              <a:t>بدترین روش شناسایی افراد مرگ مغزی کدام است؟</a:t>
            </a:r>
          </a:p>
          <a:p>
            <a:pPr algn="r" rtl="1">
              <a:buNone/>
            </a:pPr>
            <a:endParaRPr lang="fa-IR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الف) فعال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ب) غیر فعال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ج) اداری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737375"/>
                </a:solidFill>
                <a:cs typeface="B Nazanin" panose="00000400000000000000" pitchFamily="2" charset="-78"/>
              </a:rPr>
              <a:t>د) بازرسی حضوری</a:t>
            </a:r>
            <a:endParaRPr lang="en-US" sz="2400" b="1" dirty="0">
              <a:solidFill>
                <a:srgbClr val="737375"/>
              </a:solidFill>
              <a:cs typeface="B Nazanin" panose="00000400000000000000" pitchFamily="2" charset="-78"/>
            </a:endParaRPr>
          </a:p>
          <a:p>
            <a:pPr algn="justLow" rtl="1">
              <a:buNone/>
            </a:pPr>
            <a:endParaRPr lang="en-US" sz="2000" b="1" dirty="0">
              <a:solidFill>
                <a:srgbClr val="737375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56ED0-BCC3-4C58-8BB8-7A5AE56E9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110" y="2764366"/>
            <a:ext cx="3073400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756" y="1330036"/>
            <a:ext cx="9531927" cy="715962"/>
          </a:xfrm>
        </p:spPr>
        <p:txBody>
          <a:bodyPr>
            <a:noAutofit/>
          </a:bodyPr>
          <a:lstStyle/>
          <a:p>
            <a:pPr rtl="1"/>
            <a:r>
              <a:rPr lang="fa-IR" sz="3200" b="1" dirty="0">
                <a:solidFill>
                  <a:srgbClr val="00A9ED"/>
                </a:solidFill>
                <a:cs typeface="B Nazanin" panose="00000400000000000000" pitchFamily="2" charset="-78"/>
              </a:rPr>
              <a:t>روش محاسبه تعداد دهندگان بالفعل سالانه در هر بیمارستان</a:t>
            </a:r>
            <a:endParaRPr lang="en-US" sz="3200" b="1" dirty="0">
              <a:solidFill>
                <a:srgbClr val="00A9ED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667" y="2709333"/>
            <a:ext cx="87782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71F4E-0184-451E-9CFE-62649422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8" y="3242733"/>
            <a:ext cx="2372882" cy="30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"/>
          </p:nvPr>
        </p:nvSpPr>
        <p:spPr>
          <a:xfrm>
            <a:off x="3911600" y="1439334"/>
            <a:ext cx="9582197" cy="2743200"/>
          </a:xfrm>
          <a:effectLst>
            <a:glow>
              <a:schemeClr val="accent4">
                <a:satMod val="175000"/>
              </a:schemeClr>
            </a:glow>
            <a:softEdge rad="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9600" b="1" dirty="0">
                <a:solidFill>
                  <a:srgbClr val="00A9ED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داستانی </a:t>
            </a:r>
            <a:endParaRPr lang="en-US" sz="9600" b="1" dirty="0">
              <a:solidFill>
                <a:srgbClr val="00A9ED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9600" b="1" dirty="0">
                <a:solidFill>
                  <a:srgbClr val="00A9ED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عجیب </a:t>
            </a:r>
            <a:endParaRPr lang="en-US" sz="9600" b="1" dirty="0">
              <a:solidFill>
                <a:srgbClr val="00A9ED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9600" b="1" dirty="0">
                <a:solidFill>
                  <a:srgbClr val="00A9ED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ولی واقعی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E4F7B-FAA0-4D2B-84F1-2107E3460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9" y="1676400"/>
            <a:ext cx="5470711" cy="40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ISOD-Theme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D-Theme" id="{F783C581-197E-4FD1-8D5F-8081AC54A899}" vid="{105DD3EE-6CA4-438E-90C7-76F981FA0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1764</Words>
  <Application>Microsoft Office PowerPoint</Application>
  <PresentationFormat>Widescreen</PresentationFormat>
  <Paragraphs>483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等线</vt:lpstr>
      <vt:lpstr>宋体</vt:lpstr>
      <vt:lpstr>Arial</vt:lpstr>
      <vt:lpstr>B Nazanin</vt:lpstr>
      <vt:lpstr>B Yekan</vt:lpstr>
      <vt:lpstr>Calibri</vt:lpstr>
      <vt:lpstr>Corbel</vt:lpstr>
      <vt:lpstr>IranNastaliq</vt:lpstr>
      <vt:lpstr>Mongolian Baiti</vt:lpstr>
      <vt:lpstr>Stencil Std</vt:lpstr>
      <vt:lpstr>Times New Roman</vt:lpstr>
      <vt:lpstr>ISOD-Theme</vt:lpstr>
      <vt:lpstr>PPDDP (Persian Possible Donor Detection Program) مدل ایرانی شناسایی اهدا کنندگان احتمالی </vt:lpstr>
      <vt:lpstr>ضعف شناسایی</vt:lpstr>
      <vt:lpstr>اهداف</vt:lpstr>
      <vt:lpstr>تعریف چند واژه</vt:lpstr>
      <vt:lpstr>سؤال 1</vt:lpstr>
      <vt:lpstr>3- روشهای رایج یافتن اهدا کننده ی احتمالی در جهان</vt:lpstr>
      <vt:lpstr>سؤال 2</vt:lpstr>
      <vt:lpstr>روش محاسبه تعداد دهندگان بالفعل سالانه در هر بیمارستان</vt:lpstr>
      <vt:lpstr>PowerPoint Presentation</vt:lpstr>
      <vt:lpstr>PowerPoint Presentation</vt:lpstr>
      <vt:lpstr>Just when we met TPM</vt:lpstr>
      <vt:lpstr>PowerPoint Presentation</vt:lpstr>
      <vt:lpstr>PowerPoint Presentation</vt:lpstr>
      <vt:lpstr>ابتدا تلاش در یافتن علت اصلی نمودیم</vt:lpstr>
      <vt:lpstr>سؤال 3</vt:lpstr>
      <vt:lpstr>در قدم اول</vt:lpstr>
      <vt:lpstr>در مرحله دوم</vt:lpstr>
      <vt:lpstr>PowerPoint Presentation</vt:lpstr>
      <vt:lpstr>PowerPoint Presentation</vt:lpstr>
      <vt:lpstr>PowerPoint Presentation</vt:lpstr>
      <vt:lpstr>سؤال 4</vt:lpstr>
      <vt:lpstr>2- گستره ی بیماران مورد شناسایی</vt:lpstr>
      <vt:lpstr>PowerPoint Presentation</vt:lpstr>
      <vt:lpstr>سؤال 5</vt:lpstr>
      <vt:lpstr>مشخصات PPDDP</vt:lpstr>
      <vt:lpstr>The results of PPDDP</vt:lpstr>
      <vt:lpstr>The results of PPDDP</vt:lpstr>
      <vt:lpstr>The results of PPDDP</vt:lpstr>
      <vt:lpstr>PowerPoint Presentation</vt:lpstr>
      <vt:lpstr>دو قاعده ی کلی:</vt:lpstr>
      <vt:lpstr>روش های شناسایی حضوری بر اساس موقعیت جغرافیایی بیمارستان ها</vt:lpstr>
      <vt:lpstr>PowerPoint Presentation</vt:lpstr>
      <vt:lpstr>PowerPoint Presentation</vt:lpstr>
      <vt:lpstr>جدول تعیین روش غربالگری حضوری هر بیمارستان (تمرین اول)</vt:lpstr>
      <vt:lpstr> شاخص های دسته بندی بیمارستان ها (پیوست تمرین دوم)</vt:lpstr>
      <vt:lpstr> تدوین جدول دسته بندی بیمارستان های هر استان (تمرین دوم)</vt:lpstr>
      <vt:lpstr> تدوین برنامه ی غربالگری حضوری هفتگی هر استان (تمرین سوم)</vt:lpstr>
      <vt:lpstr> جدول تعیین غربالگران حضوری هر استان (تمرین چهارم)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PPDDP (Persian Possible Donor Detection Program) مدل ایرانی شناسایی اهدا کنندگان احتمالی</dc:title>
  <dc:creator>Windows User</dc:creator>
  <cp:lastModifiedBy>User</cp:lastModifiedBy>
  <cp:revision>42</cp:revision>
  <dcterms:created xsi:type="dcterms:W3CDTF">2020-06-08T14:13:02Z</dcterms:created>
  <dcterms:modified xsi:type="dcterms:W3CDTF">2022-12-10T12:45:56Z</dcterms:modified>
</cp:coreProperties>
</file>