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73" r:id="rId2"/>
    <p:sldId id="483" r:id="rId3"/>
    <p:sldId id="480" r:id="rId4"/>
    <p:sldId id="457" r:id="rId5"/>
    <p:sldId id="308" r:id="rId6"/>
    <p:sldId id="293" r:id="rId7"/>
    <p:sldId id="423" r:id="rId8"/>
    <p:sldId id="418" r:id="rId9"/>
    <p:sldId id="475" r:id="rId10"/>
    <p:sldId id="384" r:id="rId11"/>
    <p:sldId id="426" r:id="rId12"/>
    <p:sldId id="427" r:id="rId13"/>
    <p:sldId id="478" r:id="rId14"/>
    <p:sldId id="428" r:id="rId15"/>
    <p:sldId id="481" r:id="rId16"/>
    <p:sldId id="385" r:id="rId17"/>
    <p:sldId id="470" r:id="rId18"/>
    <p:sldId id="466" r:id="rId19"/>
    <p:sldId id="450" r:id="rId20"/>
    <p:sldId id="419" r:id="rId21"/>
    <p:sldId id="451" r:id="rId22"/>
    <p:sldId id="468" r:id="rId23"/>
    <p:sldId id="415" r:id="rId24"/>
    <p:sldId id="465" r:id="rId25"/>
    <p:sldId id="424" r:id="rId26"/>
    <p:sldId id="482" r:id="rId27"/>
    <p:sldId id="383" r:id="rId28"/>
    <p:sldId id="460" r:id="rId29"/>
    <p:sldId id="462" r:id="rId30"/>
    <p:sldId id="463" r:id="rId31"/>
    <p:sldId id="4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32C0F1-FA58-447A-B82C-224CC77D917F}">
          <p14:sldIdLst>
            <p14:sldId id="473"/>
            <p14:sldId id="483"/>
            <p14:sldId id="480"/>
            <p14:sldId id="457"/>
            <p14:sldId id="308"/>
            <p14:sldId id="293"/>
            <p14:sldId id="423"/>
            <p14:sldId id="418"/>
            <p14:sldId id="475"/>
            <p14:sldId id="384"/>
            <p14:sldId id="426"/>
            <p14:sldId id="427"/>
            <p14:sldId id="478"/>
            <p14:sldId id="428"/>
            <p14:sldId id="481"/>
            <p14:sldId id="385"/>
            <p14:sldId id="470"/>
            <p14:sldId id="466"/>
            <p14:sldId id="450"/>
            <p14:sldId id="419"/>
            <p14:sldId id="451"/>
            <p14:sldId id="468"/>
            <p14:sldId id="415"/>
            <p14:sldId id="465"/>
            <p14:sldId id="424"/>
            <p14:sldId id="482"/>
            <p14:sldId id="383"/>
            <p14:sldId id="460"/>
            <p14:sldId id="462"/>
            <p14:sldId id="463"/>
            <p14:sldId id="484"/>
          </p14:sldIdLst>
        </p14:section>
        <p14:section name="Untitled Section" id="{B7FEE42F-946C-4804-B746-DC75E8539E5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67223-D4CA-4F5B-89EA-4629F20DA0F3}" type="doc">
      <dgm:prSet loTypeId="urn:microsoft.com/office/officeart/2005/8/layout/radial3" loCatId="cycle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A969932-F464-46CC-BEC6-42933FF6C602}">
      <dgm:prSet phldrT="[Text]"/>
      <dgm:spPr/>
      <dgm:t>
        <a:bodyPr/>
        <a:lstStyle/>
        <a:p>
          <a:r>
            <a:rPr lang="fa-IR" b="1" dirty="0">
              <a:solidFill>
                <a:srgbClr val="C00000"/>
              </a:solidFill>
              <a:cs typeface="B Nazanin" panose="00000400000000000000" pitchFamily="2" charset="-78"/>
            </a:rPr>
            <a:t>صفات و مهارتهای یک کوردیناتور       ایده آل</a:t>
          </a:r>
          <a:endParaRPr lang="en-US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4558BE8A-8D45-46CA-8676-263CFD6D04C8}" type="parTrans" cxnId="{DF33FE8B-3C3A-447E-8137-0C3F9A344C02}">
      <dgm:prSet/>
      <dgm:spPr/>
      <dgm:t>
        <a:bodyPr/>
        <a:lstStyle/>
        <a:p>
          <a:endParaRPr lang="en-US"/>
        </a:p>
      </dgm:t>
    </dgm:pt>
    <dgm:pt modelId="{0B136F33-F52A-4E9D-875A-4F68CFDFCB87}" type="sibTrans" cxnId="{DF33FE8B-3C3A-447E-8137-0C3F9A344C02}">
      <dgm:prSet/>
      <dgm:spPr/>
      <dgm:t>
        <a:bodyPr/>
        <a:lstStyle/>
        <a:p>
          <a:endParaRPr lang="en-US"/>
        </a:p>
      </dgm:t>
    </dgm:pt>
    <dgm:pt modelId="{87DBC542-D89C-4303-85CD-710F8AF41C2B}">
      <dgm:prSet phldrT="[Text]" custT="1"/>
      <dgm:spPr/>
      <dgm:t>
        <a:bodyPr/>
        <a:lstStyle/>
        <a:p>
          <a:r>
            <a:rPr lang="fa-IR" sz="1800" b="1" i="0" dirty="0">
              <a:cs typeface="B Nazanin" panose="00000400000000000000" pitchFamily="2" charset="-78"/>
            </a:rPr>
            <a:t>انگیزه، فداکاری و ظرفیت کاری</a:t>
          </a:r>
          <a:endParaRPr lang="en-US" sz="1800" b="1" i="0" dirty="0">
            <a:cs typeface="B Nazanin" panose="00000400000000000000" pitchFamily="2" charset="-78"/>
          </a:endParaRPr>
        </a:p>
      </dgm:t>
    </dgm:pt>
    <dgm:pt modelId="{4B4A8BCE-6217-472E-BC27-5C282D49FEE5}" type="parTrans" cxnId="{3F1E0279-D979-46BA-B80D-9FB873D0EF9B}">
      <dgm:prSet/>
      <dgm:spPr/>
      <dgm:t>
        <a:bodyPr/>
        <a:lstStyle/>
        <a:p>
          <a:endParaRPr lang="en-US"/>
        </a:p>
      </dgm:t>
    </dgm:pt>
    <dgm:pt modelId="{9ACC40BA-2780-46C5-9DBF-4C0AE8F7024E}" type="sibTrans" cxnId="{3F1E0279-D979-46BA-B80D-9FB873D0EF9B}">
      <dgm:prSet/>
      <dgm:spPr/>
      <dgm:t>
        <a:bodyPr/>
        <a:lstStyle/>
        <a:p>
          <a:endParaRPr lang="en-US"/>
        </a:p>
      </dgm:t>
    </dgm:pt>
    <dgm:pt modelId="{595BE87C-58C4-452A-AFFB-E151E4845218}">
      <dgm:prSet phldrT="[Text]" custT="1"/>
      <dgm:spPr/>
      <dgm:t>
        <a:bodyPr/>
        <a:lstStyle/>
        <a:p>
          <a:r>
            <a:rPr lang="fa-IR" sz="1800" b="1" i="0" dirty="0">
              <a:cs typeface="B Nazanin" panose="00000400000000000000" pitchFamily="2" charset="-78"/>
            </a:rPr>
            <a:t>خلاقیت</a:t>
          </a:r>
          <a:endParaRPr lang="en-US" sz="1800" b="1" i="0" dirty="0">
            <a:cs typeface="B Nazanin" panose="00000400000000000000" pitchFamily="2" charset="-78"/>
          </a:endParaRPr>
        </a:p>
      </dgm:t>
    </dgm:pt>
    <dgm:pt modelId="{41CE64AE-EA3B-4CFF-9BE4-FFAD753F4305}" type="parTrans" cxnId="{BDBE391F-76FC-492D-B73D-99D0215832A8}">
      <dgm:prSet/>
      <dgm:spPr/>
      <dgm:t>
        <a:bodyPr/>
        <a:lstStyle/>
        <a:p>
          <a:endParaRPr lang="en-US"/>
        </a:p>
      </dgm:t>
    </dgm:pt>
    <dgm:pt modelId="{AA6B2A10-B470-48AD-962A-647D7754D42A}" type="sibTrans" cxnId="{BDBE391F-76FC-492D-B73D-99D0215832A8}">
      <dgm:prSet/>
      <dgm:spPr/>
      <dgm:t>
        <a:bodyPr/>
        <a:lstStyle/>
        <a:p>
          <a:endParaRPr lang="en-US"/>
        </a:p>
      </dgm:t>
    </dgm:pt>
    <dgm:pt modelId="{9CD77BCF-877D-43A1-9984-A9ED2030DA21}">
      <dgm:prSet custT="1"/>
      <dgm:spPr/>
      <dgm:t>
        <a:bodyPr/>
        <a:lstStyle/>
        <a:p>
          <a:r>
            <a:rPr lang="fa-IR" sz="1800" b="1" i="0" dirty="0">
              <a:cs typeface="B Nazanin" panose="00000400000000000000" pitchFamily="2" charset="-78"/>
            </a:rPr>
            <a:t>اشتیاق و ظرفیت انتقال</a:t>
          </a:r>
        </a:p>
        <a:p>
          <a:r>
            <a:rPr lang="fa-IR" sz="1800" b="1" i="0" dirty="0">
              <a:cs typeface="B Nazanin" panose="00000400000000000000" pitchFamily="2" charset="-78"/>
            </a:rPr>
            <a:t>آن</a:t>
          </a:r>
          <a:endParaRPr lang="en-US" sz="1800" b="1" i="0" dirty="0">
            <a:cs typeface="B Nazanin" panose="00000400000000000000" pitchFamily="2" charset="-78"/>
          </a:endParaRPr>
        </a:p>
      </dgm:t>
    </dgm:pt>
    <dgm:pt modelId="{CA249CDD-08A7-4E8C-937A-F9E1FEAD1FEA}" type="parTrans" cxnId="{527CA828-CCF6-43D0-8FAD-430DD7ADF8FB}">
      <dgm:prSet/>
      <dgm:spPr/>
      <dgm:t>
        <a:bodyPr/>
        <a:lstStyle/>
        <a:p>
          <a:endParaRPr lang="en-US"/>
        </a:p>
      </dgm:t>
    </dgm:pt>
    <dgm:pt modelId="{BCEEC07A-3D33-4F19-B730-563C2256FDC3}" type="sibTrans" cxnId="{527CA828-CCF6-43D0-8FAD-430DD7ADF8FB}">
      <dgm:prSet/>
      <dgm:spPr/>
      <dgm:t>
        <a:bodyPr/>
        <a:lstStyle/>
        <a:p>
          <a:endParaRPr lang="en-US"/>
        </a:p>
      </dgm:t>
    </dgm:pt>
    <dgm:pt modelId="{327C2199-6FB2-4807-B0ED-C6F8ADB695C2}">
      <dgm:prSet custT="1"/>
      <dgm:spPr/>
      <dgm:t>
        <a:bodyPr/>
        <a:lstStyle/>
        <a:p>
          <a:r>
            <a:rPr lang="fa-IR" sz="1800" b="1" i="0" dirty="0">
              <a:cs typeface="B Nazanin" panose="00000400000000000000" pitchFamily="2" charset="-78"/>
            </a:rPr>
            <a:t>مدیریت بحران</a:t>
          </a:r>
          <a:endParaRPr lang="en-US" sz="1800" b="1" i="0" dirty="0">
            <a:cs typeface="B Nazanin" panose="00000400000000000000" pitchFamily="2" charset="-78"/>
          </a:endParaRPr>
        </a:p>
      </dgm:t>
    </dgm:pt>
    <dgm:pt modelId="{A3CFA995-1C37-4BB4-9284-2BC4514BD57F}" type="parTrans" cxnId="{F9A7EEB6-E1BB-472A-AE0A-E1B10287ED14}">
      <dgm:prSet/>
      <dgm:spPr/>
      <dgm:t>
        <a:bodyPr/>
        <a:lstStyle/>
        <a:p>
          <a:endParaRPr lang="en-US"/>
        </a:p>
      </dgm:t>
    </dgm:pt>
    <dgm:pt modelId="{A7B458BA-DEE6-46E9-86B7-F89F980282F4}" type="sibTrans" cxnId="{F9A7EEB6-E1BB-472A-AE0A-E1B10287ED14}">
      <dgm:prSet/>
      <dgm:spPr/>
      <dgm:t>
        <a:bodyPr/>
        <a:lstStyle/>
        <a:p>
          <a:endParaRPr lang="en-US"/>
        </a:p>
      </dgm:t>
    </dgm:pt>
    <dgm:pt modelId="{3074ABA4-6066-4F75-B162-6B0AFF33C8C8}">
      <dgm:prSet custT="1"/>
      <dgm:spPr/>
      <dgm:t>
        <a:bodyPr/>
        <a:lstStyle/>
        <a:p>
          <a:r>
            <a:rPr lang="fa-IR" sz="1800" b="1" i="0" dirty="0">
              <a:cs typeface="B Nazanin" panose="00000400000000000000" pitchFamily="2" charset="-78"/>
            </a:rPr>
            <a:t>ظرفیت پاسخگویی</a:t>
          </a:r>
          <a:endParaRPr lang="en-US" sz="1800" b="1" i="0" dirty="0">
            <a:cs typeface="B Nazanin" panose="00000400000000000000" pitchFamily="2" charset="-78"/>
          </a:endParaRPr>
        </a:p>
      </dgm:t>
    </dgm:pt>
    <dgm:pt modelId="{AED872E4-190D-4281-A7F3-8300815EF184}" type="parTrans" cxnId="{8F5D6E9C-B49A-41D9-81E6-98DDEB16C68A}">
      <dgm:prSet/>
      <dgm:spPr/>
      <dgm:t>
        <a:bodyPr/>
        <a:lstStyle/>
        <a:p>
          <a:endParaRPr lang="en-US"/>
        </a:p>
      </dgm:t>
    </dgm:pt>
    <dgm:pt modelId="{FD00637F-68A6-411B-8388-46DE4CFDC60F}" type="sibTrans" cxnId="{8F5D6E9C-B49A-41D9-81E6-98DDEB16C68A}">
      <dgm:prSet/>
      <dgm:spPr/>
      <dgm:t>
        <a:bodyPr/>
        <a:lstStyle/>
        <a:p>
          <a:endParaRPr lang="en-US"/>
        </a:p>
      </dgm:t>
    </dgm:pt>
    <dgm:pt modelId="{B9F773C9-4848-446D-82BD-EFAA84B4B9E7}">
      <dgm:prSet custT="1"/>
      <dgm:spPr/>
      <dgm:t>
        <a:bodyPr/>
        <a:lstStyle/>
        <a:p>
          <a:r>
            <a:rPr lang="fa-IR" sz="1800" b="1" i="0" dirty="0">
              <a:cs typeface="B Nazanin" panose="00000400000000000000" pitchFamily="2" charset="-78"/>
            </a:rPr>
            <a:t>دانش</a:t>
          </a:r>
          <a:endParaRPr lang="en-US" sz="1800" b="1" i="0" dirty="0">
            <a:cs typeface="B Nazanin" panose="00000400000000000000" pitchFamily="2" charset="-78"/>
          </a:endParaRPr>
        </a:p>
      </dgm:t>
    </dgm:pt>
    <dgm:pt modelId="{30B656D3-BC24-4E99-83C8-EE28F32726AD}" type="parTrans" cxnId="{D19BEC16-04D5-44F9-8F94-8AE7FB18CB3A}">
      <dgm:prSet/>
      <dgm:spPr/>
      <dgm:t>
        <a:bodyPr/>
        <a:lstStyle/>
        <a:p>
          <a:endParaRPr lang="en-US"/>
        </a:p>
      </dgm:t>
    </dgm:pt>
    <dgm:pt modelId="{0CD566C8-63F6-4728-8EDE-F536BD376393}" type="sibTrans" cxnId="{D19BEC16-04D5-44F9-8F94-8AE7FB18CB3A}">
      <dgm:prSet/>
      <dgm:spPr/>
      <dgm:t>
        <a:bodyPr/>
        <a:lstStyle/>
        <a:p>
          <a:endParaRPr lang="en-US"/>
        </a:p>
      </dgm:t>
    </dgm:pt>
    <dgm:pt modelId="{D4847AE1-8DEB-4CA6-93E8-4FCF9DF73CD8}">
      <dgm:prSet custT="1"/>
      <dgm:spPr/>
      <dgm:t>
        <a:bodyPr/>
        <a:lstStyle/>
        <a:p>
          <a:r>
            <a:rPr lang="fa-IR" sz="1800" b="1" i="0" dirty="0">
              <a:cs typeface="B Nazanin" panose="00000400000000000000" pitchFamily="2" charset="-78"/>
            </a:rPr>
            <a:t>مدیریت</a:t>
          </a:r>
          <a:endParaRPr lang="en-US" sz="1800" b="1" i="0" dirty="0">
            <a:cs typeface="B Nazanin" panose="00000400000000000000" pitchFamily="2" charset="-78"/>
          </a:endParaRPr>
        </a:p>
      </dgm:t>
    </dgm:pt>
    <dgm:pt modelId="{21AFAD3E-4B05-422C-B8DA-D05E43C1A033}" type="parTrans" cxnId="{937A8CAC-8F70-424E-826B-4469466A7EB2}">
      <dgm:prSet/>
      <dgm:spPr/>
      <dgm:t>
        <a:bodyPr/>
        <a:lstStyle/>
        <a:p>
          <a:endParaRPr lang="en-US"/>
        </a:p>
      </dgm:t>
    </dgm:pt>
    <dgm:pt modelId="{867E62A4-1043-4F47-8424-7274622D4DB3}" type="sibTrans" cxnId="{937A8CAC-8F70-424E-826B-4469466A7EB2}">
      <dgm:prSet/>
      <dgm:spPr/>
      <dgm:t>
        <a:bodyPr/>
        <a:lstStyle/>
        <a:p>
          <a:endParaRPr lang="en-US"/>
        </a:p>
      </dgm:t>
    </dgm:pt>
    <dgm:pt modelId="{CDA812B6-676D-483F-8A3F-3E9822DF9F95}">
      <dgm:prSet custT="1"/>
      <dgm:spPr/>
      <dgm:t>
        <a:bodyPr/>
        <a:lstStyle/>
        <a:p>
          <a:r>
            <a:rPr lang="fa-IR" sz="1800" b="1" i="0" dirty="0">
              <a:cs typeface="B Nazanin" panose="00000400000000000000" pitchFamily="2" charset="-78"/>
            </a:rPr>
            <a:t>در دسترس بودن</a:t>
          </a:r>
          <a:endParaRPr lang="en-US" sz="1800" b="1" i="0" dirty="0">
            <a:cs typeface="B Nazanin" panose="00000400000000000000" pitchFamily="2" charset="-78"/>
          </a:endParaRPr>
        </a:p>
      </dgm:t>
    </dgm:pt>
    <dgm:pt modelId="{A0F8CC4D-A783-4300-B54E-7D9E95AB64AF}" type="parTrans" cxnId="{725B11C3-6D48-45E7-89B3-C96DCD39B3C3}">
      <dgm:prSet/>
      <dgm:spPr/>
      <dgm:t>
        <a:bodyPr/>
        <a:lstStyle/>
        <a:p>
          <a:endParaRPr lang="en-US"/>
        </a:p>
      </dgm:t>
    </dgm:pt>
    <dgm:pt modelId="{3DD0E3C6-47D6-4F7A-94E6-E856C5E0579A}" type="sibTrans" cxnId="{725B11C3-6D48-45E7-89B3-C96DCD39B3C3}">
      <dgm:prSet/>
      <dgm:spPr/>
      <dgm:t>
        <a:bodyPr/>
        <a:lstStyle/>
        <a:p>
          <a:endParaRPr lang="en-US"/>
        </a:p>
      </dgm:t>
    </dgm:pt>
    <dgm:pt modelId="{BBFB8C90-ADF3-4078-80B4-A7A77845FFE4}">
      <dgm:prSet custT="1"/>
      <dgm:spPr/>
      <dgm:t>
        <a:bodyPr/>
        <a:lstStyle/>
        <a:p>
          <a:r>
            <a:rPr lang="fa-IR" sz="1800" b="1" i="0" dirty="0">
              <a:cs typeface="B Nazanin" panose="00000400000000000000" pitchFamily="2" charset="-78"/>
            </a:rPr>
            <a:t>تبحر در مهارتهای ارتباطی</a:t>
          </a:r>
          <a:endParaRPr lang="en-US" sz="1800" b="1" i="0" dirty="0">
            <a:cs typeface="B Nazanin" panose="00000400000000000000" pitchFamily="2" charset="-78"/>
          </a:endParaRPr>
        </a:p>
      </dgm:t>
    </dgm:pt>
    <dgm:pt modelId="{9979D01B-B123-46B5-8E4C-A4FFD8DD2C4B}" type="parTrans" cxnId="{89C24F8C-7D64-4A49-B3A3-C7041D9BBFE4}">
      <dgm:prSet/>
      <dgm:spPr/>
      <dgm:t>
        <a:bodyPr/>
        <a:lstStyle/>
        <a:p>
          <a:endParaRPr lang="en-US"/>
        </a:p>
      </dgm:t>
    </dgm:pt>
    <dgm:pt modelId="{8EA0F478-A8B5-498C-8F01-82E6835C6F42}" type="sibTrans" cxnId="{89C24F8C-7D64-4A49-B3A3-C7041D9BBFE4}">
      <dgm:prSet/>
      <dgm:spPr/>
      <dgm:t>
        <a:bodyPr/>
        <a:lstStyle/>
        <a:p>
          <a:endParaRPr lang="en-US"/>
        </a:p>
      </dgm:t>
    </dgm:pt>
    <dgm:pt modelId="{4D24FD11-198A-4F33-89B5-27945E148386}">
      <dgm:prSet custT="1"/>
      <dgm:spPr/>
      <dgm:t>
        <a:bodyPr/>
        <a:lstStyle/>
        <a:p>
          <a:r>
            <a:rPr lang="fa-IR" sz="1800" b="1" i="0" dirty="0">
              <a:cs typeface="B Nazanin" panose="00000400000000000000" pitchFamily="2" charset="-78"/>
            </a:rPr>
            <a:t>تبحر در قانع کردن دیگران</a:t>
          </a:r>
          <a:endParaRPr lang="en-US" sz="1800" b="1" i="0" dirty="0">
            <a:cs typeface="B Nazanin" panose="00000400000000000000" pitchFamily="2" charset="-78"/>
          </a:endParaRPr>
        </a:p>
      </dgm:t>
    </dgm:pt>
    <dgm:pt modelId="{8E53E056-0860-493F-B998-30B9675ABC57}" type="parTrans" cxnId="{88B0A8C3-69C6-41A5-A933-316C566E18F5}">
      <dgm:prSet/>
      <dgm:spPr/>
      <dgm:t>
        <a:bodyPr/>
        <a:lstStyle/>
        <a:p>
          <a:endParaRPr lang="en-US"/>
        </a:p>
      </dgm:t>
    </dgm:pt>
    <dgm:pt modelId="{DA0EA9B7-F487-4662-893A-E3143AF3EF2A}" type="sibTrans" cxnId="{88B0A8C3-69C6-41A5-A933-316C566E18F5}">
      <dgm:prSet/>
      <dgm:spPr/>
      <dgm:t>
        <a:bodyPr/>
        <a:lstStyle/>
        <a:p>
          <a:endParaRPr lang="en-US"/>
        </a:p>
      </dgm:t>
    </dgm:pt>
    <dgm:pt modelId="{00246869-B248-44BC-9648-E043683AC357}">
      <dgm:prSet custT="1"/>
      <dgm:spPr/>
      <dgm:t>
        <a:bodyPr/>
        <a:lstStyle/>
        <a:p>
          <a:r>
            <a:rPr lang="fa-IR" sz="2000" b="1" i="0" dirty="0">
              <a:cs typeface="B Nazanin" panose="00000400000000000000" pitchFamily="2" charset="-78"/>
            </a:rPr>
            <a:t>همدلی</a:t>
          </a:r>
          <a:endParaRPr lang="en-US" sz="2000" b="1" i="0" dirty="0">
            <a:cs typeface="B Nazanin" panose="00000400000000000000" pitchFamily="2" charset="-78"/>
          </a:endParaRPr>
        </a:p>
      </dgm:t>
    </dgm:pt>
    <dgm:pt modelId="{DE42E4C4-34B4-41B8-8285-6FCD7BF26B4A}" type="parTrans" cxnId="{597DF1CB-FC2D-4F79-8F27-4AD103E23B69}">
      <dgm:prSet/>
      <dgm:spPr/>
      <dgm:t>
        <a:bodyPr/>
        <a:lstStyle/>
        <a:p>
          <a:endParaRPr lang="en-US"/>
        </a:p>
      </dgm:t>
    </dgm:pt>
    <dgm:pt modelId="{92D252DF-3348-4C99-B0CA-1E1510E08B3C}" type="sibTrans" cxnId="{597DF1CB-FC2D-4F79-8F27-4AD103E23B69}">
      <dgm:prSet/>
      <dgm:spPr/>
      <dgm:t>
        <a:bodyPr/>
        <a:lstStyle/>
        <a:p>
          <a:endParaRPr lang="en-US"/>
        </a:p>
      </dgm:t>
    </dgm:pt>
    <dgm:pt modelId="{4DD383E4-6390-47B6-87C4-EF55DC1F421D}" type="pres">
      <dgm:prSet presAssocID="{A7567223-D4CA-4F5B-89EA-4629F20DA0F3}" presName="composite" presStyleCnt="0">
        <dgm:presLayoutVars>
          <dgm:chMax val="1"/>
          <dgm:dir/>
          <dgm:resizeHandles val="exact"/>
        </dgm:presLayoutVars>
      </dgm:prSet>
      <dgm:spPr/>
    </dgm:pt>
    <dgm:pt modelId="{C03FF969-8DC6-42D8-B09F-162B4B378F1C}" type="pres">
      <dgm:prSet presAssocID="{A7567223-D4CA-4F5B-89EA-4629F20DA0F3}" presName="radial" presStyleCnt="0">
        <dgm:presLayoutVars>
          <dgm:animLvl val="ctr"/>
        </dgm:presLayoutVars>
      </dgm:prSet>
      <dgm:spPr/>
    </dgm:pt>
    <dgm:pt modelId="{8C92E6A1-E56E-4D86-A1A5-56F309D007F7}" type="pres">
      <dgm:prSet presAssocID="{2A969932-F464-46CC-BEC6-42933FF6C602}" presName="centerShape" presStyleLbl="vennNode1" presStyleIdx="0" presStyleCnt="12"/>
      <dgm:spPr/>
    </dgm:pt>
    <dgm:pt modelId="{3D16B800-24FD-4CFA-8D48-8B32C437D165}" type="pres">
      <dgm:prSet presAssocID="{87DBC542-D89C-4303-85CD-710F8AF41C2B}" presName="node" presStyleLbl="vennNode1" presStyleIdx="1" presStyleCnt="12">
        <dgm:presLayoutVars>
          <dgm:bulletEnabled val="1"/>
        </dgm:presLayoutVars>
      </dgm:prSet>
      <dgm:spPr/>
    </dgm:pt>
    <dgm:pt modelId="{DC482CC8-A75D-46B7-AF20-457F40255BE5}" type="pres">
      <dgm:prSet presAssocID="{9CD77BCF-877D-43A1-9984-A9ED2030DA21}" presName="node" presStyleLbl="vennNode1" presStyleIdx="2" presStyleCnt="12">
        <dgm:presLayoutVars>
          <dgm:bulletEnabled val="1"/>
        </dgm:presLayoutVars>
      </dgm:prSet>
      <dgm:spPr/>
    </dgm:pt>
    <dgm:pt modelId="{D6C8872D-B478-41AC-8643-20B3BE58E13B}" type="pres">
      <dgm:prSet presAssocID="{327C2199-6FB2-4807-B0ED-C6F8ADB695C2}" presName="node" presStyleLbl="vennNode1" presStyleIdx="3" presStyleCnt="12">
        <dgm:presLayoutVars>
          <dgm:bulletEnabled val="1"/>
        </dgm:presLayoutVars>
      </dgm:prSet>
      <dgm:spPr/>
    </dgm:pt>
    <dgm:pt modelId="{1BFDD849-5C25-4043-82E8-DE0EEA79EA10}" type="pres">
      <dgm:prSet presAssocID="{3074ABA4-6066-4F75-B162-6B0AFF33C8C8}" presName="node" presStyleLbl="vennNode1" presStyleIdx="4" presStyleCnt="12">
        <dgm:presLayoutVars>
          <dgm:bulletEnabled val="1"/>
        </dgm:presLayoutVars>
      </dgm:prSet>
      <dgm:spPr/>
    </dgm:pt>
    <dgm:pt modelId="{4D625B31-322E-41E1-8C1B-6E5E6C3B76FE}" type="pres">
      <dgm:prSet presAssocID="{B9F773C9-4848-446D-82BD-EFAA84B4B9E7}" presName="node" presStyleLbl="vennNode1" presStyleIdx="5" presStyleCnt="12">
        <dgm:presLayoutVars>
          <dgm:bulletEnabled val="1"/>
        </dgm:presLayoutVars>
      </dgm:prSet>
      <dgm:spPr/>
    </dgm:pt>
    <dgm:pt modelId="{D75E7325-60B3-4F2C-B0DA-DAE7714D07AD}" type="pres">
      <dgm:prSet presAssocID="{595BE87C-58C4-452A-AFFB-E151E4845218}" presName="node" presStyleLbl="vennNode1" presStyleIdx="6" presStyleCnt="12">
        <dgm:presLayoutVars>
          <dgm:bulletEnabled val="1"/>
        </dgm:presLayoutVars>
      </dgm:prSet>
      <dgm:spPr/>
    </dgm:pt>
    <dgm:pt modelId="{6AE4A86C-AE77-4CA0-943C-8CC9CFBB8688}" type="pres">
      <dgm:prSet presAssocID="{D4847AE1-8DEB-4CA6-93E8-4FCF9DF73CD8}" presName="node" presStyleLbl="vennNode1" presStyleIdx="7" presStyleCnt="12">
        <dgm:presLayoutVars>
          <dgm:bulletEnabled val="1"/>
        </dgm:presLayoutVars>
      </dgm:prSet>
      <dgm:spPr/>
    </dgm:pt>
    <dgm:pt modelId="{172C8318-8054-44D7-82A3-D59573EA3831}" type="pres">
      <dgm:prSet presAssocID="{CDA812B6-676D-483F-8A3F-3E9822DF9F95}" presName="node" presStyleLbl="vennNode1" presStyleIdx="8" presStyleCnt="12">
        <dgm:presLayoutVars>
          <dgm:bulletEnabled val="1"/>
        </dgm:presLayoutVars>
      </dgm:prSet>
      <dgm:spPr/>
    </dgm:pt>
    <dgm:pt modelId="{E558A6F7-D28E-442A-9352-BD9B7CE267CD}" type="pres">
      <dgm:prSet presAssocID="{BBFB8C90-ADF3-4078-80B4-A7A77845FFE4}" presName="node" presStyleLbl="vennNode1" presStyleIdx="9" presStyleCnt="12">
        <dgm:presLayoutVars>
          <dgm:bulletEnabled val="1"/>
        </dgm:presLayoutVars>
      </dgm:prSet>
      <dgm:spPr/>
    </dgm:pt>
    <dgm:pt modelId="{44B1829A-06E0-468D-B2D6-785D937B9302}" type="pres">
      <dgm:prSet presAssocID="{4D24FD11-198A-4F33-89B5-27945E148386}" presName="node" presStyleLbl="vennNode1" presStyleIdx="10" presStyleCnt="12">
        <dgm:presLayoutVars>
          <dgm:bulletEnabled val="1"/>
        </dgm:presLayoutVars>
      </dgm:prSet>
      <dgm:spPr/>
    </dgm:pt>
    <dgm:pt modelId="{3A90D869-753D-4617-9427-07B542E11F8D}" type="pres">
      <dgm:prSet presAssocID="{00246869-B248-44BC-9648-E043683AC357}" presName="node" presStyleLbl="vennNode1" presStyleIdx="11" presStyleCnt="12">
        <dgm:presLayoutVars>
          <dgm:bulletEnabled val="1"/>
        </dgm:presLayoutVars>
      </dgm:prSet>
      <dgm:spPr/>
    </dgm:pt>
  </dgm:ptLst>
  <dgm:cxnLst>
    <dgm:cxn modelId="{BDB2EC05-E0EF-461A-9575-31E5A30C6241}" type="presOf" srcId="{D4847AE1-8DEB-4CA6-93E8-4FCF9DF73CD8}" destId="{6AE4A86C-AE77-4CA0-943C-8CC9CFBB8688}" srcOrd="0" destOrd="0" presId="urn:microsoft.com/office/officeart/2005/8/layout/radial3"/>
    <dgm:cxn modelId="{D19BEC16-04D5-44F9-8F94-8AE7FB18CB3A}" srcId="{2A969932-F464-46CC-BEC6-42933FF6C602}" destId="{B9F773C9-4848-446D-82BD-EFAA84B4B9E7}" srcOrd="4" destOrd="0" parTransId="{30B656D3-BC24-4E99-83C8-EE28F32726AD}" sibTransId="{0CD566C8-63F6-4728-8EDE-F536BD376393}"/>
    <dgm:cxn modelId="{BDBE391F-76FC-492D-B73D-99D0215832A8}" srcId="{2A969932-F464-46CC-BEC6-42933FF6C602}" destId="{595BE87C-58C4-452A-AFFB-E151E4845218}" srcOrd="5" destOrd="0" parTransId="{41CE64AE-EA3B-4CFF-9BE4-FFAD753F4305}" sibTransId="{AA6B2A10-B470-48AD-962A-647D7754D42A}"/>
    <dgm:cxn modelId="{527CA828-CCF6-43D0-8FAD-430DD7ADF8FB}" srcId="{2A969932-F464-46CC-BEC6-42933FF6C602}" destId="{9CD77BCF-877D-43A1-9984-A9ED2030DA21}" srcOrd="1" destOrd="0" parTransId="{CA249CDD-08A7-4E8C-937A-F9E1FEAD1FEA}" sibTransId="{BCEEC07A-3D33-4F19-B730-563C2256FDC3}"/>
    <dgm:cxn modelId="{BEC62532-035C-41E5-A803-CD2F5A5F1959}" type="presOf" srcId="{2A969932-F464-46CC-BEC6-42933FF6C602}" destId="{8C92E6A1-E56E-4D86-A1A5-56F309D007F7}" srcOrd="0" destOrd="0" presId="urn:microsoft.com/office/officeart/2005/8/layout/radial3"/>
    <dgm:cxn modelId="{A15D3633-9523-42DC-810C-3B942DCF2A83}" type="presOf" srcId="{87DBC542-D89C-4303-85CD-710F8AF41C2B}" destId="{3D16B800-24FD-4CFA-8D48-8B32C437D165}" srcOrd="0" destOrd="0" presId="urn:microsoft.com/office/officeart/2005/8/layout/radial3"/>
    <dgm:cxn modelId="{7759793E-8EF6-4F1B-81BC-0ECA11F67907}" type="presOf" srcId="{9CD77BCF-877D-43A1-9984-A9ED2030DA21}" destId="{DC482CC8-A75D-46B7-AF20-457F40255BE5}" srcOrd="0" destOrd="0" presId="urn:microsoft.com/office/officeart/2005/8/layout/radial3"/>
    <dgm:cxn modelId="{126E5A69-060F-456F-A356-B033157470B1}" type="presOf" srcId="{595BE87C-58C4-452A-AFFB-E151E4845218}" destId="{D75E7325-60B3-4F2C-B0DA-DAE7714D07AD}" srcOrd="0" destOrd="0" presId="urn:microsoft.com/office/officeart/2005/8/layout/radial3"/>
    <dgm:cxn modelId="{0B78C66B-4E51-436E-8C32-0926AD178452}" type="presOf" srcId="{00246869-B248-44BC-9648-E043683AC357}" destId="{3A90D869-753D-4617-9427-07B542E11F8D}" srcOrd="0" destOrd="0" presId="urn:microsoft.com/office/officeart/2005/8/layout/radial3"/>
    <dgm:cxn modelId="{3F1E0279-D979-46BA-B80D-9FB873D0EF9B}" srcId="{2A969932-F464-46CC-BEC6-42933FF6C602}" destId="{87DBC542-D89C-4303-85CD-710F8AF41C2B}" srcOrd="0" destOrd="0" parTransId="{4B4A8BCE-6217-472E-BC27-5C282D49FEE5}" sibTransId="{9ACC40BA-2780-46C5-9DBF-4C0AE8F7024E}"/>
    <dgm:cxn modelId="{C1755380-3F8D-4AE2-AF52-9F4B9117FB7B}" type="presOf" srcId="{327C2199-6FB2-4807-B0ED-C6F8ADB695C2}" destId="{D6C8872D-B478-41AC-8643-20B3BE58E13B}" srcOrd="0" destOrd="0" presId="urn:microsoft.com/office/officeart/2005/8/layout/radial3"/>
    <dgm:cxn modelId="{57228E83-4008-49EB-B265-BDCB429427D2}" type="presOf" srcId="{B9F773C9-4848-446D-82BD-EFAA84B4B9E7}" destId="{4D625B31-322E-41E1-8C1B-6E5E6C3B76FE}" srcOrd="0" destOrd="0" presId="urn:microsoft.com/office/officeart/2005/8/layout/radial3"/>
    <dgm:cxn modelId="{DF33FE8B-3C3A-447E-8137-0C3F9A344C02}" srcId="{A7567223-D4CA-4F5B-89EA-4629F20DA0F3}" destId="{2A969932-F464-46CC-BEC6-42933FF6C602}" srcOrd="0" destOrd="0" parTransId="{4558BE8A-8D45-46CA-8676-263CFD6D04C8}" sibTransId="{0B136F33-F52A-4E9D-875A-4F68CFDFCB87}"/>
    <dgm:cxn modelId="{89C24F8C-7D64-4A49-B3A3-C7041D9BBFE4}" srcId="{2A969932-F464-46CC-BEC6-42933FF6C602}" destId="{BBFB8C90-ADF3-4078-80B4-A7A77845FFE4}" srcOrd="8" destOrd="0" parTransId="{9979D01B-B123-46B5-8E4C-A4FFD8DD2C4B}" sibTransId="{8EA0F478-A8B5-498C-8F01-82E6835C6F42}"/>
    <dgm:cxn modelId="{8F5D6E9C-B49A-41D9-81E6-98DDEB16C68A}" srcId="{2A969932-F464-46CC-BEC6-42933FF6C602}" destId="{3074ABA4-6066-4F75-B162-6B0AFF33C8C8}" srcOrd="3" destOrd="0" parTransId="{AED872E4-190D-4281-A7F3-8300815EF184}" sibTransId="{FD00637F-68A6-411B-8388-46DE4CFDC60F}"/>
    <dgm:cxn modelId="{366577A3-0179-465D-AA60-02CB403EC132}" type="presOf" srcId="{3074ABA4-6066-4F75-B162-6B0AFF33C8C8}" destId="{1BFDD849-5C25-4043-82E8-DE0EEA79EA10}" srcOrd="0" destOrd="0" presId="urn:microsoft.com/office/officeart/2005/8/layout/radial3"/>
    <dgm:cxn modelId="{937A8CAC-8F70-424E-826B-4469466A7EB2}" srcId="{2A969932-F464-46CC-BEC6-42933FF6C602}" destId="{D4847AE1-8DEB-4CA6-93E8-4FCF9DF73CD8}" srcOrd="6" destOrd="0" parTransId="{21AFAD3E-4B05-422C-B8DA-D05E43C1A033}" sibTransId="{867E62A4-1043-4F47-8424-7274622D4DB3}"/>
    <dgm:cxn modelId="{F9A7EEB6-E1BB-472A-AE0A-E1B10287ED14}" srcId="{2A969932-F464-46CC-BEC6-42933FF6C602}" destId="{327C2199-6FB2-4807-B0ED-C6F8ADB695C2}" srcOrd="2" destOrd="0" parTransId="{A3CFA995-1C37-4BB4-9284-2BC4514BD57F}" sibTransId="{A7B458BA-DEE6-46E9-86B7-F89F980282F4}"/>
    <dgm:cxn modelId="{90AA7EB9-92CC-458F-8388-B354CCA6363B}" type="presOf" srcId="{CDA812B6-676D-483F-8A3F-3E9822DF9F95}" destId="{172C8318-8054-44D7-82A3-D59573EA3831}" srcOrd="0" destOrd="0" presId="urn:microsoft.com/office/officeart/2005/8/layout/radial3"/>
    <dgm:cxn modelId="{74DC89BC-9652-4447-9482-C50B4221E4C4}" type="presOf" srcId="{BBFB8C90-ADF3-4078-80B4-A7A77845FFE4}" destId="{E558A6F7-D28E-442A-9352-BD9B7CE267CD}" srcOrd="0" destOrd="0" presId="urn:microsoft.com/office/officeart/2005/8/layout/radial3"/>
    <dgm:cxn modelId="{725B11C3-6D48-45E7-89B3-C96DCD39B3C3}" srcId="{2A969932-F464-46CC-BEC6-42933FF6C602}" destId="{CDA812B6-676D-483F-8A3F-3E9822DF9F95}" srcOrd="7" destOrd="0" parTransId="{A0F8CC4D-A783-4300-B54E-7D9E95AB64AF}" sibTransId="{3DD0E3C6-47D6-4F7A-94E6-E856C5E0579A}"/>
    <dgm:cxn modelId="{88B0A8C3-69C6-41A5-A933-316C566E18F5}" srcId="{2A969932-F464-46CC-BEC6-42933FF6C602}" destId="{4D24FD11-198A-4F33-89B5-27945E148386}" srcOrd="9" destOrd="0" parTransId="{8E53E056-0860-493F-B998-30B9675ABC57}" sibTransId="{DA0EA9B7-F487-4662-893A-E3143AF3EF2A}"/>
    <dgm:cxn modelId="{597DF1CB-FC2D-4F79-8F27-4AD103E23B69}" srcId="{2A969932-F464-46CC-BEC6-42933FF6C602}" destId="{00246869-B248-44BC-9648-E043683AC357}" srcOrd="10" destOrd="0" parTransId="{DE42E4C4-34B4-41B8-8285-6FCD7BF26B4A}" sibTransId="{92D252DF-3348-4C99-B0CA-1E1510E08B3C}"/>
    <dgm:cxn modelId="{15870CED-866D-4B49-B025-DEBD7AFCA426}" type="presOf" srcId="{A7567223-D4CA-4F5B-89EA-4629F20DA0F3}" destId="{4DD383E4-6390-47B6-87C4-EF55DC1F421D}" srcOrd="0" destOrd="0" presId="urn:microsoft.com/office/officeart/2005/8/layout/radial3"/>
    <dgm:cxn modelId="{390D5DFB-7242-4E0C-87C5-C77C4680CDE3}" type="presOf" srcId="{4D24FD11-198A-4F33-89B5-27945E148386}" destId="{44B1829A-06E0-468D-B2D6-785D937B9302}" srcOrd="0" destOrd="0" presId="urn:microsoft.com/office/officeart/2005/8/layout/radial3"/>
    <dgm:cxn modelId="{399DAA8B-CD3E-420E-B84A-85F8DD08218F}" type="presParOf" srcId="{4DD383E4-6390-47B6-87C4-EF55DC1F421D}" destId="{C03FF969-8DC6-42D8-B09F-162B4B378F1C}" srcOrd="0" destOrd="0" presId="urn:microsoft.com/office/officeart/2005/8/layout/radial3"/>
    <dgm:cxn modelId="{ECFE4EC2-915C-452A-87B1-52F08D47E494}" type="presParOf" srcId="{C03FF969-8DC6-42D8-B09F-162B4B378F1C}" destId="{8C92E6A1-E56E-4D86-A1A5-56F309D007F7}" srcOrd="0" destOrd="0" presId="urn:microsoft.com/office/officeart/2005/8/layout/radial3"/>
    <dgm:cxn modelId="{0350F3D6-EE03-4618-8A26-15F9136610BE}" type="presParOf" srcId="{C03FF969-8DC6-42D8-B09F-162B4B378F1C}" destId="{3D16B800-24FD-4CFA-8D48-8B32C437D165}" srcOrd="1" destOrd="0" presId="urn:microsoft.com/office/officeart/2005/8/layout/radial3"/>
    <dgm:cxn modelId="{294D6FFD-507F-443A-918F-B358390575E8}" type="presParOf" srcId="{C03FF969-8DC6-42D8-B09F-162B4B378F1C}" destId="{DC482CC8-A75D-46B7-AF20-457F40255BE5}" srcOrd="2" destOrd="0" presId="urn:microsoft.com/office/officeart/2005/8/layout/radial3"/>
    <dgm:cxn modelId="{FBF2CF79-A20C-402B-B7F5-DD837AA9685E}" type="presParOf" srcId="{C03FF969-8DC6-42D8-B09F-162B4B378F1C}" destId="{D6C8872D-B478-41AC-8643-20B3BE58E13B}" srcOrd="3" destOrd="0" presId="urn:microsoft.com/office/officeart/2005/8/layout/radial3"/>
    <dgm:cxn modelId="{068511F9-89FA-45BA-8B40-14DB0E2D79AC}" type="presParOf" srcId="{C03FF969-8DC6-42D8-B09F-162B4B378F1C}" destId="{1BFDD849-5C25-4043-82E8-DE0EEA79EA10}" srcOrd="4" destOrd="0" presId="urn:microsoft.com/office/officeart/2005/8/layout/radial3"/>
    <dgm:cxn modelId="{6655C93B-95F2-41CA-9AAF-2B805D558F86}" type="presParOf" srcId="{C03FF969-8DC6-42D8-B09F-162B4B378F1C}" destId="{4D625B31-322E-41E1-8C1B-6E5E6C3B76FE}" srcOrd="5" destOrd="0" presId="urn:microsoft.com/office/officeart/2005/8/layout/radial3"/>
    <dgm:cxn modelId="{BD8F8B8E-943F-468E-8AE4-2E8AE147D860}" type="presParOf" srcId="{C03FF969-8DC6-42D8-B09F-162B4B378F1C}" destId="{D75E7325-60B3-4F2C-B0DA-DAE7714D07AD}" srcOrd="6" destOrd="0" presId="urn:microsoft.com/office/officeart/2005/8/layout/radial3"/>
    <dgm:cxn modelId="{7944ED8A-2AB2-40F2-9B69-4C74A98EBB67}" type="presParOf" srcId="{C03FF969-8DC6-42D8-B09F-162B4B378F1C}" destId="{6AE4A86C-AE77-4CA0-943C-8CC9CFBB8688}" srcOrd="7" destOrd="0" presId="urn:microsoft.com/office/officeart/2005/8/layout/radial3"/>
    <dgm:cxn modelId="{A453319A-CB1A-4225-8323-3AACEABD6781}" type="presParOf" srcId="{C03FF969-8DC6-42D8-B09F-162B4B378F1C}" destId="{172C8318-8054-44D7-82A3-D59573EA3831}" srcOrd="8" destOrd="0" presId="urn:microsoft.com/office/officeart/2005/8/layout/radial3"/>
    <dgm:cxn modelId="{554B958F-35E5-4668-AC38-02F559D3DC9A}" type="presParOf" srcId="{C03FF969-8DC6-42D8-B09F-162B4B378F1C}" destId="{E558A6F7-D28E-442A-9352-BD9B7CE267CD}" srcOrd="9" destOrd="0" presId="urn:microsoft.com/office/officeart/2005/8/layout/radial3"/>
    <dgm:cxn modelId="{F6DB67DB-A0A6-4610-B47A-17B8F6CC76C5}" type="presParOf" srcId="{C03FF969-8DC6-42D8-B09F-162B4B378F1C}" destId="{44B1829A-06E0-468D-B2D6-785D937B9302}" srcOrd="10" destOrd="0" presId="urn:microsoft.com/office/officeart/2005/8/layout/radial3"/>
    <dgm:cxn modelId="{9F0506ED-70AC-4A6C-B0A3-54FE7A3DD3AE}" type="presParOf" srcId="{C03FF969-8DC6-42D8-B09F-162B4B378F1C}" destId="{3A90D869-753D-4617-9427-07B542E11F8D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2E6A1-E56E-4D86-A1A5-56F309D007F7}">
      <dsp:nvSpPr>
        <dsp:cNvPr id="0" name=""/>
        <dsp:cNvSpPr/>
      </dsp:nvSpPr>
      <dsp:spPr>
        <a:xfrm>
          <a:off x="2782953" y="1589966"/>
          <a:ext cx="3398580" cy="33985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b="1" kern="1200" dirty="0">
              <a:solidFill>
                <a:srgbClr val="C00000"/>
              </a:solidFill>
              <a:cs typeface="B Nazanin" panose="00000400000000000000" pitchFamily="2" charset="-78"/>
            </a:rPr>
            <a:t>صفات و مهارتهای یک کوردیناتور       ایده آل</a:t>
          </a:r>
          <a:endParaRPr lang="en-US" sz="31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3280664" y="2087677"/>
        <a:ext cx="2403158" cy="2403158"/>
      </dsp:txXfrm>
    </dsp:sp>
    <dsp:sp modelId="{3D16B800-24FD-4CFA-8D48-8B32C437D165}">
      <dsp:nvSpPr>
        <dsp:cNvPr id="0" name=""/>
        <dsp:cNvSpPr/>
      </dsp:nvSpPr>
      <dsp:spPr>
        <a:xfrm>
          <a:off x="3632598" y="25358"/>
          <a:ext cx="1699290" cy="16992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i="0" kern="1200" dirty="0">
              <a:cs typeface="B Nazanin" panose="00000400000000000000" pitchFamily="2" charset="-78"/>
            </a:rPr>
            <a:t>انگیزه، فداکاری و ظرفیت کاری</a:t>
          </a:r>
          <a:endParaRPr lang="en-US" sz="1800" b="1" i="0" kern="1200" dirty="0">
            <a:cs typeface="B Nazanin" panose="00000400000000000000" pitchFamily="2" charset="-78"/>
          </a:endParaRPr>
        </a:p>
      </dsp:txBody>
      <dsp:txXfrm>
        <a:off x="3881453" y="274213"/>
        <a:ext cx="1201580" cy="1201580"/>
      </dsp:txXfrm>
    </dsp:sp>
    <dsp:sp modelId="{DC482CC8-A75D-46B7-AF20-457F40255BE5}">
      <dsp:nvSpPr>
        <dsp:cNvPr id="0" name=""/>
        <dsp:cNvSpPr/>
      </dsp:nvSpPr>
      <dsp:spPr>
        <a:xfrm>
          <a:off x="4937842" y="408612"/>
          <a:ext cx="1699290" cy="16992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i="0" kern="1200" dirty="0">
              <a:cs typeface="B Nazanin" panose="00000400000000000000" pitchFamily="2" charset="-78"/>
            </a:rPr>
            <a:t>اشتیاق و ظرفیت انتقال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i="0" kern="1200" dirty="0">
              <a:cs typeface="B Nazanin" panose="00000400000000000000" pitchFamily="2" charset="-78"/>
            </a:rPr>
            <a:t>آن</a:t>
          </a:r>
          <a:endParaRPr lang="en-US" sz="1800" b="1" i="0" kern="1200" dirty="0">
            <a:cs typeface="B Nazanin" panose="00000400000000000000" pitchFamily="2" charset="-78"/>
          </a:endParaRPr>
        </a:p>
      </dsp:txBody>
      <dsp:txXfrm>
        <a:off x="5186697" y="657467"/>
        <a:ext cx="1201580" cy="1201580"/>
      </dsp:txXfrm>
    </dsp:sp>
    <dsp:sp modelId="{D6C8872D-B478-41AC-8643-20B3BE58E13B}">
      <dsp:nvSpPr>
        <dsp:cNvPr id="0" name=""/>
        <dsp:cNvSpPr/>
      </dsp:nvSpPr>
      <dsp:spPr>
        <a:xfrm>
          <a:off x="5828681" y="1436694"/>
          <a:ext cx="1699290" cy="16992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i="0" kern="1200" dirty="0">
              <a:cs typeface="B Nazanin" panose="00000400000000000000" pitchFamily="2" charset="-78"/>
            </a:rPr>
            <a:t>مدیریت بحران</a:t>
          </a:r>
          <a:endParaRPr lang="en-US" sz="1800" b="1" i="0" kern="1200" dirty="0">
            <a:cs typeface="B Nazanin" panose="00000400000000000000" pitchFamily="2" charset="-78"/>
          </a:endParaRPr>
        </a:p>
      </dsp:txBody>
      <dsp:txXfrm>
        <a:off x="6077536" y="1685549"/>
        <a:ext cx="1201580" cy="1201580"/>
      </dsp:txXfrm>
    </dsp:sp>
    <dsp:sp modelId="{1BFDD849-5C25-4043-82E8-DE0EEA79EA10}">
      <dsp:nvSpPr>
        <dsp:cNvPr id="0" name=""/>
        <dsp:cNvSpPr/>
      </dsp:nvSpPr>
      <dsp:spPr>
        <a:xfrm>
          <a:off x="6022278" y="2783196"/>
          <a:ext cx="1699290" cy="16992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i="0" kern="1200" dirty="0">
              <a:cs typeface="B Nazanin" panose="00000400000000000000" pitchFamily="2" charset="-78"/>
            </a:rPr>
            <a:t>ظرفیت پاسخگویی</a:t>
          </a:r>
          <a:endParaRPr lang="en-US" sz="1800" b="1" i="0" kern="1200" dirty="0">
            <a:cs typeface="B Nazanin" panose="00000400000000000000" pitchFamily="2" charset="-78"/>
          </a:endParaRPr>
        </a:p>
      </dsp:txBody>
      <dsp:txXfrm>
        <a:off x="6271133" y="3032051"/>
        <a:ext cx="1201580" cy="1201580"/>
      </dsp:txXfrm>
    </dsp:sp>
    <dsp:sp modelId="{4D625B31-322E-41E1-8C1B-6E5E6C3B76FE}">
      <dsp:nvSpPr>
        <dsp:cNvPr id="0" name=""/>
        <dsp:cNvSpPr/>
      </dsp:nvSpPr>
      <dsp:spPr>
        <a:xfrm>
          <a:off x="5457170" y="4020611"/>
          <a:ext cx="1699290" cy="16992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i="0" kern="1200" dirty="0">
              <a:cs typeface="B Nazanin" panose="00000400000000000000" pitchFamily="2" charset="-78"/>
            </a:rPr>
            <a:t>دانش</a:t>
          </a:r>
          <a:endParaRPr lang="en-US" sz="1800" b="1" i="0" kern="1200" dirty="0">
            <a:cs typeface="B Nazanin" panose="00000400000000000000" pitchFamily="2" charset="-78"/>
          </a:endParaRPr>
        </a:p>
      </dsp:txBody>
      <dsp:txXfrm>
        <a:off x="5706025" y="4269466"/>
        <a:ext cx="1201580" cy="1201580"/>
      </dsp:txXfrm>
    </dsp:sp>
    <dsp:sp modelId="{D75E7325-60B3-4F2C-B0DA-DAE7714D07AD}">
      <dsp:nvSpPr>
        <dsp:cNvPr id="0" name=""/>
        <dsp:cNvSpPr/>
      </dsp:nvSpPr>
      <dsp:spPr>
        <a:xfrm>
          <a:off x="4312772" y="4756071"/>
          <a:ext cx="1699290" cy="16992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i="0" kern="1200" dirty="0">
              <a:cs typeface="B Nazanin" panose="00000400000000000000" pitchFamily="2" charset="-78"/>
            </a:rPr>
            <a:t>خلاقیت</a:t>
          </a:r>
          <a:endParaRPr lang="en-US" sz="1800" b="1" i="0" kern="1200" dirty="0">
            <a:cs typeface="B Nazanin" panose="00000400000000000000" pitchFamily="2" charset="-78"/>
          </a:endParaRPr>
        </a:p>
      </dsp:txBody>
      <dsp:txXfrm>
        <a:off x="4561627" y="5004926"/>
        <a:ext cx="1201580" cy="1201580"/>
      </dsp:txXfrm>
    </dsp:sp>
    <dsp:sp modelId="{6AE4A86C-AE77-4CA0-943C-8CC9CFBB8688}">
      <dsp:nvSpPr>
        <dsp:cNvPr id="0" name=""/>
        <dsp:cNvSpPr/>
      </dsp:nvSpPr>
      <dsp:spPr>
        <a:xfrm>
          <a:off x="2952424" y="4756071"/>
          <a:ext cx="1699290" cy="16992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i="0" kern="1200" dirty="0">
              <a:cs typeface="B Nazanin" panose="00000400000000000000" pitchFamily="2" charset="-78"/>
            </a:rPr>
            <a:t>مدیریت</a:t>
          </a:r>
          <a:endParaRPr lang="en-US" sz="1800" b="1" i="0" kern="1200" dirty="0">
            <a:cs typeface="B Nazanin" panose="00000400000000000000" pitchFamily="2" charset="-78"/>
          </a:endParaRPr>
        </a:p>
      </dsp:txBody>
      <dsp:txXfrm>
        <a:off x="3201279" y="5004926"/>
        <a:ext cx="1201580" cy="1201580"/>
      </dsp:txXfrm>
    </dsp:sp>
    <dsp:sp modelId="{172C8318-8054-44D7-82A3-D59573EA3831}">
      <dsp:nvSpPr>
        <dsp:cNvPr id="0" name=""/>
        <dsp:cNvSpPr/>
      </dsp:nvSpPr>
      <dsp:spPr>
        <a:xfrm>
          <a:off x="1808027" y="4020611"/>
          <a:ext cx="1699290" cy="16992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i="0" kern="1200" dirty="0">
              <a:cs typeface="B Nazanin" panose="00000400000000000000" pitchFamily="2" charset="-78"/>
            </a:rPr>
            <a:t>در دسترس بودن</a:t>
          </a:r>
          <a:endParaRPr lang="en-US" sz="1800" b="1" i="0" kern="1200" dirty="0">
            <a:cs typeface="B Nazanin" panose="00000400000000000000" pitchFamily="2" charset="-78"/>
          </a:endParaRPr>
        </a:p>
      </dsp:txBody>
      <dsp:txXfrm>
        <a:off x="2056882" y="4269466"/>
        <a:ext cx="1201580" cy="1201580"/>
      </dsp:txXfrm>
    </dsp:sp>
    <dsp:sp modelId="{E558A6F7-D28E-442A-9352-BD9B7CE267CD}">
      <dsp:nvSpPr>
        <dsp:cNvPr id="0" name=""/>
        <dsp:cNvSpPr/>
      </dsp:nvSpPr>
      <dsp:spPr>
        <a:xfrm>
          <a:off x="1242918" y="2783196"/>
          <a:ext cx="1699290" cy="16992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i="0" kern="1200" dirty="0">
              <a:cs typeface="B Nazanin" panose="00000400000000000000" pitchFamily="2" charset="-78"/>
            </a:rPr>
            <a:t>تبحر در مهارتهای ارتباطی</a:t>
          </a:r>
          <a:endParaRPr lang="en-US" sz="1800" b="1" i="0" kern="1200" dirty="0">
            <a:cs typeface="B Nazanin" panose="00000400000000000000" pitchFamily="2" charset="-78"/>
          </a:endParaRPr>
        </a:p>
      </dsp:txBody>
      <dsp:txXfrm>
        <a:off x="1491773" y="3032051"/>
        <a:ext cx="1201580" cy="1201580"/>
      </dsp:txXfrm>
    </dsp:sp>
    <dsp:sp modelId="{44B1829A-06E0-468D-B2D6-785D937B9302}">
      <dsp:nvSpPr>
        <dsp:cNvPr id="0" name=""/>
        <dsp:cNvSpPr/>
      </dsp:nvSpPr>
      <dsp:spPr>
        <a:xfrm>
          <a:off x="1436516" y="1436694"/>
          <a:ext cx="1699290" cy="16992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i="0" kern="1200" dirty="0">
              <a:cs typeface="B Nazanin" panose="00000400000000000000" pitchFamily="2" charset="-78"/>
            </a:rPr>
            <a:t>تبحر در قانع کردن دیگران</a:t>
          </a:r>
          <a:endParaRPr lang="en-US" sz="1800" b="1" i="0" kern="1200" dirty="0">
            <a:cs typeface="B Nazanin" panose="00000400000000000000" pitchFamily="2" charset="-78"/>
          </a:endParaRPr>
        </a:p>
      </dsp:txBody>
      <dsp:txXfrm>
        <a:off x="1685371" y="1685549"/>
        <a:ext cx="1201580" cy="1201580"/>
      </dsp:txXfrm>
    </dsp:sp>
    <dsp:sp modelId="{3A90D869-753D-4617-9427-07B542E11F8D}">
      <dsp:nvSpPr>
        <dsp:cNvPr id="0" name=""/>
        <dsp:cNvSpPr/>
      </dsp:nvSpPr>
      <dsp:spPr>
        <a:xfrm>
          <a:off x="2327354" y="408612"/>
          <a:ext cx="1699290" cy="16992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i="0" kern="1200" dirty="0">
              <a:cs typeface="B Nazanin" panose="00000400000000000000" pitchFamily="2" charset="-78"/>
            </a:rPr>
            <a:t>همدلی</a:t>
          </a:r>
          <a:endParaRPr lang="en-US" sz="2000" b="1" i="0" kern="1200" dirty="0">
            <a:cs typeface="B Nazanin" panose="00000400000000000000" pitchFamily="2" charset="-78"/>
          </a:endParaRPr>
        </a:p>
      </dsp:txBody>
      <dsp:txXfrm>
        <a:off x="2576209" y="657467"/>
        <a:ext cx="1201580" cy="1201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C161F-F2F5-491A-9FA3-228E46D88C1E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27F6-AFF7-43D9-B332-611ECFC8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9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07C-650F-4F8B-A6AB-AE2C2206F0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07C-650F-4F8B-A6AB-AE2C2206F0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8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5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07C-650F-4F8B-A6AB-AE2C2206F0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4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07C-650F-4F8B-A6AB-AE2C2206F00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1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86D8-A6B6-4443-A9D7-654B6A4318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07C-650F-4F8B-A6AB-AE2C2206F00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2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0892" y="1772605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400" b="1" baseline="0"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6021" y="3004322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cs typeface="B Titr" panose="000007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6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00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38200" y="2360073"/>
            <a:ext cx="10515600" cy="4378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cs typeface="B Titr" panose="00000700000000000000" pitchFamily="2" charset="-78"/>
              </a:defRPr>
            </a:lvl1pPr>
            <a:lvl2pPr algn="just" rtl="1">
              <a:defRPr sz="2000">
                <a:cs typeface="B Titr" panose="00000700000000000000" pitchFamily="2" charset="-78"/>
              </a:defRPr>
            </a:lvl2pPr>
            <a:lvl3pPr algn="just" rtl="1">
              <a:defRPr sz="1800">
                <a:cs typeface="B Titr" panose="00000700000000000000" pitchFamily="2" charset="-78"/>
              </a:defRPr>
            </a:lvl3pPr>
            <a:lvl4pPr algn="just" rtl="1">
              <a:defRPr sz="1600">
                <a:cs typeface="B Titr" panose="00000700000000000000" pitchFamily="2" charset="-78"/>
              </a:defRPr>
            </a:lvl4pPr>
            <a:lvl5pPr algn="just" rtl="1">
              <a:defRPr sz="1600">
                <a:cs typeface="B Titr" panose="00000700000000000000" pitchFamily="2" charset="-78"/>
              </a:defRPr>
            </a:lvl5pPr>
          </a:lstStyle>
          <a:p>
            <a:pPr lvl="0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8840" y="1773936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400" b="1" baseline="0">
                <a:solidFill>
                  <a:schemeClr val="bg1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4560" y="3008376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solidFill>
                  <a:schemeClr val="bg1"/>
                </a:solidFill>
                <a:cs typeface="B Titr" panose="000007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00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38200" y="2360073"/>
            <a:ext cx="10515600" cy="4378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cs typeface="B Titr" panose="00000700000000000000" pitchFamily="2" charset="-78"/>
              </a:defRPr>
            </a:lvl1pPr>
            <a:lvl2pPr algn="just" rtl="1">
              <a:defRPr sz="2000">
                <a:cs typeface="B Titr" panose="00000700000000000000" pitchFamily="2" charset="-78"/>
              </a:defRPr>
            </a:lvl2pPr>
            <a:lvl3pPr algn="just" rtl="1">
              <a:defRPr sz="1800">
                <a:cs typeface="B Titr" panose="00000700000000000000" pitchFamily="2" charset="-78"/>
              </a:defRPr>
            </a:lvl3pPr>
            <a:lvl4pPr algn="just" rtl="1">
              <a:defRPr sz="1600">
                <a:cs typeface="B Titr" panose="00000700000000000000" pitchFamily="2" charset="-78"/>
              </a:defRPr>
            </a:lvl4pPr>
            <a:lvl5pPr algn="just" rtl="1">
              <a:defRPr sz="1600">
                <a:cs typeface="B Titr" panose="00000700000000000000" pitchFamily="2" charset="-78"/>
              </a:defRPr>
            </a:lvl5pPr>
          </a:lstStyle>
          <a:p>
            <a:pPr lvl="0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7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0892" y="1772605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400" b="1" baseline="0"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6021" y="3004322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cs typeface="B Titr" panose="000007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0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00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38200" y="2360073"/>
            <a:ext cx="10515600" cy="4378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cs typeface="B Titr" panose="00000700000000000000" pitchFamily="2" charset="-78"/>
              </a:defRPr>
            </a:lvl1pPr>
            <a:lvl2pPr algn="just" rtl="1">
              <a:defRPr sz="2000">
                <a:cs typeface="B Titr" panose="00000700000000000000" pitchFamily="2" charset="-78"/>
              </a:defRPr>
            </a:lvl2pPr>
            <a:lvl3pPr algn="just" rtl="1">
              <a:defRPr sz="1800">
                <a:cs typeface="B Titr" panose="00000700000000000000" pitchFamily="2" charset="-78"/>
              </a:defRPr>
            </a:lvl3pPr>
            <a:lvl4pPr algn="just" rtl="1">
              <a:defRPr sz="1600">
                <a:cs typeface="B Titr" panose="00000700000000000000" pitchFamily="2" charset="-78"/>
              </a:defRPr>
            </a:lvl4pPr>
            <a:lvl5pPr algn="just" rtl="1">
              <a:defRPr sz="1600">
                <a:cs typeface="B Titr" panose="00000700000000000000" pitchFamily="2" charset="-78"/>
              </a:defRPr>
            </a:lvl5pPr>
          </a:lstStyle>
          <a:p>
            <a:pPr lvl="0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8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95CE5-CB4E-4D59-8925-C198428136EA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5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E995F1F-89DF-458F-AF7B-FF0D7D56E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4651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8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3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4" r:id="rId6"/>
    <p:sldLayoutId id="2147483659" r:id="rId7"/>
    <p:sldLayoutId id="2147483660" r:id="rId8"/>
    <p:sldLayoutId id="2147483661" r:id="rId9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Yekan" panose="000004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Yeka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77144" y="975866"/>
            <a:ext cx="8229600" cy="10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endParaRPr lang="en-US" sz="2800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-96688" y="764704"/>
            <a:ext cx="7992888" cy="2376264"/>
          </a:xfrm>
        </p:spPr>
        <p:txBody>
          <a:bodyPr>
            <a:noAutofit/>
          </a:bodyPr>
          <a:lstStyle/>
          <a:p>
            <a:pPr algn="ctr" rtl="0"/>
            <a:r>
              <a:rPr lang="fa-IR" sz="4000" dirty="0">
                <a:latin typeface="Adobe Gothic Std B" pitchFamily="34" charset="-128"/>
                <a:ea typeface="Adobe Gothic Std B" pitchFamily="34" charset="-128"/>
                <a:cs typeface="B Nazanin" panose="00000400000000000000" pitchFamily="2" charset="-78"/>
              </a:rPr>
              <a:t>نقش کوردیناتور </a:t>
            </a:r>
            <a:br>
              <a:rPr lang="fa-IR" sz="4000" dirty="0">
                <a:latin typeface="Adobe Gothic Std B" pitchFamily="34" charset="-128"/>
                <a:ea typeface="Adobe Gothic Std B" pitchFamily="34" charset="-128"/>
                <a:cs typeface="B Nazanin" panose="00000400000000000000" pitchFamily="2" charset="-78"/>
              </a:rPr>
            </a:br>
            <a:r>
              <a:rPr lang="fa-IR" sz="4000" dirty="0">
                <a:latin typeface="Adobe Gothic Std B" pitchFamily="34" charset="-128"/>
                <a:ea typeface="Adobe Gothic Std B" pitchFamily="34" charset="-128"/>
                <a:cs typeface="B Nazanin" panose="00000400000000000000" pitchFamily="2" charset="-78"/>
              </a:rPr>
              <a:t>در اهدای عضو</a:t>
            </a:r>
            <a:endParaRPr lang="es-ES" sz="4000" dirty="0">
              <a:latin typeface="Adobe Gothic Std B" pitchFamily="34" charset="-128"/>
              <a:ea typeface="Adobe Gothic Std B" pitchFamily="34" charset="-128"/>
              <a:cs typeface="B Nazanin" panose="00000400000000000000" pitchFamily="2" charset="-78"/>
            </a:endParaRPr>
          </a:p>
        </p:txBody>
      </p:sp>
      <p:sp>
        <p:nvSpPr>
          <p:cNvPr id="5" name="Rectangle 168"/>
          <p:cNvSpPr>
            <a:spLocks noChangeArrowheads="1"/>
          </p:cNvSpPr>
          <p:nvPr/>
        </p:nvSpPr>
        <p:spPr bwMode="auto">
          <a:xfrm>
            <a:off x="2279576" y="4365104"/>
            <a:ext cx="3287900" cy="103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3200" kern="0" dirty="0">
                <a:solidFill>
                  <a:srgbClr val="58595B"/>
                </a:solidFill>
                <a:latin typeface="+mj-lt"/>
                <a:cs typeface="B Nazanin" panose="00000400000000000000" pitchFamily="2" charset="-78"/>
              </a:rPr>
              <a:t>ارائه دهنده: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kern="0" dirty="0">
                <a:solidFill>
                  <a:srgbClr val="58595B"/>
                </a:solidFill>
                <a:latin typeface="+mj-lt"/>
                <a:cs typeface="B Nazanin" panose="00000400000000000000" pitchFamily="2" charset="-78"/>
              </a:rPr>
              <a:t>سیاوش غلامی</a:t>
            </a:r>
            <a:endParaRPr lang="es-ES" sz="3200" b="1" dirty="0">
              <a:solidFill>
                <a:srgbClr val="58595B"/>
              </a:solidFill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520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8"/>
            <a:ext cx="7886700" cy="992171"/>
          </a:xfrm>
          <a:solidFill>
            <a:srgbClr val="00206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en-US" sz="4000" dirty="0">
                <a:latin typeface="Adobe Gothic Std B" pitchFamily="34" charset="-128"/>
                <a:ea typeface="Adobe Gothic Std B" pitchFamily="34" charset="-128"/>
              </a:rPr>
              <a:t>Donor COORDINATOR </a:t>
            </a:r>
            <a:endParaRPr lang="fa-IR" sz="36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4774397" y="-1821661"/>
            <a:ext cx="2643206" cy="9144000"/>
          </a:xfrm>
          <a:prstGeom prst="stripedRightArrow">
            <a:avLst>
              <a:gd name="adj1" fmla="val 72083"/>
              <a:gd name="adj2" fmla="val 50000"/>
            </a:avLst>
          </a:prstGeom>
          <a:solidFill>
            <a:srgbClr val="00B0F0"/>
          </a:solidFill>
        </p:spPr>
        <p:txBody>
          <a:bodyPr vert="vert270">
            <a:noAutofit/>
          </a:bodyPr>
          <a:lstStyle/>
          <a:p>
            <a:pPr algn="ctr">
              <a:buNone/>
            </a:pP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>
              <a:buNone/>
            </a:pPr>
            <a:r>
              <a:rPr lang="fa-IR" sz="4400" dirty="0">
                <a:solidFill>
                  <a:schemeClr val="bg1"/>
                </a:solidFill>
                <a:cs typeface="B Nazanin" panose="00000400000000000000" pitchFamily="2" charset="-78"/>
              </a:rPr>
              <a:t>مسئولیت های بالینی</a:t>
            </a:r>
            <a:endParaRPr lang="en-US" sz="4400" i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>
              <a:buNone/>
            </a:pPr>
            <a:endParaRPr lang="en-US" sz="2800" i="1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B Nazanin" panose="00000400000000000000" pitchFamily="2" charset="-78"/>
            </a:endParaRPr>
          </a:p>
          <a:p>
            <a:pPr algn="just">
              <a:buNone/>
            </a:pPr>
            <a:endParaRPr lang="en-US" sz="16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B Nazanin" panose="00000400000000000000" pitchFamily="2" charset="-78"/>
            </a:endParaRPr>
          </a:p>
          <a:p>
            <a:pPr algn="ctr">
              <a:buNone/>
            </a:pPr>
            <a:endParaRPr lang="en-US" sz="2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95472" y="4293096"/>
            <a:ext cx="8143932" cy="22077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شناسایی، معاینه و تشخیص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هماهنگی های مورد نیاز برای تأیید مرگ مغزی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تعیین اعضای قابل اهدا و مراقبت از اعضا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اخذ رضایت از خانواده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هنماهنگی های لازم برای برداشت و انتقال اعضا و نسوج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813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16" y="981597"/>
            <a:ext cx="7772400" cy="736600"/>
          </a:xfrm>
        </p:spPr>
        <p:txBody>
          <a:bodyPr lIns="0" tIns="0" rIns="40639" bIns="0" anchor="t"/>
          <a:lstStyle/>
          <a:p>
            <a:r>
              <a:rPr lang="fa-IR" altLang="en-US" sz="4400" b="1" dirty="0">
                <a:solidFill>
                  <a:srgbClr val="44C9F6"/>
                </a:solidFill>
                <a:cs typeface="B Nazanin" panose="00000400000000000000" pitchFamily="2" charset="-78"/>
              </a:rPr>
              <a:t>چه زمانی تماس بگیرم؟</a:t>
            </a:r>
            <a:endParaRPr lang="en-US" altLang="en-US" sz="4400" b="1" dirty="0">
              <a:solidFill>
                <a:srgbClr val="44C9F6"/>
              </a:solidFill>
              <a:cs typeface="B Nazanin" panose="00000400000000000000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1698128"/>
            <a:ext cx="10513168" cy="4419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endParaRPr lang="en-US" altLang="en-US" sz="2800" b="1" dirty="0">
              <a:solidFill>
                <a:srgbClr val="3C8C93"/>
              </a:solidFill>
              <a:latin typeface="Lucida Calligraphy" panose="03010101010101010101" pitchFamily="66" charset="0"/>
              <a:cs typeface="B Nazanin" panose="00000400000000000000" pitchFamily="2" charset="-78"/>
            </a:endParaRPr>
          </a:p>
          <a:p>
            <a:pPr eaLnBrk="1" hangingPunct="1">
              <a:lnSpc>
                <a:spcPct val="150000"/>
              </a:lnSpc>
            </a:pPr>
            <a:r>
              <a:rPr lang="fa-IR" altLang="en-US" sz="2800" b="1" dirty="0">
                <a:cs typeface="B Nazanin" panose="00000400000000000000" pitchFamily="2" charset="-78"/>
              </a:rPr>
              <a:t> زمانی که یک بیمار ونتیله، دارای آسیب شدید مغزی باشد (ترما، استروک و ...)</a:t>
            </a:r>
            <a:endParaRPr lang="en-US" altLang="en-US" sz="2800" b="1" dirty="0">
              <a:cs typeface="B Nazanin" panose="00000400000000000000" pitchFamily="2" charset="-78"/>
            </a:endParaRPr>
          </a:p>
          <a:p>
            <a:pPr eaLnBrk="1" hangingPunct="1">
              <a:lnSpc>
                <a:spcPct val="150000"/>
              </a:lnSpc>
            </a:pPr>
            <a:r>
              <a:rPr lang="fa-IR" altLang="en-US" sz="2800" b="1" dirty="0">
                <a:cs typeface="B Nazanin" panose="00000400000000000000" pitchFamily="2" charset="-78"/>
              </a:rPr>
              <a:t> زمانی که یک بیمار ونتیله، دو یا چند رفلکس را از دست می دهد</a:t>
            </a:r>
            <a:endParaRPr lang="en-US" altLang="en-US" sz="2800" b="1" dirty="0">
              <a:cs typeface="B Nazanin" panose="00000400000000000000" pitchFamily="2" charset="-78"/>
            </a:endParaRPr>
          </a:p>
          <a:p>
            <a:pPr eaLnBrk="1" hangingPunct="1">
              <a:lnSpc>
                <a:spcPct val="150000"/>
              </a:lnSpc>
            </a:pPr>
            <a:r>
              <a:rPr lang="fa-IR" altLang="en-US" sz="2800" b="1" dirty="0">
                <a:cs typeface="B Nazanin" panose="00000400000000000000" pitchFamily="2" charset="-78"/>
              </a:rPr>
              <a:t>قبل از هرگونه مصاحبه با خانواده در مورد وضعیت وخیم بیمارش</a:t>
            </a:r>
            <a:endParaRPr lang="en-US" altLang="en-US" sz="2800" b="1" dirty="0">
              <a:cs typeface="B Nazanin" panose="00000400000000000000" pitchFamily="2" charset="-78"/>
            </a:endParaRPr>
          </a:p>
          <a:p>
            <a:pPr eaLnBrk="1" hangingPunct="1">
              <a:lnSpc>
                <a:spcPct val="150000"/>
              </a:lnSpc>
            </a:pPr>
            <a:r>
              <a:rPr lang="fa-IR" altLang="en-US" sz="2800" b="1" dirty="0">
                <a:cs typeface="B Nazanin" panose="00000400000000000000" pitchFamily="2" charset="-78"/>
              </a:rPr>
              <a:t>زمانی که خانواده در مورد اهدای عضو سؤال می پرسد</a:t>
            </a:r>
            <a:endParaRPr lang="en-US" altLang="en-US" sz="28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 descr="Download Man Making A Phone Call Royalty Free Vector Clip Art - Man Making  A Phone Call Clipart PNG Image with No Background - PNGkey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7"/>
          <a:stretch/>
        </p:blipFill>
        <p:spPr bwMode="auto">
          <a:xfrm>
            <a:off x="601216" y="2996952"/>
            <a:ext cx="3505200" cy="36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65522"/>
      </p:ext>
    </p:extLst>
  </p:cSld>
  <p:clrMapOvr>
    <a:masterClrMapping/>
  </p:clrMapOvr>
  <p:transition spd="slow" advClick="0"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960" y="2204864"/>
            <a:ext cx="5582716" cy="4104456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a-IR" altLang="en-US" sz="2800" dirty="0">
                <a:latin typeface="Arial Rounded MT Bold" panose="020F0704030504030204" pitchFamily="34" charset="0"/>
                <a:cs typeface="B Nazanin" panose="00000400000000000000" pitchFamily="2" charset="-78"/>
              </a:rPr>
              <a:t>- در مورد یک اهداکننده باقوه (تحت ونتیلاسیون و بدون هیچ گونه رفلکسی) یک هماهنگ کننده از واحد اهدای عضو برای بررسی فرد مشکوک به مرگ مغزی به بیمارستان مبدأ می آید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>
              <a:latin typeface="Arial Rounded MT Bold" panose="020F0704030504030204" pitchFamily="34" charset="0"/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a-IR" altLang="en-US" sz="2800" dirty="0">
                <a:latin typeface="Arial Rounded MT Bold" panose="020F0704030504030204" pitchFamily="34" charset="0"/>
                <a:cs typeface="B Nazanin" panose="00000400000000000000" pitchFamily="2" charset="-78"/>
              </a:rPr>
              <a:t>- زمانی که بیمار، از نظر بالینی قابلیت اهدا دارد و مرگ مغزی وی تأیید شد، صحبت در مورد ارائه ی خبر بد و درخواست اهدای عضو، با خانواده شروع می شود</a:t>
            </a:r>
            <a:endParaRPr lang="en-US" altLang="en-US" sz="2800" dirty="0">
              <a:latin typeface="Arial Rounded MT Bold" panose="020F0704030504030204" pitchFamily="34" charset="0"/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3C8C93"/>
                </a:solidFill>
                <a:latin typeface="Arial Rounded MT Bold" panose="020F0704030504030204" pitchFamily="34" charset="0"/>
                <a:cs typeface="B Nazanin" panose="00000400000000000000" pitchFamily="2" charset="-78"/>
              </a:rPr>
              <a:t> 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16" y="981597"/>
            <a:ext cx="7772400" cy="736600"/>
          </a:xfrm>
        </p:spPr>
        <p:txBody>
          <a:bodyPr lIns="0" tIns="0" rIns="40639" bIns="0" anchor="t"/>
          <a:lstStyle/>
          <a:p>
            <a:r>
              <a:rPr lang="fa-IR" altLang="en-US" sz="4400" b="1" dirty="0">
                <a:solidFill>
                  <a:srgbClr val="44C9F6"/>
                </a:solidFill>
                <a:cs typeface="B Nazanin" panose="00000400000000000000" pitchFamily="2" charset="-78"/>
              </a:rPr>
              <a:t>بعد از تماس شما چه اتفاقی می افتد؟</a:t>
            </a:r>
            <a:endParaRPr lang="en-US" altLang="en-US" sz="4400" b="1" dirty="0">
              <a:solidFill>
                <a:srgbClr val="44C9F6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50" y="1928229"/>
            <a:ext cx="46386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6483"/>
      </p:ext>
    </p:extLst>
  </p:cSld>
  <p:clrMapOvr>
    <a:masterClrMapping/>
  </p:clrMapOvr>
  <p:transition spd="slow"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95800" y="2185799"/>
            <a:ext cx="7455772" cy="448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Clr>
                <a:srgbClr val="0F6FC6"/>
              </a:buClr>
            </a:pPr>
            <a:r>
              <a:rPr lang="fa-IR" b="1" dirty="0">
                <a:latin typeface="Arial Narrow" pitchFamily="34" charset="0"/>
                <a:cs typeface="B Nazanin" panose="00000400000000000000" pitchFamily="2" charset="-78"/>
              </a:rPr>
              <a:t>مهمترین نکات تطابق بافتی:</a:t>
            </a:r>
          </a:p>
          <a:p>
            <a:pPr lvl="1" algn="r" rtl="1">
              <a:buClr>
                <a:srgbClr val="0F6FC6"/>
              </a:buClr>
            </a:pP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ت</a:t>
            </a: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طابق گروه خونی</a:t>
            </a:r>
            <a:r>
              <a:rPr lang="en-US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ABO </a:t>
            </a: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اهداکننده و گیرنده را می توان به صورت زیر طبقه بندی کرد: </a:t>
            </a:r>
            <a:endParaRPr lang="fa-IR" altLang="en-US" dirty="0">
              <a:solidFill>
                <a:srgbClr val="202124"/>
              </a:solidFill>
              <a:latin typeface="inherit"/>
              <a:cs typeface="B Nazanin" panose="00000400000000000000" pitchFamily="2" charset="-78"/>
            </a:endParaRPr>
          </a:p>
          <a:p>
            <a:pPr marL="800100" lvl="1" indent="-342900" algn="r" rtl="1">
              <a:buClr>
                <a:srgbClr val="0F6FC6"/>
              </a:buClr>
              <a:buFontTx/>
              <a:buChar char="-"/>
            </a:pP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یکسان (به عنوان مثال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گروه خونی</a:t>
            </a:r>
            <a:r>
              <a:rPr lang="en-US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A 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به </a:t>
            </a:r>
            <a:r>
              <a:rPr lang="en-US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A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) که بهترین بقا را دارد.</a:t>
            </a:r>
          </a:p>
          <a:p>
            <a:pPr marL="800100" lvl="1" indent="-342900" algn="r" rtl="1">
              <a:buClr>
                <a:srgbClr val="0F6FC6"/>
              </a:buClr>
              <a:buFontTx/>
              <a:buChar char="-"/>
            </a:pP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سازگار (به عنوان مثال</a:t>
            </a:r>
            <a:r>
              <a:rPr lang="en-US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O 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به </a:t>
            </a:r>
            <a:r>
              <a:rPr lang="en-US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A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) که </a:t>
            </a: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بقای پیوند قابل قبول 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دارد.</a:t>
            </a:r>
          </a:p>
          <a:p>
            <a:pPr marL="800100" lvl="1" indent="-342900" algn="r" rtl="1">
              <a:buClr>
                <a:srgbClr val="0F6FC6"/>
              </a:buClr>
              <a:buFontTx/>
              <a:buChar char="-"/>
            </a:pP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ناسازگار (مثلاً</a:t>
            </a:r>
            <a:r>
              <a:rPr lang="en-US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A 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به </a:t>
            </a:r>
            <a:r>
              <a:rPr lang="en-US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O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) </a:t>
            </a: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فقط در موارد استثنایی نارسایی حاد کبدی با در دسترس نبودن اهداکننده همسان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؛ که</a:t>
            </a: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بقای پیوند ضعیف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است</a:t>
            </a: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. </a:t>
            </a:r>
            <a:endParaRPr lang="fa-IR" altLang="en-US" dirty="0">
              <a:solidFill>
                <a:srgbClr val="202124"/>
              </a:solidFill>
              <a:latin typeface="inherit"/>
              <a:cs typeface="B Nazanin" panose="00000400000000000000" pitchFamily="2" charset="-78"/>
            </a:endParaRPr>
          </a:p>
          <a:p>
            <a:pPr marL="800100" lvl="1" indent="-342900" algn="r" rtl="1">
              <a:buClr>
                <a:srgbClr val="0F6FC6"/>
              </a:buClr>
              <a:buFontTx/>
              <a:buChar char="-"/>
            </a:pP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حذف هپاتیت ویروسی یا 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سابقه </a:t>
            </a: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اختلال عملکرد کبدی </a:t>
            </a:r>
            <a:endParaRPr lang="fa-IR" altLang="en-US" dirty="0">
              <a:solidFill>
                <a:srgbClr val="202124"/>
              </a:solidFill>
              <a:latin typeface="inherit"/>
              <a:cs typeface="B Nazanin" panose="00000400000000000000" pitchFamily="2" charset="-78"/>
            </a:endParaRPr>
          </a:p>
          <a:p>
            <a:pPr marL="800100" lvl="1" indent="-342900" algn="r" rtl="1">
              <a:buClr>
                <a:srgbClr val="0F6FC6"/>
              </a:buClr>
              <a:buFontTx/>
              <a:buChar char="-"/>
            </a:pP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گرفتن </a:t>
            </a: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تاریخچه و معاینه فیزیکی </a:t>
            </a:r>
            <a:r>
              <a:rPr lang="fa-IR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و </a:t>
            </a:r>
            <a:r>
              <a:rPr lang="ar-SA" altLang="en-US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تصویربرداری دقیق از کبد اهداکننده</a:t>
            </a:r>
            <a:r>
              <a:rPr lang="en-US" altLang="en-US" sz="1400" dirty="0">
                <a:cs typeface="B Nazanin" panose="00000400000000000000" pitchFamily="2" charset="-78"/>
              </a:rPr>
              <a:t> </a:t>
            </a:r>
            <a:endParaRPr lang="en-US" altLang="en-US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80000"/>
              </a:lnSpc>
            </a:pPr>
            <a:endParaRPr lang="en-US" sz="2400" dirty="0">
              <a:latin typeface="Arial Narrow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 Narrow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 Narrow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1746" y="764705"/>
            <a:ext cx="46805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>
                <a:solidFill>
                  <a:srgbClr val="44C9F6"/>
                </a:solidFill>
                <a:latin typeface="Arial Narrow" pitchFamily="34" charset="0"/>
                <a:cs typeface="B Nazanin" panose="00000400000000000000" pitchFamily="2" charset="-78"/>
              </a:rPr>
              <a:t>انتخاب اهداکننده</a:t>
            </a:r>
            <a:endParaRPr lang="en-US" sz="4400" b="1" dirty="0">
              <a:solidFill>
                <a:srgbClr val="44C9F6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7" y="2420888"/>
            <a:ext cx="3826496" cy="357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74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07968" y="1340768"/>
            <a:ext cx="0" cy="0"/>
          </a:xfrm>
        </p:spPr>
        <p:txBody>
          <a:bodyPr/>
          <a:lstStyle/>
          <a:p>
            <a:pPr algn="ctr"/>
            <a:r>
              <a:rPr lang="fa-IR" altLang="en-US" sz="4800" b="1" dirty="0">
                <a:solidFill>
                  <a:srgbClr val="44C9F6"/>
                </a:solidFill>
                <a:cs typeface="B Nazanin" panose="00000400000000000000" pitchFamily="2" charset="-78"/>
              </a:rPr>
              <a:t>مراقبت</a:t>
            </a:r>
            <a:endParaRPr lang="en-US" altLang="en-US" sz="4800" b="1" dirty="0">
              <a:solidFill>
                <a:srgbClr val="44C9F6"/>
              </a:solidFill>
              <a:cs typeface="B Nazanin" panose="00000400000000000000" pitchFamily="2" charset="-78"/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>
          <a:xfrm>
            <a:off x="1703512" y="2924944"/>
            <a:ext cx="7772400" cy="4114800"/>
          </a:xfrm>
        </p:spPr>
        <p:txBody>
          <a:bodyPr/>
          <a:lstStyle/>
          <a:p>
            <a:pPr algn="l" rtl="0">
              <a:buClr>
                <a:schemeClr val="tx1"/>
              </a:buClr>
            </a:pPr>
            <a:r>
              <a:rPr lang="en-US" altLang="en-US" sz="2800" dirty="0">
                <a:solidFill>
                  <a:srgbClr val="58595B"/>
                </a:solidFill>
              </a:rPr>
              <a:t>Hypertension  </a:t>
            </a:r>
            <a:r>
              <a:rPr lang="en-US" altLang="en-US" sz="2800" dirty="0">
                <a:solidFill>
                  <a:srgbClr val="58595B"/>
                </a:solidFill>
                <a:sym typeface="Wingdings" panose="05000000000000000000" pitchFamily="2" charset="2"/>
              </a:rPr>
              <a:t>  </a:t>
            </a:r>
            <a:r>
              <a:rPr lang="en-US" altLang="en-US" sz="2800" dirty="0">
                <a:solidFill>
                  <a:srgbClr val="58595B"/>
                </a:solidFill>
              </a:rPr>
              <a:t>Hypotension</a:t>
            </a:r>
          </a:p>
          <a:p>
            <a:pPr algn="l" rtl="0">
              <a:buClr>
                <a:schemeClr val="tx1"/>
              </a:buClr>
            </a:pPr>
            <a:r>
              <a:rPr lang="en-US" altLang="en-US" sz="2800" dirty="0">
                <a:solidFill>
                  <a:srgbClr val="58595B"/>
                </a:solidFill>
              </a:rPr>
              <a:t>Excessive Urinary Output</a:t>
            </a:r>
          </a:p>
          <a:p>
            <a:pPr algn="l" rtl="0">
              <a:buClr>
                <a:schemeClr val="tx1"/>
              </a:buClr>
            </a:pPr>
            <a:r>
              <a:rPr lang="en-US" altLang="en-US" sz="2800" dirty="0">
                <a:solidFill>
                  <a:srgbClr val="58595B"/>
                </a:solidFill>
              </a:rPr>
              <a:t>Impaired Gas Exchange     </a:t>
            </a:r>
          </a:p>
          <a:p>
            <a:pPr algn="l" rtl="0">
              <a:buClr>
                <a:schemeClr val="tx1"/>
              </a:buClr>
            </a:pPr>
            <a:r>
              <a:rPr lang="en-US" altLang="en-US" sz="2800" dirty="0">
                <a:solidFill>
                  <a:srgbClr val="58595B"/>
                </a:solidFill>
              </a:rPr>
              <a:t>Electrolyte Imbalances</a:t>
            </a:r>
          </a:p>
          <a:p>
            <a:pPr algn="l" rtl="0">
              <a:buClr>
                <a:schemeClr val="tx1"/>
              </a:buClr>
            </a:pPr>
            <a:r>
              <a:rPr lang="en-US" altLang="en-US" sz="2800" dirty="0">
                <a:solidFill>
                  <a:srgbClr val="58595B"/>
                </a:solidFill>
              </a:rPr>
              <a:t>Hypothermia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132856"/>
            <a:ext cx="4884233" cy="37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8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268760"/>
            <a:ext cx="9145016" cy="864096"/>
          </a:xfrm>
        </p:spPr>
        <p:txBody>
          <a:bodyPr/>
          <a:lstStyle/>
          <a:p>
            <a:pPr algn="ctr"/>
            <a:r>
              <a:rPr lang="fa-IR" altLang="en-US" sz="3600" b="1" dirty="0">
                <a:solidFill>
                  <a:srgbClr val="44C9F6"/>
                </a:solidFill>
                <a:latin typeface="+mn-lt"/>
                <a:ea typeface="+mn-ea"/>
                <a:cs typeface="B Nazanin" panose="00000400000000000000" pitchFamily="2" charset="-78"/>
              </a:rPr>
              <a:t>میزان شیوع تغییرات پاتوفیزیولوژیک به دنبال مرگ مغزی</a:t>
            </a:r>
            <a:endParaRPr lang="en-US" altLang="en-US" sz="4000" b="1" dirty="0">
              <a:solidFill>
                <a:srgbClr val="44C9F6"/>
              </a:solidFill>
              <a:cs typeface="B Nazanin" panose="00000400000000000000" pitchFamily="2" charset="-78"/>
            </a:endParaRPr>
          </a:p>
        </p:txBody>
      </p:sp>
      <p:sp>
        <p:nvSpPr>
          <p:cNvPr id="468995" name="Rectangle 3"/>
          <p:cNvSpPr>
            <a:spLocks noGrp="1" noChangeArrowheads="1"/>
          </p:cNvSpPr>
          <p:nvPr>
            <p:ph idx="1"/>
          </p:nvPr>
        </p:nvSpPr>
        <p:spPr>
          <a:xfrm>
            <a:off x="1271464" y="1412776"/>
            <a:ext cx="8229600" cy="4221088"/>
          </a:xfrm>
        </p:spPr>
        <p:txBody>
          <a:bodyPr/>
          <a:lstStyle/>
          <a:p>
            <a:pPr algn="l" rtl="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en-US" sz="3200" dirty="0">
              <a:solidFill>
                <a:srgbClr val="58595B"/>
              </a:solidFill>
            </a:endParaRPr>
          </a:p>
          <a:p>
            <a:pPr algn="l" rtl="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en-US" sz="3200" dirty="0">
              <a:solidFill>
                <a:srgbClr val="58595B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58595B"/>
                </a:solidFill>
              </a:rPr>
              <a:t>	- 	Hypotension			81%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58595B"/>
                </a:solidFill>
              </a:rPr>
              <a:t>	-	Diabetes Insipidus		65%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58595B"/>
                </a:solidFill>
              </a:rPr>
              <a:t>	-	DIC				28%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58595B"/>
                </a:solidFill>
              </a:rPr>
              <a:t>	-	Cardiac arrhythmias		25%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58595B"/>
                </a:solidFill>
              </a:rPr>
              <a:t>	-	Pulmonary edema		18%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58595B"/>
                </a:solidFill>
              </a:rPr>
              <a:t>	-	Metabolic acidosis</a:t>
            </a:r>
            <a:r>
              <a:rPr lang="en-US" altLang="en-US" sz="2800" dirty="0">
                <a:solidFill>
                  <a:srgbClr val="58595B"/>
                </a:solidFill>
              </a:rPr>
              <a:t>		11%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en-US" sz="2800" dirty="0">
              <a:solidFill>
                <a:srgbClr val="58595B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en-US" sz="2800" dirty="0">
              <a:solidFill>
                <a:srgbClr val="58595B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rgbClr val="58595B"/>
                </a:solidFill>
              </a:rPr>
              <a:t>Physiologic changes During Brain Stem Death – Lessons for Management of the Organ Donor. </a:t>
            </a:r>
          </a:p>
          <a:p>
            <a:pPr algn="ctr" rtl="0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rgbClr val="58595B"/>
                </a:solidFill>
              </a:rPr>
              <a:t> </a:t>
            </a:r>
            <a:r>
              <a:rPr lang="en-US" altLang="en-US" sz="1200" dirty="0">
                <a:solidFill>
                  <a:srgbClr val="58595B"/>
                </a:solidFill>
              </a:rPr>
              <a:t>The Journal of Heart &amp; Lung Transplantation  Sept 2004 (</a:t>
            </a:r>
            <a:r>
              <a:rPr lang="en-US" altLang="en-US" sz="1200" dirty="0" err="1">
                <a:solidFill>
                  <a:srgbClr val="58595B"/>
                </a:solidFill>
              </a:rPr>
              <a:t>suppl</a:t>
            </a:r>
            <a:r>
              <a:rPr lang="en-US" altLang="en-US" sz="1200" dirty="0">
                <a:solidFill>
                  <a:srgbClr val="58595B"/>
                </a:solidFill>
              </a:rPr>
              <a:t>)</a:t>
            </a:r>
          </a:p>
        </p:txBody>
      </p:sp>
      <p:pic>
        <p:nvPicPr>
          <p:cNvPr id="7170" name="Picture 2" descr="Economy Transparent Background PNG, SVG Clip art for Web - Download Clip  Art, PNG Icon 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916832"/>
            <a:ext cx="4458072" cy="31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4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4774397" y="-1765613"/>
            <a:ext cx="2643206" cy="9144000"/>
          </a:xfrm>
          <a:prstGeom prst="stripedRightArrow">
            <a:avLst>
              <a:gd name="adj1" fmla="val 72083"/>
              <a:gd name="adj2" fmla="val 50000"/>
            </a:avLst>
          </a:prstGeom>
          <a:solidFill>
            <a:srgbClr val="00B0F0"/>
          </a:solidFill>
        </p:spPr>
        <p:txBody>
          <a:bodyPr vert="vert270">
            <a:no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endParaRPr lang="en-US" sz="2800" dirty="0">
              <a:cs typeface="B Nazanin" panose="00000400000000000000" pitchFamily="2" charset="-78"/>
            </a:endParaRPr>
          </a:p>
          <a:p>
            <a:pPr algn="ctr">
              <a:buNone/>
            </a:pPr>
            <a:r>
              <a:rPr lang="fa-IR" sz="4400" dirty="0">
                <a:solidFill>
                  <a:schemeClr val="bg1"/>
                </a:solidFill>
                <a:cs typeface="B Nazanin" panose="00000400000000000000" pitchFamily="2" charset="-78"/>
              </a:rPr>
              <a:t>پژوهش</a:t>
            </a:r>
            <a:endParaRPr lang="en-US" sz="4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>
              <a:buNone/>
            </a:pPr>
            <a:endParaRPr lang="en-US" sz="4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95472" y="4143380"/>
            <a:ext cx="8143932" cy="23574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ar-SA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شامل مطالعاتی برای بهبود </a:t>
            </a:r>
            <a:r>
              <a:rPr lang="fa-IR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کیفیت اعضا</a:t>
            </a:r>
            <a:r>
              <a:rPr lang="ar-SA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، پروتکل های تجربی مختلف برای اهداکنندگان </a:t>
            </a:r>
            <a:r>
              <a:rPr lang="fa-IR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مرگ قلبی</a:t>
            </a:r>
            <a:r>
              <a:rPr lang="ar-SA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، و نحوه </a:t>
            </a:r>
            <a:r>
              <a:rPr lang="fa-IR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افزایش تعداد اهداکنندگان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031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anned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8" y="980728"/>
            <a:ext cx="4464496" cy="5541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21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2208"/>
            <a:ext cx="4788024" cy="5256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73469"/>
            <a:ext cx="4355976" cy="64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6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5460" y="1124744"/>
            <a:ext cx="9721080" cy="546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65667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415" y="1412776"/>
            <a:ext cx="105131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پیشرفت های علمی، 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تکنیکی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و سازمانی در پیوند، آن را به یک عمل روزمره تبدیل کرده است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؛ که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به بیماران بیشتری اجازه می دهد تا با استفاده از این روش درمانی درمان شوند. </a:t>
            </a:r>
            <a:endParaRPr lang="fa-IR" altLang="en-US" sz="3200" dirty="0">
              <a:solidFill>
                <a:srgbClr val="202124"/>
              </a:solidFill>
              <a:latin typeface="inherit"/>
              <a:cs typeface="B Nazanin" panose="00000400000000000000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برای بیمارانی که از نارسایی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شدید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اعضای حیاتی بدن، 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رنج می برند، پیوند بهترین و در برخی موارد تنها گزینه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نجات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است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؛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که البته در گرو وجود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عضو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پیوندی 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می باشد.</a:t>
            </a:r>
            <a:endParaRPr lang="en-US" altLang="en-US" sz="3200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7847" y="685128"/>
            <a:ext cx="2736304" cy="749499"/>
          </a:xfrm>
        </p:spPr>
        <p:txBody>
          <a:bodyPr>
            <a:normAutofit/>
          </a:bodyPr>
          <a:lstStyle/>
          <a:p>
            <a:pPr algn="ctr"/>
            <a:r>
              <a:rPr lang="fa-IR" altLang="en-US" sz="4400" b="1" dirty="0">
                <a:solidFill>
                  <a:srgbClr val="44C9F6"/>
                </a:solidFill>
                <a:cs typeface="B Nazanin" panose="00000400000000000000" pitchFamily="2" charset="-78"/>
              </a:rPr>
              <a:t>مقدمه</a:t>
            </a:r>
            <a:endParaRPr lang="en-US" altLang="en-US" sz="4400" b="1" dirty="0">
              <a:solidFill>
                <a:srgbClr val="44C9F6"/>
              </a:solidFill>
              <a:cs typeface="B Nazanin" panose="00000400000000000000" pitchFamily="2" charset="-78"/>
            </a:endParaRPr>
          </a:p>
        </p:txBody>
      </p:sp>
      <p:pic>
        <p:nvPicPr>
          <p:cNvPr id="1027" name="Picture 3" descr="6,236 Introduction word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15477"/>
          <a:stretch/>
        </p:blipFill>
        <p:spPr bwMode="auto">
          <a:xfrm>
            <a:off x="3647728" y="3861048"/>
            <a:ext cx="4392488" cy="29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4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4774397" y="-1821661"/>
            <a:ext cx="2643206" cy="9144000"/>
          </a:xfrm>
          <a:prstGeom prst="stripedRightArrow">
            <a:avLst>
              <a:gd name="adj1" fmla="val 72083"/>
              <a:gd name="adj2" fmla="val 50000"/>
            </a:avLst>
          </a:prstGeom>
          <a:solidFill>
            <a:srgbClr val="00B0F0"/>
          </a:solidFill>
        </p:spPr>
        <p:txBody>
          <a:bodyPr vert="vert270"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endParaRPr lang="en-US" sz="2800" b="1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آموزش</a:t>
            </a:r>
            <a:endParaRPr lang="en-US" sz="4400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algn="ctr">
              <a:buNone/>
            </a:pPr>
            <a:endParaRPr lang="en-US" sz="4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5418" y="4365104"/>
            <a:ext cx="8143932" cy="18476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ar-SA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آموزش مستمر </a:t>
            </a:r>
            <a:r>
              <a:rPr lang="fa-IR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پرسنل مرتبط بیمارستان ها</a:t>
            </a:r>
            <a:r>
              <a:rPr lang="ar-SA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. </a:t>
            </a:r>
            <a:endParaRPr lang="fa-IR" altLang="en-US" sz="2400" b="1" dirty="0">
              <a:solidFill>
                <a:srgbClr val="202124"/>
              </a:solidFill>
              <a:latin typeface="inherit"/>
              <a:cs typeface="B Nazanin" panose="00000400000000000000" pitchFamily="2" charset="-78"/>
            </a:endParaRPr>
          </a:p>
          <a:p>
            <a:pPr algn="ctr" rtl="1"/>
            <a:r>
              <a:rPr lang="ar-SA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این امر با برگزاری دوره های تخصصی در زمینه </a:t>
            </a:r>
            <a:r>
              <a:rPr lang="fa-IR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اهدای اعضا</a:t>
            </a:r>
            <a:r>
              <a:rPr lang="ar-SA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و </a:t>
            </a:r>
            <a:r>
              <a:rPr lang="fa-IR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نسوج</a:t>
            </a:r>
            <a:r>
              <a:rPr lang="ar-SA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به منظور افزایش میزان اهدا</a:t>
            </a:r>
            <a:r>
              <a:rPr lang="fa-IR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کننده</a:t>
            </a:r>
            <a:r>
              <a:rPr lang="ar-SA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برای رفع کمبود اهداکنندگان عضو انجام می شود</a:t>
            </a:r>
            <a:r>
              <a:rPr lang="fa-IR" altLang="en-US" sz="2400" b="1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43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43" y="134812"/>
            <a:ext cx="4560156" cy="35102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47" y="1139287"/>
            <a:ext cx="4912518" cy="2488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/>
        </p:blipFill>
        <p:spPr>
          <a:xfrm>
            <a:off x="1309246" y="3645024"/>
            <a:ext cx="4910704" cy="3021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97"/>
          <a:stretch/>
        </p:blipFill>
        <p:spPr>
          <a:xfrm>
            <a:off x="6240016" y="3645024"/>
            <a:ext cx="4590174" cy="302149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016" y="1139287"/>
            <a:ext cx="4590174" cy="24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598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908720"/>
            <a:ext cx="10153128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077072"/>
            <a:ext cx="4703118" cy="261324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4086248"/>
            <a:ext cx="5112569" cy="25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9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4774397" y="-1821661"/>
            <a:ext cx="2643206" cy="9144000"/>
          </a:xfrm>
          <a:prstGeom prst="stripedRightArrow">
            <a:avLst>
              <a:gd name="adj1" fmla="val 72083"/>
              <a:gd name="adj2" fmla="val 50000"/>
            </a:avLst>
          </a:prstGeom>
          <a:solidFill>
            <a:srgbClr val="00B0F0"/>
          </a:solidFill>
        </p:spPr>
        <p:txBody>
          <a:bodyPr vert="vert270">
            <a:noAutofit/>
          </a:bodyPr>
          <a:lstStyle/>
          <a:p>
            <a:pPr algn="ctr">
              <a:buNone/>
            </a:pPr>
            <a:endParaRPr 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>
              <a:buNone/>
            </a:pP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مدیریت و هدایت</a:t>
            </a:r>
            <a:endParaRPr lang="en-US" sz="4800" b="1" i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>
              <a:buNone/>
            </a:pPr>
            <a:endParaRPr lang="en-US" sz="4800" b="1" i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95472" y="4143380"/>
            <a:ext cx="8143932" cy="19499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مسئولیت مدیریت و هماهنگی تمام مراحل اهدای عضو با هدف تعالی فرایند فراهم آوری اعضای پیوندی</a:t>
            </a:r>
          </a:p>
        </p:txBody>
      </p:sp>
    </p:spTree>
    <p:extLst>
      <p:ext uri="{BB962C8B-B14F-4D97-AF65-F5344CB8AC3E}">
        <p14:creationId xmlns:p14="http://schemas.microsoft.com/office/powerpoint/2010/main" val="128543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43" y="548680"/>
            <a:ext cx="8147248" cy="5616624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472" y="1052736"/>
            <a:ext cx="95154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854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5" t="11162" r="12501" b="11608"/>
          <a:stretch/>
        </p:blipFill>
        <p:spPr>
          <a:xfrm>
            <a:off x="1703512" y="908720"/>
            <a:ext cx="8784976" cy="58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6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5CE5-CB4E-4D59-8925-C198428136EA}" type="slidenum">
              <a:rPr lang="ar-SA" smtClean="0"/>
              <a:pPr/>
              <a:t>26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39416" y="476672"/>
            <a:ext cx="10873208" cy="6218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سؤالات</a:t>
            </a:r>
            <a:endParaRPr lang="fa-IR" sz="28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28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کوردیناتور پست ترنسپلنت تا چه زمانی بیمار را فالو میکند؟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آیا شما برای خانواده گیرنده کلاس های آموزشی هم دارید؟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بعد از پیوند تا چه مدت بیمار بستری و چه مدت در شیراز باید بماند؟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میزان بقای کیس های ترنسپلنت شده چقدر است؟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آیا اطلاعیه فروش کبد که روی در و دیوار می زنند صحت دارد؟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با توجه به پیشرفت پیوند کبد، زمان انتظار بیماران نیازمند به پیوند در لیست انتظار، چقدر است؟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سلامتی بیمار پیوند شده، چقدر در گرو فعالیت های کوردیناتور اهدا می باشد؟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خصوص اهمیت صحت آزمایشات توضیح دهید؟ و همچنین در خصوص اهمیت انتخاب گیرنده مناسب توضیح دهید؟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27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888" y="1682582"/>
            <a:ext cx="5689848" cy="2117651"/>
          </a:xfrm>
        </p:spPr>
        <p:txBody>
          <a:bodyPr>
            <a:noAutofit/>
          </a:bodyPr>
          <a:lstStyle/>
          <a:p>
            <a:pPr rtl="1"/>
            <a:r>
              <a:rPr lang="fa-IR" sz="4000" b="0" dirty="0">
                <a:solidFill>
                  <a:srgbClr val="00B0F0"/>
                </a:solidFill>
                <a:cs typeface="B Nazanin" panose="00000400000000000000" pitchFamily="2" charset="-78"/>
              </a:rPr>
              <a:t>به امید روزی که:</a:t>
            </a:r>
            <a:br>
              <a:rPr lang="fa-IR" sz="4000" b="0" dirty="0">
                <a:solidFill>
                  <a:srgbClr val="00B0F0"/>
                </a:solidFill>
                <a:cs typeface="B Nazanin" panose="00000400000000000000" pitchFamily="2" charset="-78"/>
              </a:rPr>
            </a:br>
            <a:br>
              <a:rPr lang="fa-IR" sz="4000" b="0" dirty="0">
                <a:solidFill>
                  <a:srgbClr val="00B0F0"/>
                </a:solidFill>
                <a:cs typeface="B Nazanin" panose="00000400000000000000" pitchFamily="2" charset="-78"/>
              </a:rPr>
            </a:br>
            <a:r>
              <a:rPr lang="fa-IR" sz="4000" b="0" dirty="0">
                <a:cs typeface="B Nazanin" panose="00000400000000000000" pitchFamily="2" charset="-78"/>
              </a:rPr>
              <a:t> هیچ عضو قابل استفاده ای از افراد مرگ مغزی به زیر خاک نرود و تمامی بیماران نیازمند اعضا،پیوند شده و به حق مسلم خود که همانا حیات است نائل آیند.</a:t>
            </a:r>
            <a:br>
              <a:rPr lang="en-US" sz="4000" b="0" dirty="0">
                <a:cs typeface="B Nazanin" panose="00000400000000000000" pitchFamily="2" charset="-78"/>
              </a:rPr>
            </a:br>
            <a:endParaRPr lang="en-US" sz="4000" b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199505"/>
            <a:ext cx="3624252" cy="52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71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052736"/>
            <a:ext cx="9001000" cy="56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64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24744"/>
            <a:ext cx="8568952" cy="556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93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7" name="Oval 6"/>
          <p:cNvSpPr/>
          <p:nvPr/>
        </p:nvSpPr>
        <p:spPr>
          <a:xfrm>
            <a:off x="4458878" y="796431"/>
            <a:ext cx="1224136" cy="12024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معاینه و تشخیص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9873" y="339794"/>
            <a:ext cx="6163435" cy="6295261"/>
            <a:chOff x="599873" y="339794"/>
            <a:chExt cx="6163435" cy="6295261"/>
          </a:xfrm>
        </p:grpSpPr>
        <p:sp>
          <p:nvSpPr>
            <p:cNvPr id="3" name="Oval 2"/>
            <p:cNvSpPr/>
            <p:nvPr/>
          </p:nvSpPr>
          <p:spPr>
            <a:xfrm>
              <a:off x="2351584" y="2204864"/>
              <a:ext cx="2664296" cy="266429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3200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فرایند اهدا و پیوند عضو</a:t>
              </a:r>
              <a:endParaRPr lang="en-US" sz="32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99873" y="3305207"/>
              <a:ext cx="1224136" cy="12024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برداشت اعضا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12456" y="4558841"/>
              <a:ext cx="1224136" cy="12024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انتقال کاداور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351584" y="5432623"/>
              <a:ext cx="1224136" cy="12024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اخذ رضایت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77477" y="1929794"/>
              <a:ext cx="1224136" cy="12024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تعیین مناسب بودن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786661" y="5432623"/>
              <a:ext cx="1224136" cy="12024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700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تخصیص اعضا</a:t>
              </a:r>
              <a:endParaRPr lang="en-US" sz="17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539172" y="3305207"/>
              <a:ext cx="1224136" cy="12024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700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تأیید مرگ مغزی</a:t>
              </a:r>
              <a:endParaRPr lang="en-US" sz="17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104121" y="339794"/>
              <a:ext cx="1224136" cy="12024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700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شناسایی</a:t>
              </a:r>
              <a:endParaRPr lang="en-US" sz="17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927104" y="4558841"/>
              <a:ext cx="1224136" cy="12024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مراقبت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81056" y="1924368"/>
              <a:ext cx="1224136" cy="12024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انتقال اعضا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73454" y="785539"/>
              <a:ext cx="1224136" cy="12024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پیوند اعضا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05" y="796431"/>
            <a:ext cx="4342331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3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28" y="-49881"/>
            <a:ext cx="4465865" cy="36555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886222"/>
            <a:ext cx="5290712" cy="2818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910557"/>
            <a:ext cx="10441160" cy="292494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3" y="886222"/>
            <a:ext cx="4896544" cy="28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8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D229B-F410-45CE-90A9-CE01F15AC4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4"/>
          <a:stretch/>
        </p:blipFill>
        <p:spPr>
          <a:xfrm>
            <a:off x="34851" y="-1014908"/>
            <a:ext cx="12157149" cy="7824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22CBF127-7378-4C25-A275-3DDFA093A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448" y="1011688"/>
            <a:ext cx="8200433" cy="16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fa-IR" sz="6600" b="1" dirty="0">
                <a:solidFill>
                  <a:schemeClr val="bg1"/>
                </a:solidFill>
                <a:latin typeface="Trebuchet MS" pitchFamily="34" charset="0"/>
                <a:cs typeface="B Nazanin" panose="00000400000000000000" pitchFamily="2" charset="-78"/>
              </a:rPr>
              <a:t>سپاس</a:t>
            </a:r>
          </a:p>
          <a:p>
            <a:pPr algn="r">
              <a:defRPr/>
            </a:pPr>
            <a:r>
              <a:rPr lang="fa-IR" sz="4800" b="1" dirty="0">
                <a:solidFill>
                  <a:schemeClr val="bg1"/>
                </a:solidFill>
                <a:latin typeface="Trebuchet MS" pitchFamily="34" charset="0"/>
                <a:cs typeface="B Nazanin" panose="00000400000000000000" pitchFamily="2" charset="-78"/>
              </a:rPr>
              <a:t> از توجه شایسته شما </a:t>
            </a:r>
            <a:endParaRPr lang="es-ES" sz="4800" dirty="0">
              <a:solidFill>
                <a:schemeClr val="bg1"/>
              </a:solidFill>
              <a:latin typeface="Trebuchet MS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7115E-5F24-427C-A777-1DEFEE5B2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8" y="3604981"/>
            <a:ext cx="2785462" cy="25989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A80677-ACE9-C700-6B56-3071C9E79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8" y="6048802"/>
            <a:ext cx="12192000" cy="847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D2CB37-1C97-F784-0895-A9CD087EF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550" y="5121553"/>
            <a:ext cx="4920114" cy="76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fa-IR" sz="2400" b="1" dirty="0">
              <a:solidFill>
                <a:srgbClr val="00B0F0"/>
              </a:solidFill>
              <a:latin typeface="Trebuchet MS" pitchFamily="34" charset="0"/>
              <a:cs typeface="B Nazanin" panose="00000400000000000000" pitchFamily="2" charset="-78"/>
            </a:endParaRPr>
          </a:p>
          <a:p>
            <a:pPr algn="r">
              <a:defRPr/>
            </a:pPr>
            <a:r>
              <a:rPr lang="fa-IR" sz="2400" b="1" dirty="0">
                <a:solidFill>
                  <a:srgbClr val="00B0F0"/>
                </a:solidFill>
                <a:latin typeface="Trebuchet MS" pitchFamily="34" charset="0"/>
                <a:cs typeface="B Nazanin" panose="00000400000000000000" pitchFamily="2" charset="-78"/>
              </a:rPr>
              <a:t>ایمیل: </a:t>
            </a:r>
          </a:p>
          <a:p>
            <a:pPr algn="r">
              <a:defRPr/>
            </a:pPr>
            <a:r>
              <a:rPr lang="fa-IR" sz="2400" b="1" dirty="0">
                <a:solidFill>
                  <a:srgbClr val="00B0F0"/>
                </a:solidFill>
                <a:latin typeface="Trebuchet MS" pitchFamily="34" charset="0"/>
                <a:cs typeface="B Nazanin" panose="00000400000000000000" pitchFamily="2" charset="-78"/>
              </a:rPr>
              <a:t>تلفن:09226015074</a:t>
            </a:r>
            <a:endParaRPr lang="es-ES" sz="2400" dirty="0">
              <a:solidFill>
                <a:srgbClr val="00B0F0"/>
              </a:solidFill>
              <a:latin typeface="Trebuchet MS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2C387-DF0E-B4A6-5C52-81099A76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886" y="5079204"/>
            <a:ext cx="4920114" cy="76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2400" b="1" dirty="0">
                <a:solidFill>
                  <a:srgbClr val="00B0F0"/>
                </a:solidFill>
                <a:latin typeface="Trebuchet MS" pitchFamily="34" charset="0"/>
                <a:cs typeface="B Nazanin" panose="00000400000000000000" pitchFamily="2" charset="-78"/>
              </a:rPr>
              <a:t>newiross@ehdacenter.ir</a:t>
            </a:r>
            <a:endParaRPr lang="es-ES" sz="2400" dirty="0">
              <a:solidFill>
                <a:srgbClr val="00B0F0"/>
              </a:solidFill>
              <a:latin typeface="Trebuchet MS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181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231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altLang="en-US" sz="4000" b="1" dirty="0">
                <a:solidFill>
                  <a:srgbClr val="44C9F6"/>
                </a:solidFill>
                <a:cs typeface="B Nazanin" panose="00000400000000000000" pitchFamily="2" charset="-78"/>
              </a:rPr>
              <a:t>تیم ها</a:t>
            </a:r>
            <a:endParaRPr lang="en-US" altLang="en-US" sz="4000" b="1" dirty="0">
              <a:solidFill>
                <a:srgbClr val="44C9F6"/>
              </a:solidFill>
              <a:cs typeface="B Nazanin" panose="00000400000000000000" pitchFamily="2" charset="-78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647728" y="1700808"/>
            <a:ext cx="6762750" cy="5410200"/>
          </a:xfrm>
          <a:prstGeom prst="rect">
            <a:avLst/>
          </a:prstGeom>
        </p:spPr>
        <p:txBody>
          <a:bodyPr/>
          <a:lstStyle/>
          <a:p>
            <a:r>
              <a:rPr lang="fa-IR" altLang="en-US" sz="2800" b="1" dirty="0">
                <a:solidFill>
                  <a:srgbClr val="58595B"/>
                </a:solidFill>
                <a:effectLst/>
                <a:cs typeface="B Nazanin" panose="00000400000000000000" pitchFamily="2" charset="-78"/>
              </a:rPr>
              <a:t>پرسنل واحد</a:t>
            </a:r>
          </a:p>
          <a:p>
            <a:r>
              <a:rPr lang="fa-IR" altLang="en-US" sz="2800" b="1" dirty="0">
                <a:solidFill>
                  <a:srgbClr val="58595B"/>
                </a:solidFill>
                <a:cs typeface="B Nazanin" panose="00000400000000000000" pitchFamily="2" charset="-78"/>
              </a:rPr>
              <a:t>کوردیناتورها</a:t>
            </a:r>
          </a:p>
          <a:p>
            <a:r>
              <a:rPr lang="fa-IR" altLang="en-US" sz="2800" b="1" dirty="0">
                <a:solidFill>
                  <a:srgbClr val="58595B"/>
                </a:solidFill>
                <a:cs typeface="B Nazanin" panose="00000400000000000000" pitchFamily="2" charset="-78"/>
              </a:rPr>
              <a:t>تیم تأیید مرگ مغزی</a:t>
            </a:r>
          </a:p>
          <a:p>
            <a:r>
              <a:rPr lang="fa-IR" altLang="en-US" sz="2800" b="1" dirty="0">
                <a:solidFill>
                  <a:srgbClr val="58595B"/>
                </a:solidFill>
                <a:effectLst/>
                <a:cs typeface="B Nazanin" panose="00000400000000000000" pitchFamily="2" charset="-78"/>
              </a:rPr>
              <a:t>تیم مراقبت</a:t>
            </a:r>
          </a:p>
          <a:p>
            <a:r>
              <a:rPr lang="fa-IR" altLang="en-US" sz="2800" b="1" dirty="0">
                <a:solidFill>
                  <a:srgbClr val="58595B"/>
                </a:solidFill>
                <a:cs typeface="B Nazanin" panose="00000400000000000000" pitchFamily="2" charset="-78"/>
              </a:rPr>
              <a:t>پرسنل </a:t>
            </a:r>
            <a:r>
              <a:rPr lang="en-US" altLang="en-US" sz="2800" b="1" dirty="0">
                <a:solidFill>
                  <a:srgbClr val="58595B"/>
                </a:solidFill>
                <a:cs typeface="B Nazanin" panose="00000400000000000000" pitchFamily="2" charset="-78"/>
              </a:rPr>
              <a:t>ICU</a:t>
            </a:r>
            <a:endParaRPr lang="fa-IR" altLang="en-US" sz="2800" b="1" dirty="0">
              <a:solidFill>
                <a:srgbClr val="58595B"/>
              </a:solidFill>
              <a:effectLst/>
              <a:cs typeface="B Nazanin" panose="00000400000000000000" pitchFamily="2" charset="-78"/>
            </a:endParaRPr>
          </a:p>
          <a:p>
            <a:r>
              <a:rPr lang="fa-IR" altLang="en-US" sz="2800" b="1" dirty="0">
                <a:solidFill>
                  <a:srgbClr val="58595B"/>
                </a:solidFill>
                <a:cs typeface="B Nazanin" panose="00000400000000000000" pitchFamily="2" charset="-78"/>
              </a:rPr>
              <a:t>تیم برداشت کننده</a:t>
            </a:r>
          </a:p>
          <a:p>
            <a:r>
              <a:rPr lang="fa-IR" altLang="en-US" sz="2800" b="1" dirty="0">
                <a:solidFill>
                  <a:srgbClr val="58595B"/>
                </a:solidFill>
                <a:effectLst/>
                <a:cs typeface="B Nazanin" panose="00000400000000000000" pitchFamily="2" charset="-78"/>
              </a:rPr>
              <a:t>پرسنل آزمایشگاه</a:t>
            </a:r>
          </a:p>
          <a:p>
            <a:r>
              <a:rPr lang="fa-IR" altLang="en-US" sz="2800" b="1" dirty="0">
                <a:solidFill>
                  <a:srgbClr val="58595B"/>
                </a:solidFill>
                <a:cs typeface="B Nazanin" panose="00000400000000000000" pitchFamily="2" charset="-78"/>
              </a:rPr>
              <a:t>پرسنل اتاق عمل</a:t>
            </a:r>
          </a:p>
          <a:p>
            <a:r>
              <a:rPr lang="fa-IR" altLang="en-US" sz="2800" b="1" dirty="0">
                <a:solidFill>
                  <a:srgbClr val="58595B"/>
                </a:solidFill>
                <a:cs typeface="B Nazanin" panose="00000400000000000000" pitchFamily="2" charset="-78"/>
              </a:rPr>
              <a:t>مشاورین</a:t>
            </a:r>
            <a:endParaRPr lang="fa-IR" altLang="en-US" sz="2800" b="1" dirty="0">
              <a:solidFill>
                <a:srgbClr val="58595B"/>
              </a:solidFill>
              <a:effectLst/>
              <a:cs typeface="B Nazanin" panose="00000400000000000000" pitchFamily="2" charset="-78"/>
            </a:endParaRPr>
          </a:p>
          <a:p>
            <a:endParaRPr lang="en-US" altLang="en-US" sz="2800" dirty="0">
              <a:solidFill>
                <a:srgbClr val="58595B"/>
              </a:solidFill>
              <a:cs typeface="B Nazanin" panose="00000400000000000000" pitchFamily="2" charset="-78"/>
            </a:endParaRPr>
          </a:p>
        </p:txBody>
      </p:sp>
      <p:pic>
        <p:nvPicPr>
          <p:cNvPr id="1026" name="Picture 2" descr="The proficient medical network for Southeast Asia's healthcare providers |  SEA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894010"/>
            <a:ext cx="6993296" cy="63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6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8"/>
            <a:ext cx="7886700" cy="992171"/>
          </a:xfrm>
          <a:solidFill>
            <a:srgbClr val="00206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en-US" sz="4000" dirty="0">
                <a:latin typeface="Adobe Gothic Std B" pitchFamily="34" charset="-128"/>
                <a:ea typeface="Adobe Gothic Std B" pitchFamily="34" charset="-128"/>
              </a:rPr>
              <a:t>COORDINATOR </a:t>
            </a:r>
            <a:endParaRPr lang="fa-IR" sz="36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2666356" y="1124744"/>
            <a:ext cx="9139014" cy="5410200"/>
          </a:xfrm>
          <a:prstGeom prst="rect">
            <a:avLst/>
          </a:prstGeom>
        </p:spPr>
        <p:txBody>
          <a:bodyPr/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نظارت بر تحویل جسد</a:t>
            </a: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هماهنگی های پزشکی قانونی و اتاق تشریح</a:t>
            </a:r>
          </a:p>
          <a:p>
            <a:pPr marL="0" indent="0">
              <a:buNone/>
            </a:pPr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  در صورت نیاز </a:t>
            </a: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شرکت در مراسم ختم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58595B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23465" y="1124744"/>
            <a:ext cx="9139014" cy="5410200"/>
          </a:xfrm>
          <a:prstGeom prst="rect">
            <a:avLst/>
          </a:prstGeom>
        </p:spPr>
        <p:txBody>
          <a:bodyPr/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معاینه و تشخیص مرگ مغزی</a:t>
            </a: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تشخیص قابلیت اهدای عضو</a:t>
            </a: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هماهنگی برای تأیید مرگ مغزی</a:t>
            </a: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اخذ رضایت از خانواده</a:t>
            </a: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هماهنگی برای تخصیص عضو</a:t>
            </a: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هماهنگی انتقال کاداور</a:t>
            </a:r>
            <a:endParaRPr lang="fa-IR" altLang="en-US" sz="2400" dirty="0">
              <a:solidFill>
                <a:srgbClr val="58595B"/>
              </a:solidFill>
              <a:cs typeface="B Nazanin" panose="00000400000000000000" pitchFamily="2" charset="-78"/>
            </a:endParaRP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مراقبت از اعضا</a:t>
            </a: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فیکس شدن بر بالین فرد مرگ مغزی</a:t>
            </a: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هماهنگی های بخش مراقبت ویژه </a:t>
            </a:r>
            <a:r>
              <a:rPr lang="en-US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OPU</a:t>
            </a:r>
            <a:endParaRPr lang="fa-IR" altLang="en-US" sz="2400" b="1" dirty="0">
              <a:solidFill>
                <a:srgbClr val="58595B"/>
              </a:solidFill>
              <a:cs typeface="B Nazanin" panose="00000400000000000000" pitchFamily="2" charset="-78"/>
            </a:endParaRP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هماهنگی های اتاق عمل و تیم های برداشت</a:t>
            </a: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هماهنگی های برداشت عضو</a:t>
            </a:r>
          </a:p>
          <a:p>
            <a:r>
              <a:rPr lang="fa-IR" altLang="en-US" sz="2400" b="1" dirty="0">
                <a:solidFill>
                  <a:srgbClr val="58595B"/>
                </a:solidFill>
                <a:cs typeface="B Nazanin" panose="00000400000000000000" pitchFamily="2" charset="-78"/>
              </a:rPr>
              <a:t>هماهنگی های انتقال اعضا</a:t>
            </a:r>
          </a:p>
          <a:p>
            <a:pPr marL="0" indent="0">
              <a:buNone/>
            </a:pPr>
            <a:endParaRPr lang="fa-IR" altLang="en-US" sz="2400" b="1" dirty="0">
              <a:solidFill>
                <a:srgbClr val="58595B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816768" y="241722"/>
            <a:ext cx="10515600" cy="1325563"/>
          </a:xfrm>
        </p:spPr>
        <p:txBody>
          <a:bodyPr>
            <a:norm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altLang="en-US" sz="4000" b="1" dirty="0">
                <a:solidFill>
                  <a:srgbClr val="44C9F6"/>
                </a:solidFill>
                <a:cs typeface="B Nazanin" panose="00000400000000000000" pitchFamily="2" charset="-78"/>
              </a:rPr>
              <a:t>شرح وظایف کوردیناتور اهدای عضو</a:t>
            </a:r>
            <a:endParaRPr lang="en-US" altLang="en-US" sz="4000" b="1" dirty="0">
              <a:solidFill>
                <a:srgbClr val="44C9F6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423" y="2009826"/>
            <a:ext cx="4505103" cy="48481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03512" y="188640"/>
          <a:ext cx="89644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09021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92E6A1-E56E-4D86-A1A5-56F309D00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C92E6A1-E56E-4D86-A1A5-56F309D00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C92E6A1-E56E-4D86-A1A5-56F309D00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16B800-24FD-4CFA-8D48-8B32C437D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D16B800-24FD-4CFA-8D48-8B32C437D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D16B800-24FD-4CFA-8D48-8B32C437D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82CC8-A75D-46B7-AF20-457F40255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DC482CC8-A75D-46B7-AF20-457F40255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DC482CC8-A75D-46B7-AF20-457F40255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8872D-B478-41AC-8643-20B3BE58E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D6C8872D-B478-41AC-8643-20B3BE58E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D6C8872D-B478-41AC-8643-20B3BE58E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FDD849-5C25-4043-82E8-DE0EEA79E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1BFDD849-5C25-4043-82E8-DE0EEA79E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1BFDD849-5C25-4043-82E8-DE0EEA79E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625B31-322E-41E1-8C1B-6E5E6C3B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4D625B31-322E-41E1-8C1B-6E5E6C3B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4D625B31-322E-41E1-8C1B-6E5E6C3B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E7325-60B3-4F2C-B0DA-DAE7714D0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D75E7325-60B3-4F2C-B0DA-DAE7714D0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D75E7325-60B3-4F2C-B0DA-DAE7714D0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E4A86C-AE77-4CA0-943C-8CC9CFBB8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AE4A86C-AE77-4CA0-943C-8CC9CFBB8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AE4A86C-AE77-4CA0-943C-8CC9CFBB8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2C8318-8054-44D7-82A3-D59573EA3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172C8318-8054-44D7-82A3-D59573EA3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172C8318-8054-44D7-82A3-D59573EA3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8A6F7-D28E-442A-9352-BD9B7CE26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E558A6F7-D28E-442A-9352-BD9B7CE26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E558A6F7-D28E-442A-9352-BD9B7CE26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B1829A-06E0-468D-B2D6-785D937B9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44B1829A-06E0-468D-B2D6-785D937B9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44B1829A-06E0-468D-B2D6-785D937B9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90D869-753D-4617-9427-07B542E11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3A90D869-753D-4617-9427-07B542E11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3A90D869-753D-4617-9427-07B542E11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98848" y="1484784"/>
            <a:ext cx="8229600" cy="10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25216" y="836712"/>
            <a:ext cx="8003232" cy="74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800" b="1" dirty="0">
                <a:solidFill>
                  <a:srgbClr val="44C9F6"/>
                </a:solidFill>
                <a:cs typeface="B Nazanin" panose="00000400000000000000" pitchFamily="2" charset="-78"/>
              </a:rPr>
              <a:t>انواع کوردیناتور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916833"/>
            <a:ext cx="5569660" cy="494116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84648" y="476672"/>
            <a:ext cx="80032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4400" b="1" dirty="0">
              <a:solidFill>
                <a:srgbClr val="44C9F6"/>
              </a:solidFill>
              <a:cs typeface="B Nazanin" panose="00000400000000000000" pitchFamily="2" charset="-78"/>
            </a:endParaRPr>
          </a:p>
          <a:p>
            <a:pPr algn="ctr"/>
            <a:endParaRPr lang="en-US" sz="4400" b="1" dirty="0">
              <a:solidFill>
                <a:srgbClr val="44C9F6"/>
              </a:solidFill>
              <a:cs typeface="B Nazanin" panose="00000400000000000000" pitchFamily="2" charset="-78"/>
            </a:endParaRPr>
          </a:p>
          <a:p>
            <a:pPr algn="l"/>
            <a:endParaRPr lang="en-US" sz="4400" dirty="0">
              <a:cs typeface="B Nazanin" panose="00000400000000000000" pitchFamily="2" charset="-78"/>
            </a:endParaRPr>
          </a:p>
          <a:p>
            <a:pPr algn="l"/>
            <a:endParaRPr lang="en-US" sz="1400" dirty="0">
              <a:cs typeface="B Nazanin" panose="00000400000000000000" pitchFamily="2" charset="-78"/>
            </a:endParaRPr>
          </a:p>
          <a:p>
            <a:pPr rtl="1"/>
            <a:r>
              <a:rPr lang="fa-IR" sz="4000" dirty="0">
                <a:cs typeface="B Nazanin" panose="00000400000000000000" pitchFamily="2" charset="-78"/>
              </a:rPr>
              <a:t>1- کوردیناتور اهدای عضو</a:t>
            </a:r>
          </a:p>
          <a:p>
            <a:pPr rtl="1"/>
            <a:r>
              <a:rPr lang="fa-IR" sz="4000" dirty="0">
                <a:cs typeface="B Nazanin" panose="00000400000000000000" pitchFamily="2" charset="-78"/>
              </a:rPr>
              <a:t>2- کوردیناتور پیوند</a:t>
            </a:r>
          </a:p>
          <a:p>
            <a:pPr rtl="1"/>
            <a:r>
              <a:rPr lang="fa-IR" sz="4000" dirty="0">
                <a:cs typeface="B Nazanin" panose="00000400000000000000" pitchFamily="2" charset="-78"/>
              </a:rPr>
              <a:t>3- کوردیناتور پس از پیوند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229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89040" y="1052736"/>
            <a:ext cx="8229600" cy="8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fa-IR" sz="4000" dirty="0">
                <a:solidFill>
                  <a:srgbClr val="44C9F6"/>
                </a:solidFill>
                <a:cs typeface="B Nazanin" panose="00000400000000000000" pitchFamily="2" charset="-78"/>
              </a:rPr>
              <a:t>نقش کوردیناتور اهدای عضو</a:t>
            </a:r>
            <a:endParaRPr lang="en-US" sz="4000" dirty="0">
              <a:solidFill>
                <a:srgbClr val="44C9F6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5840" y="263691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کوردیناتور اهدای عضو، 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یک 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هماهنگ کننده و مدیر سیستماتیک برای رفع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مشکل کمبود عضو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پیوندی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است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که 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هدف اصلی</a:t>
            </a:r>
            <a:r>
              <a:rPr lang="en-US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وی،</a:t>
            </a:r>
            <a:r>
              <a:rPr lang="en-US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ارائه کلیه خدمات لازم مربوط به اهدای عضو 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از 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جسد و 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رساندن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اعضا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و بافت ها</a:t>
            </a:r>
            <a:r>
              <a:rPr lang="fa-IR" altLang="en-US" sz="3200" dirty="0">
                <a:solidFill>
                  <a:srgbClr val="202124"/>
                </a:solidFill>
                <a:latin typeface="inherit"/>
                <a:cs typeface="B Nazanin" panose="00000400000000000000" pitchFamily="2" charset="-78"/>
              </a:rPr>
              <a:t> به بیماران نیازمند است.</a:t>
            </a:r>
            <a:endParaRPr lang="en-US" altLang="en-US" sz="3200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88640"/>
            <a:ext cx="283802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81200" y="1320626"/>
            <a:ext cx="8229600" cy="10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67184" y="2981672"/>
            <a:ext cx="6009715" cy="296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600" b="1" dirty="0">
                <a:cs typeface="B Nazanin" panose="00000400000000000000" pitchFamily="2" charset="-78"/>
              </a:rPr>
              <a:t>مسئولیت های بالینی</a:t>
            </a:r>
            <a:endParaRPr lang="en-US" sz="3600" b="1" dirty="0">
              <a:cs typeface="B Nazanin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3600" b="1" dirty="0">
                <a:cs typeface="B Nazanin" panose="00000400000000000000" pitchFamily="2" charset="-78"/>
              </a:rPr>
              <a:t> </a:t>
            </a:r>
            <a:r>
              <a:rPr lang="fa-IR" sz="3600" b="1" dirty="0">
                <a:cs typeface="B Nazanin" panose="00000400000000000000" pitchFamily="2" charset="-78"/>
              </a:rPr>
              <a:t>پژوهش</a:t>
            </a:r>
            <a:endParaRPr lang="en-US" sz="3600" b="1" dirty="0">
              <a:cs typeface="B Nazanin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600" b="1" dirty="0">
                <a:cs typeface="B Nazanin" panose="00000400000000000000" pitchFamily="2" charset="-78"/>
              </a:rPr>
              <a:t>آموزش</a:t>
            </a:r>
            <a:endParaRPr lang="en-US" sz="3600" b="1" dirty="0">
              <a:cs typeface="B Nazanin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600" b="1" dirty="0">
                <a:cs typeface="B Nazanin" panose="00000400000000000000" pitchFamily="2" charset="-78"/>
              </a:rPr>
              <a:t>مراقبت</a:t>
            </a:r>
            <a:endParaRPr lang="en-US" sz="3600" b="1" dirty="0">
              <a:cs typeface="B Nazanin" panose="00000400000000000000" pitchFamily="2" charset="-78"/>
            </a:endParaRPr>
          </a:p>
          <a:p>
            <a:pPr algn="r" rtl="1"/>
            <a:endParaRPr lang="en-US" sz="3600" b="1" dirty="0">
              <a:cs typeface="B Nazanin" panose="00000400000000000000" pitchFamily="2" charset="-78"/>
            </a:endParaRPr>
          </a:p>
          <a:p>
            <a:pPr algn="r" rtl="1"/>
            <a:endParaRPr lang="en-US" sz="3600" b="1" dirty="0">
              <a:cs typeface="B Nazanin" panose="00000400000000000000" pitchFamily="2" charset="-78"/>
            </a:endParaRPr>
          </a:p>
          <a:p>
            <a:pPr algn="r" rtl="1"/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83832" y="1772816"/>
            <a:ext cx="8229600" cy="8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fa-IR" sz="4000" dirty="0">
                <a:solidFill>
                  <a:srgbClr val="44C9F6"/>
                </a:solidFill>
                <a:cs typeface="B Nazanin" panose="00000400000000000000" pitchFamily="2" charset="-78"/>
              </a:rPr>
              <a:t>وظایف کوردیناتور اهدای عضو</a:t>
            </a:r>
            <a:endParaRPr lang="en-US" sz="4000" dirty="0">
              <a:solidFill>
                <a:srgbClr val="44C9F6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772816"/>
            <a:ext cx="562452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063"/>
      </p:ext>
    </p:extLst>
  </p:cSld>
  <p:clrMapOvr>
    <a:masterClrMapping/>
  </p:clrMapOvr>
</p:sld>
</file>

<file path=ppt/theme/theme1.xml><?xml version="1.0" encoding="utf-8"?>
<a:theme xmlns:a="http://schemas.openxmlformats.org/drawingml/2006/main" name="titr font - ISOD Them">
  <a:themeElements>
    <a:clrScheme name="ISOD">
      <a:dk1>
        <a:srgbClr val="58595B"/>
      </a:dk1>
      <a:lt1>
        <a:srgbClr val="FFFFFF"/>
      </a:lt1>
      <a:dk2>
        <a:srgbClr val="A6CE39"/>
      </a:dk2>
      <a:lt2>
        <a:srgbClr val="FFFFFF"/>
      </a:lt2>
      <a:accent1>
        <a:srgbClr val="58595B"/>
      </a:accent1>
      <a:accent2>
        <a:srgbClr val="44C8F5"/>
      </a:accent2>
      <a:accent3>
        <a:srgbClr val="A6CE39"/>
      </a:accent3>
      <a:accent4>
        <a:srgbClr val="3397B9"/>
      </a:accent4>
      <a:accent5>
        <a:srgbClr val="88AC2E"/>
      </a:accent5>
      <a:accent6>
        <a:srgbClr val="FFFFFF"/>
      </a:accent6>
      <a:hlink>
        <a:srgbClr val="3397B9"/>
      </a:hlink>
      <a:folHlink>
        <a:srgbClr val="58595B"/>
      </a:folHlink>
    </a:clrScheme>
    <a:fontScheme name="Custom 6">
      <a:majorFont>
        <a:latin typeface="Arial"/>
        <a:ea typeface=""/>
        <a:cs typeface="B Yekan"/>
      </a:majorFont>
      <a:minorFont>
        <a:latin typeface="Arial"/>
        <a:ea typeface=""/>
        <a:cs typeface="B Yek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r font - ISOD Them" id="{E2CFD4EB-E7EE-46C4-AEA3-8266D69D5634}" vid="{9AB360A8-F823-4B85-9AA2-827C039C2F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titr font - ISOD Them</Template>
  <TotalTime>1</TotalTime>
  <Words>973</Words>
  <Application>Microsoft Office PowerPoint</Application>
  <PresentationFormat>Widescreen</PresentationFormat>
  <Paragraphs>157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Adobe Gothic Std B</vt:lpstr>
      <vt:lpstr>Arial</vt:lpstr>
      <vt:lpstr>Arial Narrow</vt:lpstr>
      <vt:lpstr>Arial Rounded MT Bold</vt:lpstr>
      <vt:lpstr>B Nazanin</vt:lpstr>
      <vt:lpstr>B Titr</vt:lpstr>
      <vt:lpstr>Calibri</vt:lpstr>
      <vt:lpstr>Constantia</vt:lpstr>
      <vt:lpstr>inherit</vt:lpstr>
      <vt:lpstr>Lucida Calligraphy</vt:lpstr>
      <vt:lpstr>Trebuchet MS</vt:lpstr>
      <vt:lpstr>Wingdings</vt:lpstr>
      <vt:lpstr>titr font - ISOD Them</vt:lpstr>
      <vt:lpstr>نقش کوردیناتور  در اهدای عضو</vt:lpstr>
      <vt:lpstr>مقدمه</vt:lpstr>
      <vt:lpstr>PowerPoint Presentation</vt:lpstr>
      <vt:lpstr>تیم ها</vt:lpstr>
      <vt:lpstr>COORDINATOR </vt:lpstr>
      <vt:lpstr>PowerPoint Presentation</vt:lpstr>
      <vt:lpstr>PowerPoint Presentation</vt:lpstr>
      <vt:lpstr>PowerPoint Presentation</vt:lpstr>
      <vt:lpstr>PowerPoint Presentation</vt:lpstr>
      <vt:lpstr>Donor COORDINATOR </vt:lpstr>
      <vt:lpstr>چه زمانی تماس بگیرم؟</vt:lpstr>
      <vt:lpstr>بعد از تماس شما چه اتفاقی می افتد؟</vt:lpstr>
      <vt:lpstr>PowerPoint Presentation</vt:lpstr>
      <vt:lpstr>مراقبت</vt:lpstr>
      <vt:lpstr>میزان شیوع تغییرات پاتوفیزیولوژیک به دنبال مرگ مغزی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به امید روزی که:   هیچ عضو قابل استفاده ای از افراد مرگ مغزی به زیر خاک نرود و تمامی بیماران نیازمند اعضا،پیوند شده و به حق مسلم خود که همانا حیات است نائل آیند.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Abedin Chaleshgar</dc:creator>
  <cp:lastModifiedBy>Abedin Chaleshgar</cp:lastModifiedBy>
  <cp:revision>1</cp:revision>
  <dcterms:created xsi:type="dcterms:W3CDTF">2024-09-01T03:33:58Z</dcterms:created>
  <dcterms:modified xsi:type="dcterms:W3CDTF">2024-09-01T03:35:08Z</dcterms:modified>
</cp:coreProperties>
</file>