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28"/>
  </p:notesMasterIdLst>
  <p:sldIdLst>
    <p:sldId id="256" r:id="rId2"/>
    <p:sldId id="468" r:id="rId3"/>
    <p:sldId id="469" r:id="rId4"/>
    <p:sldId id="456" r:id="rId5"/>
    <p:sldId id="457" r:id="rId6"/>
    <p:sldId id="458" r:id="rId7"/>
    <p:sldId id="459" r:id="rId8"/>
    <p:sldId id="460" r:id="rId9"/>
    <p:sldId id="461" r:id="rId10"/>
    <p:sldId id="402" r:id="rId11"/>
    <p:sldId id="322" r:id="rId12"/>
    <p:sldId id="324" r:id="rId13"/>
    <p:sldId id="325" r:id="rId14"/>
    <p:sldId id="326" r:id="rId15"/>
    <p:sldId id="462" r:id="rId16"/>
    <p:sldId id="341" r:id="rId17"/>
    <p:sldId id="407" r:id="rId18"/>
    <p:sldId id="408" r:id="rId19"/>
    <p:sldId id="418" r:id="rId20"/>
    <p:sldId id="419" r:id="rId21"/>
    <p:sldId id="463" r:id="rId22"/>
    <p:sldId id="464" r:id="rId23"/>
    <p:sldId id="422" r:id="rId24"/>
    <p:sldId id="426" r:id="rId25"/>
    <p:sldId id="427" r:id="rId26"/>
    <p:sldId id="428" r:id="rId27"/>
    <p:sldId id="465" r:id="rId28"/>
    <p:sldId id="466" r:id="rId29"/>
    <p:sldId id="438" r:id="rId30"/>
    <p:sldId id="383" r:id="rId31"/>
    <p:sldId id="384" r:id="rId32"/>
    <p:sldId id="439" r:id="rId33"/>
    <p:sldId id="440" r:id="rId34"/>
    <p:sldId id="470" r:id="rId35"/>
    <p:sldId id="284" r:id="rId36"/>
    <p:sldId id="286" r:id="rId37"/>
    <p:sldId id="285" r:id="rId38"/>
    <p:sldId id="287" r:id="rId39"/>
    <p:sldId id="276" r:id="rId40"/>
    <p:sldId id="277" r:id="rId41"/>
    <p:sldId id="288" r:id="rId42"/>
    <p:sldId id="278" r:id="rId43"/>
    <p:sldId id="296" r:id="rId44"/>
    <p:sldId id="265" r:id="rId45"/>
    <p:sldId id="266" r:id="rId46"/>
    <p:sldId id="279" r:id="rId47"/>
    <p:sldId id="268" r:id="rId48"/>
    <p:sldId id="289" r:id="rId49"/>
    <p:sldId id="290" r:id="rId50"/>
    <p:sldId id="291" r:id="rId51"/>
    <p:sldId id="292" r:id="rId52"/>
    <p:sldId id="280" r:id="rId53"/>
    <p:sldId id="643" r:id="rId54"/>
    <p:sldId id="272" r:id="rId55"/>
    <p:sldId id="297" r:id="rId56"/>
    <p:sldId id="273" r:id="rId57"/>
    <p:sldId id="281" r:id="rId58"/>
    <p:sldId id="283" r:id="rId59"/>
    <p:sldId id="282" r:id="rId60"/>
    <p:sldId id="274" r:id="rId61"/>
    <p:sldId id="293" r:id="rId62"/>
    <p:sldId id="294" r:id="rId63"/>
    <p:sldId id="295" r:id="rId64"/>
    <p:sldId id="645" r:id="rId65"/>
    <p:sldId id="300" r:id="rId66"/>
    <p:sldId id="315" r:id="rId67"/>
    <p:sldId id="259" r:id="rId68"/>
    <p:sldId id="260" r:id="rId69"/>
    <p:sldId id="261" r:id="rId70"/>
    <p:sldId id="270" r:id="rId71"/>
    <p:sldId id="262" r:id="rId72"/>
    <p:sldId id="302" r:id="rId73"/>
    <p:sldId id="303" r:id="rId74"/>
    <p:sldId id="304" r:id="rId75"/>
    <p:sldId id="305" r:id="rId76"/>
    <p:sldId id="306" r:id="rId77"/>
    <p:sldId id="307" r:id="rId78"/>
    <p:sldId id="308" r:id="rId79"/>
    <p:sldId id="309" r:id="rId80"/>
    <p:sldId id="646" r:id="rId81"/>
    <p:sldId id="310" r:id="rId82"/>
    <p:sldId id="654" r:id="rId83"/>
    <p:sldId id="311" r:id="rId84"/>
    <p:sldId id="312" r:id="rId85"/>
    <p:sldId id="313" r:id="rId86"/>
    <p:sldId id="314" r:id="rId87"/>
    <p:sldId id="650" r:id="rId88"/>
    <p:sldId id="647" r:id="rId89"/>
    <p:sldId id="655" r:id="rId90"/>
    <p:sldId id="367" r:id="rId91"/>
    <p:sldId id="391" r:id="rId92"/>
    <p:sldId id="368" r:id="rId93"/>
    <p:sldId id="369" r:id="rId94"/>
    <p:sldId id="370" r:id="rId95"/>
    <p:sldId id="371" r:id="rId96"/>
    <p:sldId id="392" r:id="rId97"/>
    <p:sldId id="375" r:id="rId98"/>
    <p:sldId id="372" r:id="rId99"/>
    <p:sldId id="373" r:id="rId100"/>
    <p:sldId id="374" r:id="rId101"/>
    <p:sldId id="376" r:id="rId102"/>
    <p:sldId id="393" r:id="rId103"/>
    <p:sldId id="380" r:id="rId104"/>
    <p:sldId id="381" r:id="rId105"/>
    <p:sldId id="394" r:id="rId106"/>
    <p:sldId id="387" r:id="rId107"/>
    <p:sldId id="395" r:id="rId108"/>
    <p:sldId id="390" r:id="rId109"/>
    <p:sldId id="648" r:id="rId110"/>
    <p:sldId id="649" r:id="rId111"/>
    <p:sldId id="656" r:id="rId112"/>
    <p:sldId id="405" r:id="rId113"/>
    <p:sldId id="442" r:id="rId114"/>
    <p:sldId id="651" r:id="rId115"/>
    <p:sldId id="652" r:id="rId116"/>
    <p:sldId id="657" r:id="rId117"/>
    <p:sldId id="397" r:id="rId118"/>
    <p:sldId id="417" r:id="rId119"/>
    <p:sldId id="416" r:id="rId120"/>
    <p:sldId id="420" r:id="rId121"/>
    <p:sldId id="653" r:id="rId122"/>
    <p:sldId id="658" r:id="rId123"/>
    <p:sldId id="328" r:id="rId124"/>
    <p:sldId id="318" r:id="rId125"/>
    <p:sldId id="401" r:id="rId126"/>
    <p:sldId id="299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D6025-D2E8-4CDC-AB3C-435E0587CCA7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40C03-DA50-4C17-9711-ED8C8EB9B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6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98FBF-9677-49E6-80D5-E85E4AF3C1F3}" type="slidenum">
              <a:rPr lang="es-ES" altLang="zh-CN" smtClean="0"/>
              <a:pPr>
                <a:defRPr/>
              </a:pPr>
              <a:t>20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355630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D94AC9-FFA9-4DF7-901D-61C4F779A490}" type="slidenum">
              <a:rPr lang="es-ES" altLang="zh-CN" smtClean="0"/>
              <a:pPr/>
              <a:t>50</a:t>
            </a:fld>
            <a:endParaRPr lang="es-ES" altLang="zh-CN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069043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55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1648127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56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18742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66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3816661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73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3463455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75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968228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759059-51E1-49A3-9799-D50CB0951CB7}" type="slidenum">
              <a:rPr lang="es-ES" altLang="zh-CN" smtClean="0"/>
              <a:pPr/>
              <a:t>78</a:t>
            </a:fld>
            <a:endParaRPr lang="es-ES" altLang="zh-CN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489826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82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77817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83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448597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85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67235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898FBF-9677-49E6-80D5-E85E4AF3C1F3}" type="slidenum">
              <a:rPr lang="es-ES" altLang="zh-CN" smtClean="0"/>
              <a:pPr>
                <a:defRPr/>
              </a:pPr>
              <a:t>23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049124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89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2826836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93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024499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94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222730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95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3248325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97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972898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98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674146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99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730558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100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099455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101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460663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103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4283738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BFBF2-E117-4102-BD34-A1A79ED4C606}" type="slidenum">
              <a:rPr lang="es-ES" altLang="zh-CN" smtClean="0"/>
              <a:pPr>
                <a:defRPr/>
              </a:pPr>
              <a:t>25</a:t>
            </a:fld>
            <a:endParaRPr lang="es-ES" altLang="zh-C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07543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111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33797173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113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526716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116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19022818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122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2445184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F8AE08-CB84-4305-89B9-7005DE40919B}" type="slidenum">
              <a:rPr lang="es-ES" altLang="zh-CN" smtClean="0"/>
              <a:pPr>
                <a:defRPr/>
              </a:pPr>
              <a:t>123</a:t>
            </a:fld>
            <a:endParaRPr lang="es-ES" altLang="zh-CN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 dirty="0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 dirty="0"/>
              <a:t>To decide who should be informed and what kind of information they receive. </a:t>
            </a:r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1119217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BFBF2-E117-4102-BD34-A1A79ED4C606}" type="slidenum">
              <a:rPr lang="es-ES" altLang="zh-CN" smtClean="0"/>
              <a:pPr>
                <a:defRPr/>
              </a:pPr>
              <a:t>26</a:t>
            </a:fld>
            <a:endParaRPr lang="es-ES" altLang="zh-CN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751974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33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341247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485FD-1AAA-42AA-AFBF-9E2D2B5AC991}" type="slidenum">
              <a:rPr lang="es-ES" altLang="zh-CN" smtClean="0"/>
              <a:pPr>
                <a:defRPr/>
              </a:pPr>
              <a:t>37</a:t>
            </a:fld>
            <a:endParaRPr lang="es-ES" altLang="zh-CN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zh-CN" sz="700" dirty="0"/>
          </a:p>
          <a:p>
            <a:endParaRPr lang="ca-ES" altLang="zh-CN" dirty="0"/>
          </a:p>
        </p:txBody>
      </p:sp>
    </p:spTree>
    <p:extLst>
      <p:ext uri="{BB962C8B-B14F-4D97-AF65-F5344CB8AC3E}">
        <p14:creationId xmlns:p14="http://schemas.microsoft.com/office/powerpoint/2010/main" val="425332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3A677-F2CA-4350-86C6-E40A003FEF1D}" type="slidenum">
              <a:rPr lang="es-ES" altLang="zh-CN" smtClean="0"/>
              <a:pPr/>
              <a:t>40</a:t>
            </a:fld>
            <a:endParaRPr lang="es-ES" altLang="zh-CN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607625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FE2A17-E80C-4297-8D11-AB670BED2C3C}" type="slidenum">
              <a:rPr lang="es-ES" altLang="zh-CN" smtClean="0"/>
              <a:pPr>
                <a:defRPr/>
              </a:pPr>
              <a:t>45</a:t>
            </a:fld>
            <a:endParaRPr lang="es-ES" altLang="zh-CN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210623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4B46B-B765-4CFC-A842-5E257CEF53C7}" type="slidenum">
              <a:rPr lang="es-ES" altLang="zh-CN" smtClean="0"/>
              <a:pPr/>
              <a:t>47</a:t>
            </a:fld>
            <a:endParaRPr lang="es-E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a-ES" altLang="zh-CN"/>
              <a:t>Patients and relatives have the right to 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Precise and true information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receive or not to receive news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how much information they want to receive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will be and the interview</a:t>
            </a:r>
          </a:p>
          <a:p>
            <a:pPr>
              <a:spcBef>
                <a:spcPct val="50000"/>
              </a:spcBef>
            </a:pPr>
            <a:r>
              <a:rPr lang="en-US" altLang="zh-CN" sz="700"/>
              <a:t>To decide who should be informed and what kind of information they receive. </a:t>
            </a:r>
          </a:p>
          <a:p>
            <a:endParaRPr lang="ca-ES" altLang="zh-CN"/>
          </a:p>
        </p:txBody>
      </p:sp>
    </p:spTree>
    <p:extLst>
      <p:ext uri="{BB962C8B-B14F-4D97-AF65-F5344CB8AC3E}">
        <p14:creationId xmlns:p14="http://schemas.microsoft.com/office/powerpoint/2010/main" val="177782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0892" y="1772605"/>
            <a:ext cx="3463771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1">
              <a:defRPr sz="2400" b="1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6021" y="3004322"/>
            <a:ext cx="3373515" cy="459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1">
              <a:buNone/>
              <a:defRPr sz="2000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34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88003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1">
              <a:defRPr sz="4000" b="1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3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38200" y="2360073"/>
            <a:ext cx="10515600" cy="4378080"/>
          </a:xfrm>
          <a:prstGeom prst="rect">
            <a:avLst/>
          </a:prstGeom>
        </p:spPr>
        <p:txBody>
          <a:bodyPr>
            <a:normAutofit/>
          </a:bodyPr>
          <a:lstStyle>
            <a:lvl2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2pPr>
            <a:lvl3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3pPr>
            <a:lvl4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4pPr>
            <a:lvl5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5pPr>
          </a:lstStyle>
          <a:p>
            <a:pPr lvl="1"/>
            <a:r>
              <a:rPr lang="fa-IR" dirty="0"/>
              <a:t>طراحی تیتر مورد نظر</a:t>
            </a:r>
          </a:p>
          <a:p>
            <a:pPr lvl="1"/>
            <a:r>
              <a:rPr lang="fa-IR" dirty="0"/>
              <a:t>طراحی تیتر مورد نظر</a:t>
            </a:r>
            <a:endParaRPr lang="en-US" dirty="0"/>
          </a:p>
          <a:p>
            <a:pPr lvl="2"/>
            <a:r>
              <a:rPr lang="fa-IR" dirty="0"/>
              <a:t>طراحی تیتر مورد نظر</a:t>
            </a:r>
            <a:endParaRPr lang="en-US" dirty="0"/>
          </a:p>
          <a:p>
            <a:pPr lvl="3"/>
            <a:r>
              <a:rPr lang="fa-IR" dirty="0"/>
              <a:t>طراحی تیتر مورد نظر</a:t>
            </a:r>
            <a:endParaRPr lang="en-US" dirty="0"/>
          </a:p>
          <a:p>
            <a:pPr lvl="4"/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7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48840" y="1773936"/>
            <a:ext cx="3463771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1">
              <a:defRPr sz="2400" b="1" baseline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4560" y="3008376"/>
            <a:ext cx="3373515" cy="459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1">
              <a:buNone/>
              <a:defRPr sz="2000" baseline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6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88003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1">
              <a:defRPr sz="4000" b="1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38200" y="2360073"/>
            <a:ext cx="10515600" cy="4378080"/>
          </a:xfrm>
          <a:prstGeom prst="rect">
            <a:avLst/>
          </a:prstGeom>
        </p:spPr>
        <p:txBody>
          <a:bodyPr>
            <a:normAutofit/>
          </a:bodyPr>
          <a:lstStyle>
            <a:lvl2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2pPr>
            <a:lvl3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3pPr>
            <a:lvl4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4pPr>
            <a:lvl5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5pPr>
          </a:lstStyle>
          <a:p>
            <a:pPr lvl="1"/>
            <a:r>
              <a:rPr lang="fa-IR" dirty="0"/>
              <a:t>طراحی تیتر مورد نظر</a:t>
            </a:r>
          </a:p>
          <a:p>
            <a:pPr lvl="1"/>
            <a:r>
              <a:rPr lang="fa-IR" dirty="0"/>
              <a:t>طراحی تیتر مورد نظر</a:t>
            </a:r>
            <a:endParaRPr lang="en-US" dirty="0"/>
          </a:p>
          <a:p>
            <a:pPr lvl="2"/>
            <a:r>
              <a:rPr lang="fa-IR" dirty="0"/>
              <a:t>طراحی تیتر مورد نظر</a:t>
            </a:r>
            <a:endParaRPr lang="en-US" dirty="0"/>
          </a:p>
          <a:p>
            <a:pPr lvl="3"/>
            <a:r>
              <a:rPr lang="fa-IR" dirty="0"/>
              <a:t>طراحی تیتر مورد نظر</a:t>
            </a:r>
            <a:endParaRPr lang="en-US" dirty="0"/>
          </a:p>
          <a:p>
            <a:pPr lvl="4"/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150892" y="1772605"/>
            <a:ext cx="3463771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1">
              <a:defRPr sz="2400" b="1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96021" y="3004322"/>
            <a:ext cx="3373515" cy="459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rtl="1">
              <a:buNone/>
              <a:defRPr sz="2000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14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88003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rtl="1">
              <a:defRPr sz="4000" b="1" baseline="0">
                <a:latin typeface="IRANSans" panose="02040503050201020203" pitchFamily="18" charset="-78"/>
                <a:cs typeface="IRANSans" panose="02040503050201020203" pitchFamily="18" charset="-78"/>
              </a:defRPr>
            </a:lvl1pPr>
          </a:lstStyle>
          <a:p>
            <a:r>
              <a:rPr lang="fa-IR" dirty="0"/>
              <a:t>طراحی تیتر مورد نظر</a:t>
            </a:r>
            <a:endParaRPr lang="en-US" dirty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38200" y="2360073"/>
            <a:ext cx="10515600" cy="4378080"/>
          </a:xfrm>
          <a:prstGeom prst="rect">
            <a:avLst/>
          </a:prstGeom>
        </p:spPr>
        <p:txBody>
          <a:bodyPr>
            <a:normAutofit/>
          </a:bodyPr>
          <a:lstStyle>
            <a:lvl2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2pPr>
            <a:lvl3pPr algn="r" rtl="1">
              <a:defRPr sz="1800">
                <a:latin typeface="IRANSans" panose="02040503050201020203" pitchFamily="18" charset="-78"/>
                <a:cs typeface="IRANSans" panose="02040503050201020203" pitchFamily="18" charset="-78"/>
              </a:defRPr>
            </a:lvl3pPr>
            <a:lvl4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4pPr>
            <a:lvl5pPr algn="r" rtl="1">
              <a:defRPr sz="1600">
                <a:latin typeface="IRANSans" panose="02040503050201020203" pitchFamily="18" charset="-78"/>
                <a:cs typeface="IRANSans" panose="02040503050201020203" pitchFamily="18" charset="-78"/>
              </a:defRPr>
            </a:lvl5pPr>
          </a:lstStyle>
          <a:p>
            <a:pPr lvl="1"/>
            <a:r>
              <a:rPr lang="fa-IR" dirty="0"/>
              <a:t>طراحی تیتر مورد نظر</a:t>
            </a:r>
          </a:p>
          <a:p>
            <a:pPr lvl="1"/>
            <a:r>
              <a:rPr lang="fa-IR" dirty="0"/>
              <a:t>طراحی تیتر مورد نظر</a:t>
            </a:r>
            <a:endParaRPr lang="en-US" dirty="0"/>
          </a:p>
          <a:p>
            <a:pPr lvl="2"/>
            <a:r>
              <a:rPr lang="fa-IR" dirty="0"/>
              <a:t>طراحی تیتر مورد نظر</a:t>
            </a:r>
            <a:endParaRPr lang="en-US" dirty="0"/>
          </a:p>
          <a:p>
            <a:pPr lvl="3"/>
            <a:r>
              <a:rPr lang="fa-IR" dirty="0"/>
              <a:t>طراحی تیتر مورد نظر</a:t>
            </a:r>
            <a:endParaRPr lang="en-US" dirty="0"/>
          </a:p>
          <a:p>
            <a:pPr lvl="4"/>
            <a:r>
              <a:rPr lang="fa-IR" dirty="0"/>
              <a:t>طراحی تیتر مورد نظر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6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a-IR" dirty="0"/>
              <a:t>تیتر اصلی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2123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fa-IR" dirty="0"/>
              <a:t>سطر یک</a:t>
            </a:r>
            <a:endParaRPr lang="en-US" dirty="0"/>
          </a:p>
          <a:p>
            <a:pPr lvl="1"/>
            <a:r>
              <a:rPr lang="fa-IR" dirty="0"/>
              <a:t>سطر دو</a:t>
            </a:r>
            <a:endParaRPr lang="en-US" dirty="0"/>
          </a:p>
          <a:p>
            <a:pPr lvl="2"/>
            <a:r>
              <a:rPr lang="fa-IR" dirty="0"/>
              <a:t>سطر سه</a:t>
            </a:r>
            <a:endParaRPr lang="en-US" dirty="0"/>
          </a:p>
          <a:p>
            <a:pPr lvl="3"/>
            <a:r>
              <a:rPr lang="fa-IR" dirty="0"/>
              <a:t>سطر چهار</a:t>
            </a:r>
            <a:endParaRPr lang="en-US" dirty="0"/>
          </a:p>
          <a:p>
            <a:pPr lvl="4"/>
            <a:r>
              <a:rPr lang="fa-IR" dirty="0"/>
              <a:t>سطر پنج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4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09206-3D0A-4F8D-8C72-7748E5C17058}" type="datetime10">
              <a:rPr lang="es-ES" smtClean="0"/>
              <a:pPr>
                <a:defRPr/>
              </a:pPr>
              <a:t>09:38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1F14F-70F6-40BA-8931-28C4CAD905F5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9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41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Yekan" panose="00000400000000000000" pitchFamily="2" charset="-78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ekan" panose="00000400000000000000" pitchFamily="2" charset="-78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mailto:ghobadi.omid@yahoo.com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372" y="530085"/>
            <a:ext cx="5950857" cy="5234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/>
              <a:t>به نام خالق مهر</a:t>
            </a:r>
            <a:br>
              <a:rPr lang="fa-IR" dirty="0"/>
            </a:br>
            <a:br>
              <a:rPr lang="fa-IR" dirty="0"/>
            </a:br>
            <a:br>
              <a:rPr lang="fa-IR" dirty="0"/>
            </a:br>
            <a:r>
              <a:rPr lang="fa-IR" dirty="0"/>
              <a:t>مبانی رویارویی با خانواده های </a:t>
            </a:r>
            <a:br>
              <a:rPr lang="fa-IR" dirty="0"/>
            </a:br>
            <a:r>
              <a:rPr lang="fa-IR" dirty="0"/>
              <a:t>افراد مرگ مغزی</a:t>
            </a:r>
            <a:br>
              <a:rPr lang="fa-IR" dirty="0"/>
            </a:br>
            <a:r>
              <a:rPr lang="en-US" dirty="0"/>
              <a:t>Family Approach</a:t>
            </a:r>
            <a:br>
              <a:rPr lang="en-US" dirty="0"/>
            </a:br>
            <a:br>
              <a:rPr lang="en-US" dirty="0"/>
            </a:br>
            <a:r>
              <a:rPr lang="fa-IR" dirty="0"/>
              <a:t>دکتر امید </a:t>
            </a:r>
            <a:r>
              <a:rPr lang="fa-IR" dirty="0" err="1"/>
              <a:t>قبادی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06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186" y="607085"/>
            <a:ext cx="10072021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b="1" dirty="0">
                <a:solidFill>
                  <a:srgbClr val="FF000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 - 8 نکته کلیدی</a:t>
            </a:r>
            <a:endParaRPr lang="en-US" altLang="fa-IR" sz="5400" b="1" dirty="0">
              <a:solidFill>
                <a:srgbClr val="FF000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5" y="1925753"/>
            <a:ext cx="2768067" cy="391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12694-0BD4-4980-BB85-840B13B33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/>
          <a:stretch/>
        </p:blipFill>
        <p:spPr>
          <a:xfrm>
            <a:off x="2497667" y="2831687"/>
            <a:ext cx="7140399" cy="28577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6AADA9D-7338-42F0-B239-8B5CEF4DEBCE}"/>
              </a:ext>
            </a:extLst>
          </p:cNvPr>
          <p:cNvSpPr/>
          <p:nvPr/>
        </p:nvSpPr>
        <p:spPr>
          <a:xfrm>
            <a:off x="1913466" y="2091267"/>
            <a:ext cx="1032933" cy="10583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b="1" dirty="0">
                <a:cs typeface="B Nazanin" panose="00000400000000000000" pitchFamily="2" charset="-78"/>
              </a:rPr>
              <a:t>8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25169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845126" y="2324844"/>
            <a:ext cx="11213739" cy="7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150000"/>
              </a:lnSpc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محورها: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اساس آن پاسخ به این سؤال است که 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"منظور اصلی خانواده از بیان موضوع مورد نظر چیست؟" 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2-  بازپردازی بازگردان مفهوم مخاطب با ادبیاتی دیگر و 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قابل فهم به مخاطب است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عموماً همراه با تکنیک "بله ... اما"، به کار می رود</a:t>
            </a:r>
          </a:p>
          <a:p>
            <a:pPr lvl="1" algn="r" rtl="1">
              <a:lnSpc>
                <a:spcPct val="150000"/>
              </a:lnSpc>
            </a:pPr>
            <a:endParaRPr lang="fa-IR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en-US" sz="36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02327" y="657009"/>
            <a:ext cx="97954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32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4-</a:t>
            </a:r>
            <a:r>
              <a:rPr 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32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بازپردازی </a:t>
            </a:r>
            <a:r>
              <a:rPr lang="en-US" sz="32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(Paraphrasing)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3945" y="1355564"/>
            <a:ext cx="1007225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4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از مهمترین تکنیک های این فصل می باشد که نشان دهنده ی توجه مصاحبه کننده به مخاطب است و موجب ایجاد اعتماد و آرامش خانواده می شود</a:t>
            </a:r>
            <a:endParaRPr lang="en-US" sz="2400" b="1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8194" name="Picture 2" descr="Guidelines for Paraphrasing | Plagly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5" y="2615509"/>
            <a:ext cx="3903807" cy="390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86423" y="881956"/>
            <a:ext cx="1007960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مثالی برای تکنیک های "بازپردازی" و "بله ... اما"</a:t>
            </a:r>
            <a:endParaRPr lang="en-US" sz="2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2365" y="1551191"/>
            <a:ext cx="11177001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مادر:</a:t>
            </a:r>
            <a:r>
              <a:rPr lang="fa-IR" sz="24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من چطور می تونم نبودش رو تحمل کنم ... شما رو به خدا هرکاری از دستتون بر میاد براش انجام بدید</a:t>
            </a:r>
          </a:p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مصاحبه کننده: </a:t>
            </a:r>
            <a:r>
              <a:rPr lang="fa-IR" sz="2000" b="1" i="1" u="sng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بله ... 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</a:t>
            </a:r>
            <a:r>
              <a:rPr lang="fa-IR" sz="2000" b="1" dirty="0">
                <a:solidFill>
                  <a:srgbClr val="00B0F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درک می کنم برای مادر که سالها با تمام وجودش فرزندش رو بالنده کرده و هر روز صبح با دعای خیر از درب منزل بدرقه اش کرده، چقدر پذیرش فقدان و نبودش براش سخته 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... </a:t>
            </a:r>
            <a:r>
              <a:rPr lang="fa-IR" sz="2000" b="1" i="1" u="sng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ولی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متأسفانه دیگه هیچ کاری از دست هیچ کسی بر نمیاد و مطمئنم شما که همیشه بهترین ها را برایش خواسته اید، الان هم در این بحران اسف بار، مثل همیشه بهترین تصمیم را برایش می گیرید</a:t>
            </a:r>
            <a:endParaRPr lang="en-US" sz="2000" b="1" dirty="0">
              <a:solidFill>
                <a:srgbClr val="92D050"/>
              </a:solidFill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endParaRPr lang="en-US" dirty="0">
              <a:effectLst/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9218" name="Picture 2" descr="Download HD Counseling Clipart Marriage Family Therapist - Counseling  Transparent PNG Image - NicePNG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7"/>
          <a:stretch/>
        </p:blipFill>
        <p:spPr bwMode="auto">
          <a:xfrm>
            <a:off x="3549939" y="4455738"/>
            <a:ext cx="5067588" cy="2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2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4508" y="1977939"/>
            <a:ext cx="10141528" cy="356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جمله ی زیر، مربوط به کدام تکنیک است؟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"عزیز شما مانند برف زیبای زمستانی است که پس از مدتی اثری از آن نیست"</a:t>
            </a:r>
          </a:p>
          <a:p>
            <a:pPr algn="r" rtl="1" eaLnBrk="1" hangingPunct="1">
              <a:lnSpc>
                <a:spcPct val="150000"/>
              </a:lnSpc>
              <a:buFontTx/>
              <a:buNone/>
            </a:pPr>
            <a:endParaRPr lang="fa-IR" altLang="zh-CN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</a:t>
            </a:r>
            <a:r>
              <a:rPr lang="en-US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Yes and But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</a:t>
            </a:r>
            <a:r>
              <a:rPr lang="en-US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Metaphor</a:t>
            </a:r>
            <a:endParaRPr lang="fa-IR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ج</a:t>
            </a:r>
            <a:r>
              <a:rPr lang="en-US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Paraphrase</a:t>
            </a:r>
            <a:endParaRPr lang="fa-IR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</a:t>
            </a:r>
            <a:r>
              <a:rPr lang="en-US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Association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821333" y="898439"/>
            <a:ext cx="155324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12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3053" y="3083750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17634" y="720436"/>
            <a:ext cx="97954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سؤال باز نوعدوستی </a:t>
            </a:r>
            <a:r>
              <a:rPr lang="en-US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(Generosity Open Question)</a:t>
            </a:r>
          </a:p>
        </p:txBody>
      </p:sp>
      <p:sp>
        <p:nvSpPr>
          <p:cNvPr id="2" name="Rectangle 1"/>
          <p:cNvSpPr/>
          <p:nvPr/>
        </p:nvSpPr>
        <p:spPr>
          <a:xfrm>
            <a:off x="3602181" y="1482436"/>
            <a:ext cx="7910946" cy="660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endParaRPr lang="fa-IR" sz="2000" dirty="0">
              <a:solidFill>
                <a:srgbClr val="92D050"/>
              </a:solidFill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مهمترین سؤالات بازی است که در طول مراحل رویارویی با خانواده، مطرح می شود و بسیار اهمیت دارد که مصاحبه کننده، قبل از ورود به مرحله ی درخواست اهدای عضو، در زمانی از مرحله ی حمایت از خانواده که وضعیت و ظرفیت خانواده را مساعد می بیند این سؤال را بپرسد و جواب آن را برای استفاده در مرحله ی بعدی که همان درخواست اهدای عضو است، نگه دارد:</a:t>
            </a:r>
          </a:p>
          <a:p>
            <a:pPr algn="r" rtl="1">
              <a:lnSpc>
                <a:spcPct val="150000"/>
              </a:lnSpc>
            </a:pPr>
            <a:endParaRPr lang="fa-IR" sz="2000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سؤال: </a:t>
            </a:r>
            <a:r>
              <a:rPr lang="fa-IR" sz="2400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عزیز شما چطور انسانی بود؟ آیا به دیگران کمک می کرد؟ </a:t>
            </a:r>
            <a:endParaRPr lang="en-US" sz="2400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آیا انسان خیرخواهی بود؟ ...</a:t>
            </a:r>
          </a:p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جواب رایج: </a:t>
            </a:r>
            <a:r>
              <a:rPr lang="fa-IR" sz="2400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نوعدوستی، انسانیت و مهربانی آن عزیز از دست رفته</a:t>
            </a:r>
            <a:endParaRPr lang="en-US" sz="2400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ctr" rtl="1">
              <a:lnSpc>
                <a:spcPct val="150000"/>
              </a:lnSpc>
            </a:pPr>
            <a:endParaRPr lang="en-US" sz="2400" dirty="0">
              <a:solidFill>
                <a:srgbClr val="92D050"/>
              </a:solidFill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endParaRPr lang="fa-IR" sz="2800" dirty="0">
              <a:solidFill>
                <a:srgbClr val="00B0F0"/>
              </a:solidFill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endParaRPr lang="fa-IR" sz="2000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13314" name="Picture 2" descr="Old woman and young man clipart. Free download transparent .PNG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8482" y="1482436"/>
            <a:ext cx="2313699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66900" y="191366"/>
            <a:ext cx="84582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3200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انکار</a:t>
            </a:r>
            <a:endParaRPr lang="en-US" sz="3600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15616" y="911916"/>
            <a:ext cx="11171583" cy="59460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نمونه جملاتی که نشان می دهد خانواده مرگ را نپذیرفته است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747475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  </a:t>
            </a:r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</a:t>
            </a:r>
            <a:r>
              <a:rPr lang="en-US" sz="2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استفاده از جملات بیان کننده حیات:</a:t>
            </a: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من دیدم داره نفس می کشه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قلبش می زنه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من خودم دیدم دستاش رو تکون داد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solidFill>
                  <a:srgbClr val="747475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... </a:t>
            </a:r>
          </a:p>
          <a:p>
            <a:pPr marL="21265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استفاده از جملات بیان کننده عدم اعتماد:</a:t>
            </a: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باید پزشکان دیگر هم بیان ببیننش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پروندش رو بدید ببرم پزشکان دیگه هم ببینن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اینجا هیچ کاری براش نکردن... ما میخوایم مریضمون رو ببریم جای دیگه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اگه واقعاً مرده پس چرا از این دستگاه ها جداش نمی کنید و بدید ببریم خاکسپاریش کنیم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...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4338" name="Picture 2" descr="nay (เน) แปลว่า บอกปฏิเสธ ดูความหมายเพิ่มเติม - ENGDICT.COM | Color-Coded  Alpha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8745" y="1574599"/>
            <a:ext cx="4751290" cy="419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7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08" y="2304918"/>
            <a:ext cx="998912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150000"/>
              </a:lnSpc>
              <a:buFontTx/>
              <a:buNone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کدامیک از جملات زیر بیانگر انکار به دلیل عدم اعتماد است؟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endParaRPr lang="fa-IR" altLang="zh-CN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altLang="zh-CN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من دیدم داره نفس می کشه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پرونده اش را بدید ببرم یه پزشک دیگه ببینه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قلبش می زنه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من خودم دیدم دستاش رو تکون داد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475305" y="1225418"/>
            <a:ext cx="195469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</a:t>
            </a:r>
            <a:r>
              <a:rPr lang="en-US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11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3053" y="3083750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2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5388" y="857177"/>
            <a:ext cx="7921195" cy="5917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800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چگونه متوجه شویم که خانواده مرگ را پذیرفته است؟</a:t>
            </a:r>
            <a:endParaRPr lang="en-US" sz="2800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69335" y="1560160"/>
            <a:ext cx="7498080" cy="42434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8DC04B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سؤال در مورد راهکارهای آتی: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الان چه باید کرد؟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8DC04B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استفاده از افعال ماضی: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خیلی آدم خوبی بود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خیلی حیف شد</a:t>
            </a:r>
          </a:p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8DC04B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سرزنش خود: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من مقصرم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تقصیر من بود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هیچ وقت خودم رو نمی بخشم</a:t>
            </a:r>
          </a:p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62607" y="1560160"/>
            <a:ext cx="6414656" cy="42434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8DC04B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4- بیان خاطرات: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من به اون قول داده بودم که ببرمش زیارت امام رضا (ع)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ما به هم قول داده بودیم که هیچ وقت همدیگه رو تنها نگذاریم</a:t>
            </a:r>
          </a:p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fa-IR" sz="2000" b="1" dirty="0">
                <a:solidFill>
                  <a:srgbClr val="8DC04B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5- طلب بخشش: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خدا بیامرزدش</a:t>
            </a:r>
          </a:p>
          <a:p>
            <a:pPr marL="425196" indent="-342900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خدا رحمتش کنه</a:t>
            </a:r>
          </a:p>
          <a:p>
            <a:pPr marL="82296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0482" name="Picture 2" descr="Free Bereavement Cliparts, Download Free Clip Art, Free Clip Art on Clipart 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3719" y="3230069"/>
            <a:ext cx="3234317" cy="30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2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927" y="2277918"/>
            <a:ext cx="998912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>
              <a:buFontTx/>
              <a:buNone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کدامیک از جملات زیر بیانگر پذیرفتن مرگ توسط خانواده نیست؟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endParaRPr lang="fa-IR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altLang="zh-CN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لطفاً از دستگاه جداش نکنید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تقصیر من بود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خیلی آدم خوبی بود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خدا بیامرزدش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223513" y="1073727"/>
            <a:ext cx="191554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12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9927" y="2834368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5891" y="593940"/>
            <a:ext cx="8431876" cy="5917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r>
              <a:rPr lang="fa-IR" sz="3600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نکته بسیار مهم:</a:t>
            </a:r>
            <a:endParaRPr lang="en-US" sz="3600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96539" y="1565316"/>
            <a:ext cx="4759036" cy="11509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None/>
            </a:pPr>
            <a:r>
              <a:rPr 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تا زمانی که خانواده،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مرگ را نپذیرفته، 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اجازه ی مطرح نمودن پیشنهاد اهدای عضو </a:t>
            </a:r>
            <a:endParaRPr lang="en-US" sz="32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را نداریم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82296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3554" name="Picture 2" descr="Reminder Smiley Face Clip Art fre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3" y="1448960"/>
            <a:ext cx="4994564" cy="48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D388A-A2A9-4880-B89C-7CB5166CAC1A}"/>
              </a:ext>
            </a:extLst>
          </p:cNvPr>
          <p:cNvGrpSpPr/>
          <p:nvPr/>
        </p:nvGrpSpPr>
        <p:grpSpPr>
          <a:xfrm>
            <a:off x="-267817" y="3429000"/>
            <a:ext cx="2947389" cy="3094758"/>
            <a:chOff x="6136882" y="3383317"/>
            <a:chExt cx="2947389" cy="3094758"/>
          </a:xfrm>
        </p:grpSpPr>
        <p:pic>
          <p:nvPicPr>
            <p:cNvPr id="1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4ED5C30D-212B-4B76-AF64-ED6E72DD8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882" y="33833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92590-1828-4FDF-B561-9C53F1E4B06C}"/>
                </a:ext>
              </a:extLst>
            </p:cNvPr>
            <p:cNvSpPr txBox="1"/>
            <p:nvPr/>
          </p:nvSpPr>
          <p:spPr>
            <a:xfrm>
              <a:off x="6760206" y="4333035"/>
              <a:ext cx="18565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مطرح شدن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اولین موضوع منطقی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22" name="Curved Down Arrow 34">
            <a:extLst>
              <a:ext uri="{FF2B5EF4-FFF2-40B4-BE49-F238E27FC236}">
                <a16:creationId xmlns:a16="http://schemas.microsoft.com/office/drawing/2014/main" id="{49C4B9BB-BA4E-4B9F-9BB8-45AA1E665C80}"/>
              </a:ext>
            </a:extLst>
          </p:cNvPr>
          <p:cNvSpPr/>
          <p:nvPr/>
        </p:nvSpPr>
        <p:spPr>
          <a:xfrm rot="4193373" flipV="1">
            <a:off x="-829092" y="4254813"/>
            <a:ext cx="3151307" cy="1003262"/>
          </a:xfrm>
          <a:prstGeom prst="curvedDownArrow">
            <a:avLst>
              <a:gd name="adj1" fmla="val 25000"/>
              <a:gd name="adj2" fmla="val 50000"/>
              <a:gd name="adj3" fmla="val 246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4622305" y="799006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595707" y="2670791"/>
              <a:ext cx="17556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8786" y="290805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مجوزهای عبور</a:t>
            </a:r>
            <a:endParaRPr lang="en-US" sz="36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0346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گردآوری اطلاعات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9090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4" y="799006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47550" y="1756624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8587911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3518408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5325854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DD80A-176D-4B34-9493-354067C24724}"/>
              </a:ext>
            </a:extLst>
          </p:cNvPr>
          <p:cNvGrpSpPr/>
          <p:nvPr/>
        </p:nvGrpSpPr>
        <p:grpSpPr>
          <a:xfrm>
            <a:off x="1381083" y="799006"/>
            <a:ext cx="2947389" cy="3094758"/>
            <a:chOff x="-552192" y="1691217"/>
            <a:chExt cx="2947389" cy="3094758"/>
          </a:xfrm>
        </p:grpSpPr>
        <p:pic>
          <p:nvPicPr>
            <p:cNvPr id="14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57EDEDD-7812-45C1-BA14-65598386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192" y="16912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9B86E-8EC5-4B2B-A13C-81A2E061888F}"/>
                </a:ext>
              </a:extLst>
            </p:cNvPr>
            <p:cNvSpPr txBox="1"/>
            <p:nvPr/>
          </p:nvSpPr>
          <p:spPr>
            <a:xfrm>
              <a:off x="144660" y="26782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شفاف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6" name="Right Arrow 27">
            <a:extLst>
              <a:ext uri="{FF2B5EF4-FFF2-40B4-BE49-F238E27FC236}">
                <a16:creationId xmlns:a16="http://schemas.microsoft.com/office/drawing/2014/main" id="{70AB9E83-9C3C-4E1F-AAFE-671CCE3F498C}"/>
              </a:ext>
            </a:extLst>
          </p:cNvPr>
          <p:cNvSpPr/>
          <p:nvPr/>
        </p:nvSpPr>
        <p:spPr>
          <a:xfrm flipH="1">
            <a:off x="2068411" y="3104380"/>
            <a:ext cx="1429047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D1AAF-9257-4E04-B29F-4A44CE255D5B}"/>
              </a:ext>
            </a:extLst>
          </p:cNvPr>
          <p:cNvSpPr/>
          <p:nvPr/>
        </p:nvSpPr>
        <p:spPr>
          <a:xfrm>
            <a:off x="247726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مدیریت واکنش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015AC3-476C-48FC-886F-8DC661FFC9D0}"/>
              </a:ext>
            </a:extLst>
          </p:cNvPr>
          <p:cNvSpPr/>
          <p:nvPr/>
        </p:nvSpPr>
        <p:spPr>
          <a:xfrm>
            <a:off x="1631070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BA71CE-9FB9-48AC-A06B-3948757AB1A6}"/>
              </a:ext>
            </a:extLst>
          </p:cNvPr>
          <p:cNvSpPr/>
          <p:nvPr/>
        </p:nvSpPr>
        <p:spPr>
          <a:xfrm>
            <a:off x="4554919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7681F-B880-4F26-86BB-8E5A7A973FBA}"/>
              </a:ext>
            </a:extLst>
          </p:cNvPr>
          <p:cNvGrpSpPr/>
          <p:nvPr/>
        </p:nvGrpSpPr>
        <p:grpSpPr>
          <a:xfrm>
            <a:off x="2560517" y="3442243"/>
            <a:ext cx="2947389" cy="3094758"/>
            <a:chOff x="6620426" y="3507300"/>
            <a:chExt cx="2947389" cy="3094758"/>
          </a:xfrm>
        </p:grpSpPr>
        <p:pic>
          <p:nvPicPr>
            <p:cNvPr id="25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84018556-53B4-4E10-8827-C4A285677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426" y="3507300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E38BDE-1F6F-4EC6-872E-D6786101F17C}"/>
                </a:ext>
              </a:extLst>
            </p:cNvPr>
            <p:cNvSpPr txBox="1"/>
            <p:nvPr/>
          </p:nvSpPr>
          <p:spPr>
            <a:xfrm>
              <a:off x="7371223" y="4489852"/>
              <a:ext cx="1544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قبول مرگ توسط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خانواده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27" name="Right Arrow 29">
            <a:extLst>
              <a:ext uri="{FF2B5EF4-FFF2-40B4-BE49-F238E27FC236}">
                <a16:creationId xmlns:a16="http://schemas.microsoft.com/office/drawing/2014/main" id="{0B66506B-EC5A-4454-996B-0E3671613E88}"/>
              </a:ext>
            </a:extLst>
          </p:cNvPr>
          <p:cNvSpPr/>
          <p:nvPr/>
        </p:nvSpPr>
        <p:spPr>
          <a:xfrm>
            <a:off x="3441005" y="5735366"/>
            <a:ext cx="1079664" cy="2494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45346" y="4775182"/>
            <a:ext cx="6938896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36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جستجوی علل اصلی عدم رضایت</a:t>
            </a:r>
            <a:endParaRPr lang="en-US" altLang="fa-IR" sz="36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417" y="2338622"/>
            <a:ext cx="6373090" cy="11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72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نکته کلیدی</a:t>
            </a:r>
            <a:endParaRPr lang="en-US" altLang="fa-IR" sz="8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56" y="-653226"/>
            <a:ext cx="1336758" cy="894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7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1</a:t>
            </a:r>
            <a:endParaRPr lang="en-US" altLang="fa-IR" sz="161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4E892A-5671-4721-8061-260701AB6BF7}"/>
              </a:ext>
            </a:extLst>
          </p:cNvPr>
          <p:cNvGrpSpPr/>
          <p:nvPr/>
        </p:nvGrpSpPr>
        <p:grpSpPr>
          <a:xfrm>
            <a:off x="7121630" y="-124690"/>
            <a:ext cx="4848301" cy="6858000"/>
            <a:chOff x="7121630" y="-124690"/>
            <a:chExt cx="4848301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DA364-064A-4498-81CC-E70C08A067C3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6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76335" y="4817532"/>
            <a:ext cx="62952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s-ES" sz="54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28008" y="2040468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ششم</a:t>
            </a:r>
            <a:endParaRPr lang="es-ES" sz="44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08FB2-44EC-4F0B-8BFE-C700CF3462C7}"/>
              </a:ext>
            </a:extLst>
          </p:cNvPr>
          <p:cNvGrpSpPr/>
          <p:nvPr/>
        </p:nvGrpSpPr>
        <p:grpSpPr>
          <a:xfrm>
            <a:off x="1595695" y="541867"/>
            <a:ext cx="4834827" cy="5858932"/>
            <a:chOff x="1595695" y="541867"/>
            <a:chExt cx="4834827" cy="58589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B2F6B3-0FD2-474E-B94F-82A37E6AA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695" y="947114"/>
              <a:ext cx="4834827" cy="5453685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FA943F-D4FA-429A-94A6-113DD0B4E92E}"/>
                </a:ext>
              </a:extLst>
            </p:cNvPr>
            <p:cNvSpPr/>
            <p:nvPr/>
          </p:nvSpPr>
          <p:spPr>
            <a:xfrm>
              <a:off x="4538132" y="541867"/>
              <a:ext cx="1892389" cy="207433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Organ donation - Free healthcare and medical icons">
            <a:extLst>
              <a:ext uri="{FF2B5EF4-FFF2-40B4-BE49-F238E27FC236}">
                <a16:creationId xmlns:a16="http://schemas.microsoft.com/office/drawing/2014/main" id="{C9F1E9A9-CF61-47BB-B0FE-3DC23CDE0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2" y="359833"/>
            <a:ext cx="246434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358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6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8863" y="1690688"/>
            <a:ext cx="9594273" cy="421231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این نوع واکنش خانواده ،پس از پذیرفتن مرگ</a:t>
            </a:r>
            <a:r>
              <a:rPr lang="fa-IR" sz="2400" dirty="0">
                <a:solidFill>
                  <a:srgbClr val="FFFF0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، </a:t>
            </a:r>
            <a:r>
              <a:rPr lang="fa-IR" sz="24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رایج ترین واکنش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موجود در جهان است؛ چرا که خانواده اقدامات پس از مرگ قلبی و یا همان مرگ رایج جامعه را می داند که همان مراسم خاکسپاری 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(Funeral Ceremony)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 می باشد ، ولی در مورد </a:t>
            </a:r>
            <a:r>
              <a:rPr lang="fa-IR" sz="24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مراحل و اقدامات پس از مرگ مغزی چیزی نمی داند.</a:t>
            </a:r>
            <a:endParaRPr lang="en-US" sz="2400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247">
            <a:off x="3638130" y="4061835"/>
            <a:ext cx="5999408" cy="3176478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BC0C48B5-23FB-DEC7-E5F7-281D0562C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661" y="473187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الف- پرسش خانواده در مورد اقدام آتی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89539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603137" y="1190662"/>
            <a:ext cx="8915402" cy="52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1- آگاه سازی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(Informing)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2- دوشاخه سازی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(Bifurcation)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3- فرصت استثنایی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(Exceptional Opportunity)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4- همبستگی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(Solidarity)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5- نوعدوستی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(Generosity)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6- معایب و مزایا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(Pros and Cons)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7- اختیار نه اجبار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(Option not Obligation)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8- واگذاری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(Assignment)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9- یادآوری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(Reminding)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10- عطف به گذشته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(Retroactive)</a:t>
            </a:r>
          </a:p>
          <a:p>
            <a:pPr lvl="0" algn="r" rtl="1">
              <a:lnSpc>
                <a:spcPct val="15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11- حمایت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(Support)</a:t>
            </a:r>
          </a:p>
          <a:p>
            <a:pPr algn="r" rtl="1">
              <a:lnSpc>
                <a:spcPct val="150000"/>
              </a:lnSpc>
            </a:pP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27318" y="166255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تکنیک های قابل استفاده در این مرحله: </a:t>
            </a:r>
            <a:endParaRPr lang="es-ES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97" y="928255"/>
            <a:ext cx="4119551" cy="52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7681F-B880-4F26-86BB-8E5A7A973FBA}"/>
              </a:ext>
            </a:extLst>
          </p:cNvPr>
          <p:cNvGrpSpPr/>
          <p:nvPr/>
        </p:nvGrpSpPr>
        <p:grpSpPr>
          <a:xfrm>
            <a:off x="2560517" y="3442243"/>
            <a:ext cx="2947389" cy="3094758"/>
            <a:chOff x="6620426" y="3507300"/>
            <a:chExt cx="2947389" cy="3094758"/>
          </a:xfrm>
        </p:grpSpPr>
        <p:pic>
          <p:nvPicPr>
            <p:cNvPr id="25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84018556-53B4-4E10-8827-C4A285677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426" y="3507300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E38BDE-1F6F-4EC6-872E-D6786101F17C}"/>
                </a:ext>
              </a:extLst>
            </p:cNvPr>
            <p:cNvSpPr txBox="1"/>
            <p:nvPr/>
          </p:nvSpPr>
          <p:spPr>
            <a:xfrm>
              <a:off x="7371223" y="4489852"/>
              <a:ext cx="1544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قبول مرگ توسط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خانواده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E383AE-85D2-4031-A7F0-D8F5E7665153}"/>
              </a:ext>
            </a:extLst>
          </p:cNvPr>
          <p:cNvGrpSpPr/>
          <p:nvPr/>
        </p:nvGrpSpPr>
        <p:grpSpPr>
          <a:xfrm>
            <a:off x="5358814" y="3429000"/>
            <a:ext cx="2947389" cy="3094758"/>
            <a:chOff x="404151" y="3603292"/>
            <a:chExt cx="2947389" cy="3094758"/>
          </a:xfrm>
        </p:grpSpPr>
        <p:pic>
          <p:nvPicPr>
            <p:cNvPr id="2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A4C7B3F2-0932-4ED9-A83A-E57AA1817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51" y="3603292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51DCD2-07C3-4502-8EA3-50FEB32D32F3}"/>
                </a:ext>
              </a:extLst>
            </p:cNvPr>
            <p:cNvSpPr txBox="1"/>
            <p:nvPr/>
          </p:nvSpPr>
          <p:spPr>
            <a:xfrm>
              <a:off x="1011261" y="4549381"/>
              <a:ext cx="1733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درخواست اصولی و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صحیح اهدای عضو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9D388A-A2A9-4880-B89C-7CB5166CAC1A}"/>
              </a:ext>
            </a:extLst>
          </p:cNvPr>
          <p:cNvGrpSpPr/>
          <p:nvPr/>
        </p:nvGrpSpPr>
        <p:grpSpPr>
          <a:xfrm>
            <a:off x="-267817" y="3429000"/>
            <a:ext cx="2947389" cy="3094758"/>
            <a:chOff x="6136882" y="3383317"/>
            <a:chExt cx="2947389" cy="3094758"/>
          </a:xfrm>
        </p:grpSpPr>
        <p:pic>
          <p:nvPicPr>
            <p:cNvPr id="1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4ED5C30D-212B-4B76-AF64-ED6E72DD8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882" y="33833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92590-1828-4FDF-B561-9C53F1E4B06C}"/>
                </a:ext>
              </a:extLst>
            </p:cNvPr>
            <p:cNvSpPr txBox="1"/>
            <p:nvPr/>
          </p:nvSpPr>
          <p:spPr>
            <a:xfrm>
              <a:off x="6760206" y="4333035"/>
              <a:ext cx="18565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مطرح شدن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اولین موضوع منطقی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22" name="Curved Down Arrow 34">
            <a:extLst>
              <a:ext uri="{FF2B5EF4-FFF2-40B4-BE49-F238E27FC236}">
                <a16:creationId xmlns:a16="http://schemas.microsoft.com/office/drawing/2014/main" id="{49C4B9BB-BA4E-4B9F-9BB8-45AA1E665C80}"/>
              </a:ext>
            </a:extLst>
          </p:cNvPr>
          <p:cNvSpPr/>
          <p:nvPr/>
        </p:nvSpPr>
        <p:spPr>
          <a:xfrm rot="4193373" flipV="1">
            <a:off x="-829092" y="4254813"/>
            <a:ext cx="3151307" cy="1003262"/>
          </a:xfrm>
          <a:prstGeom prst="curvedDownArrow">
            <a:avLst>
              <a:gd name="adj1" fmla="val 25000"/>
              <a:gd name="adj2" fmla="val 50000"/>
              <a:gd name="adj3" fmla="val 246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4622305" y="799006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595707" y="2670791"/>
              <a:ext cx="17556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1486" y="368875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مجوزهای عبور</a:t>
            </a:r>
            <a:endParaRPr lang="en-US" sz="40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0346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9090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4" y="799006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25909" y="175662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گردآوری اطلاعات</a:t>
            </a:r>
            <a:endParaRPr lang="en-US" b="1" dirty="0">
              <a:cs typeface="B Nazanin" panose="00000400000000000000" pitchFamily="2" charset="-78"/>
            </a:endParaRPr>
          </a:p>
          <a:p>
            <a:pPr algn="ctr"/>
            <a:r>
              <a:rPr lang="fa-IR" b="1" dirty="0">
                <a:cs typeface="B Nazanin" panose="00000400000000000000" pitchFamily="2" charset="-78"/>
              </a:rPr>
              <a:t>ایجاد اعتماد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8587911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3518408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5325854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DD80A-176D-4B34-9493-354067C24724}"/>
              </a:ext>
            </a:extLst>
          </p:cNvPr>
          <p:cNvGrpSpPr/>
          <p:nvPr/>
        </p:nvGrpSpPr>
        <p:grpSpPr>
          <a:xfrm>
            <a:off x="1381083" y="799006"/>
            <a:ext cx="2947389" cy="3094758"/>
            <a:chOff x="-552192" y="1691217"/>
            <a:chExt cx="2947389" cy="3094758"/>
          </a:xfrm>
        </p:grpSpPr>
        <p:pic>
          <p:nvPicPr>
            <p:cNvPr id="14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57EDEDD-7812-45C1-BA14-65598386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192" y="16912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9B86E-8EC5-4B2B-A13C-81A2E061888F}"/>
                </a:ext>
              </a:extLst>
            </p:cNvPr>
            <p:cNvSpPr txBox="1"/>
            <p:nvPr/>
          </p:nvSpPr>
          <p:spPr>
            <a:xfrm>
              <a:off x="144660" y="26782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شفاف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6" name="Right Arrow 27">
            <a:extLst>
              <a:ext uri="{FF2B5EF4-FFF2-40B4-BE49-F238E27FC236}">
                <a16:creationId xmlns:a16="http://schemas.microsoft.com/office/drawing/2014/main" id="{70AB9E83-9C3C-4E1F-AAFE-671CCE3F498C}"/>
              </a:ext>
            </a:extLst>
          </p:cNvPr>
          <p:cNvSpPr/>
          <p:nvPr/>
        </p:nvSpPr>
        <p:spPr>
          <a:xfrm flipH="1">
            <a:off x="2068411" y="3104380"/>
            <a:ext cx="1429047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D1AAF-9257-4E04-B29F-4A44CE255D5B}"/>
              </a:ext>
            </a:extLst>
          </p:cNvPr>
          <p:cNvSpPr/>
          <p:nvPr/>
        </p:nvSpPr>
        <p:spPr>
          <a:xfrm>
            <a:off x="247726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مدیریت واکنش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015AC3-476C-48FC-886F-8DC661FFC9D0}"/>
              </a:ext>
            </a:extLst>
          </p:cNvPr>
          <p:cNvSpPr/>
          <p:nvPr/>
        </p:nvSpPr>
        <p:spPr>
          <a:xfrm>
            <a:off x="1631070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BA71CE-9FB9-48AC-A06B-3948757AB1A6}"/>
              </a:ext>
            </a:extLst>
          </p:cNvPr>
          <p:cNvSpPr/>
          <p:nvPr/>
        </p:nvSpPr>
        <p:spPr>
          <a:xfrm>
            <a:off x="4554919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Right Arrow 29">
            <a:extLst>
              <a:ext uri="{FF2B5EF4-FFF2-40B4-BE49-F238E27FC236}">
                <a16:creationId xmlns:a16="http://schemas.microsoft.com/office/drawing/2014/main" id="{0B66506B-EC5A-4454-996B-0E3671613E88}"/>
              </a:ext>
            </a:extLst>
          </p:cNvPr>
          <p:cNvSpPr/>
          <p:nvPr/>
        </p:nvSpPr>
        <p:spPr>
          <a:xfrm>
            <a:off x="3441005" y="5735366"/>
            <a:ext cx="1079664" cy="2494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6">
            <a:extLst>
              <a:ext uri="{FF2B5EF4-FFF2-40B4-BE49-F238E27FC236}">
                <a16:creationId xmlns:a16="http://schemas.microsoft.com/office/drawing/2014/main" id="{802FB73E-19F6-451A-8786-2287E07B724C}"/>
              </a:ext>
            </a:extLst>
          </p:cNvPr>
          <p:cNvSpPr/>
          <p:nvPr/>
        </p:nvSpPr>
        <p:spPr>
          <a:xfrm>
            <a:off x="6368761" y="5735366"/>
            <a:ext cx="1090779" cy="2494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3572A2-8EC9-47CC-92DD-4AD81C0358D4}"/>
              </a:ext>
            </a:extLst>
          </p:cNvPr>
          <p:cNvSpPr/>
          <p:nvPr/>
        </p:nvSpPr>
        <p:spPr>
          <a:xfrm>
            <a:off x="7436830" y="5566028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نامگذاری علل عدم رضایت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14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215468" y="3877732"/>
            <a:ext cx="62952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نامگذاری </a:t>
            </a:r>
          </a:p>
          <a:p>
            <a:pPr algn="ctr">
              <a:defRPr/>
            </a:pPr>
            <a:r>
              <a:rPr 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s-ES" sz="54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328008" y="2040468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هفتم</a:t>
            </a:r>
            <a:endParaRPr lang="es-ES" sz="44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BE1EF3-C0BC-4D42-A632-2F22912B9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615" y="728133"/>
            <a:ext cx="5416393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81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5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06291" y="323728"/>
            <a:ext cx="1808018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توجه:</a:t>
            </a:r>
            <a:endParaRPr lang="en-US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69127" y="5071331"/>
            <a:ext cx="8714510" cy="80413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sz="28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این وظیفه ی خطیر و انسانی بر عهده ی کوردیناتور می باشد.</a:t>
            </a:r>
            <a:endParaRPr lang="en-US" sz="2800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0" y="1343892"/>
            <a:ext cx="4410632" cy="4730244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4835236" y="1690688"/>
            <a:ext cx="6837218" cy="4212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یکی از مهمترین مراحل چرخه ی رضایت گیری برگرداندن نظر منفی خانواده در مورد اهدای عضو و کمک به ایشان در </a:t>
            </a:r>
            <a:r>
              <a:rPr lang="fa-IR" sz="24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اتخاذ تصمیم درست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است</a:t>
            </a:r>
          </a:p>
          <a:p>
            <a:pPr algn="just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 تصمیمی که از روی ناکافی بودن دانش و برگرفته از بحران داغدیدگی نباشد و موجب عذاب وجدان سالیان آتی زندگی ایشان نگردد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17660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139" y="304800"/>
            <a:ext cx="5277851" cy="98701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a-IR" sz="32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علل عدم رضایت</a:t>
            </a:r>
            <a:endParaRPr lang="en-US" sz="32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65" y="1019909"/>
            <a:ext cx="5726725" cy="5707737"/>
          </a:xfr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عدم آگاهی خانواده از مفهوم مرگ مغزی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انکار مرگ مغزی توسط خانواده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عذاب وجدان خانواده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عدم آگاهی خانواده از نظر عزیز از دست رفته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نارضایتی خانواده از سیستم درمان کشور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اعلام عدم رضایت به اهدای عضو در زمان حیات توسط فرد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در دسترس نبودن ولی دم مرگ مغزی برای اخذ رضایت قانونی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باورهای مذهبی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مقابله افراد منفی تاثیر گذار فامیل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ar-SA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مشکلات</a:t>
            </a: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 اجتماعی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7" name="Content Placeholder 2"/>
          <p:cNvSpPr>
            <a:spLocks noGrp="1"/>
          </p:cNvSpPr>
          <p:nvPr>
            <p:ph idx="4294967295"/>
          </p:nvPr>
        </p:nvSpPr>
        <p:spPr>
          <a:xfrm>
            <a:off x="13252" y="989218"/>
            <a:ext cx="5678488" cy="5437188"/>
          </a:xfrm>
          <a:prstGeom prst="rect">
            <a:avLst/>
          </a:prstGeo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ترس از به خطر افتادن موقعیت و جایگاه اجتماعی خانواده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محدودیت های قومی قبیله ای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ترس از سرزنش اطرافیان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ترس از مثله شدن کالبد عزیز ازدست رفته و یا ایجاد درد و آزار بیشتر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ترس از به تاخیر افتادن مراسم تدفین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توقعات مالی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عدم اعتماد به تخصیص عضو عادلانه در کشور و اعتقاد به پارتی بازی و فروش ارگان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درخواست زمان بیشتر برای تصمیم گیری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اعتقاد به معجزه 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00000"/>
              </a:lnSpc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عدم رضایت بدون هیچ دلیل 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03248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302" y="955829"/>
            <a:ext cx="7113945" cy="987010"/>
          </a:xfrm>
        </p:spPr>
        <p:txBody>
          <a:bodyPr>
            <a:noAutofit/>
          </a:bodyPr>
          <a:lstStyle/>
          <a:p>
            <a:pPr algn="ctr"/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اقدامات ضروری بعد از درخواست اهدای عضو</a:t>
            </a:r>
            <a:endParaRPr lang="en-US" sz="28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61562" y="1728483"/>
            <a:ext cx="34082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سکوت</a:t>
            </a:r>
            <a:endParaRPr lang="en-US" sz="1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6500" y="2823895"/>
            <a:ext cx="4952250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گوش کردن دقیق به صحبتهای خانواده</a:t>
            </a:r>
            <a:endParaRPr lang="en-US" sz="24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7743" y="3918949"/>
            <a:ext cx="6921007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نامگذاری تک تک نگرانی های خانواده از صحبتهای آنها</a:t>
            </a:r>
            <a:endParaRPr lang="en-US" sz="1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3445" y="5014003"/>
            <a:ext cx="9995305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استفاده از تکنیکهای مرتبط با هر نگرانی برای رفع تک تک آنها بر حسب اولویت</a:t>
            </a:r>
            <a:endParaRPr lang="en-US" sz="1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339" y="-614058"/>
            <a:ext cx="1004525" cy="1052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807" y="659674"/>
            <a:ext cx="3809865" cy="529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6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World map political ISO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80" y="1855304"/>
            <a:ext cx="9479816" cy="42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528170" y="903496"/>
            <a:ext cx="12573761" cy="987010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fa-IR" altLang="en-US" sz="28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ادیان، سنن، اقوام، اقلیت ها و باورهای مختلف در دنیا</a:t>
            </a:r>
            <a:endParaRPr lang="en-US" sz="28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01004" y="1184057"/>
            <a:ext cx="8432803" cy="98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Bef>
                <a:spcPts val="1000"/>
              </a:spcBef>
            </a:pPr>
            <a:r>
              <a:rPr lang="fa-IR" altLang="en-US" sz="28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روش اختصاصی برای رویارویی با هر کدام</a:t>
            </a:r>
            <a:endParaRPr lang="en-US" altLang="en-US" sz="28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71015" y="5209090"/>
            <a:ext cx="3628572" cy="98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Bef>
                <a:spcPts val="1000"/>
              </a:spcBef>
            </a:pPr>
            <a:r>
              <a:rPr lang="fa-IR" altLang="en-US" sz="3600" b="1" dirty="0">
                <a:solidFill>
                  <a:srgbClr val="92D05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مرحله اول:</a:t>
            </a:r>
            <a:endParaRPr lang="en-US" altLang="en-US" sz="3600" b="1" dirty="0">
              <a:solidFill>
                <a:srgbClr val="92D05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9310" y="5900017"/>
            <a:ext cx="12017829" cy="9870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spcBef>
                <a:spcPts val="1000"/>
              </a:spcBef>
            </a:pPr>
            <a:r>
              <a:rPr lang="fa-IR" altLang="en-US" sz="2800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یافتن علل اختصاصی عدم رضایت به اهدای عضو در هر منطقه است</a:t>
            </a:r>
            <a:endParaRPr lang="en-US" altLang="en-US" sz="2800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97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307" y="421583"/>
            <a:ext cx="9733366" cy="987010"/>
          </a:xfrm>
        </p:spPr>
        <p:txBody>
          <a:bodyPr>
            <a:noAutofit/>
          </a:bodyPr>
          <a:lstStyle/>
          <a:p>
            <a:pPr algn="ctr"/>
            <a:r>
              <a:rPr lang="fa-IR" sz="3600" b="1" dirty="0">
                <a:solidFill>
                  <a:srgbClr val="00B0F0"/>
                </a:solidFill>
                <a:latin typeface="+mn-lt"/>
                <a:ea typeface="+mn-ea"/>
              </a:rPr>
              <a:t>نکات کلیدی در نامگذاری علل نگرانی های خانواده مرگ مغزی</a:t>
            </a:r>
            <a:endParaRPr lang="en-US" sz="3600" b="1" dirty="0">
              <a:solidFill>
                <a:srgbClr val="00B0F0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827" y="1529632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همیشه بیش از یک نگرانی وجود دارد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827" y="2315689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افراد مختلف خانواده ممکن است نگرانی های مختلفی داشته باشند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827" y="3097718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در نظر گرفتن نگرانی تک تک افراد خانواده مهم است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5827" y="3879747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سکوت همیشه علامت رضا نیست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96" y="1419225"/>
            <a:ext cx="4343400" cy="5438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5827" y="4661776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همیشه اول تلاش کنیم تا نگرانی افراد منفی تاثیرگذار را برطرف نماییم</a:t>
            </a:r>
            <a:endParaRPr lang="en-US" sz="24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827" y="5433936"/>
            <a:ext cx="7832318" cy="665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احساس عذاب وجدان غیرمستقیم از نگرانی های پنهان همه خانواده هاست</a:t>
            </a:r>
            <a:endParaRPr lang="en-US" sz="2400" dirty="0">
              <a:cs typeface="B Nazanin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475" y="-32167"/>
            <a:ext cx="1004525" cy="105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3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8" grpId="0" animBg="1"/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D388A-A2A9-4880-B89C-7CB5166CAC1A}"/>
              </a:ext>
            </a:extLst>
          </p:cNvPr>
          <p:cNvGrpSpPr/>
          <p:nvPr/>
        </p:nvGrpSpPr>
        <p:grpSpPr>
          <a:xfrm>
            <a:off x="-267817" y="3429000"/>
            <a:ext cx="2947389" cy="3094758"/>
            <a:chOff x="6136882" y="3383317"/>
            <a:chExt cx="2947389" cy="3094758"/>
          </a:xfrm>
        </p:grpSpPr>
        <p:pic>
          <p:nvPicPr>
            <p:cNvPr id="1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4ED5C30D-212B-4B76-AF64-ED6E72DD8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882" y="33833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92590-1828-4FDF-B561-9C53F1E4B06C}"/>
                </a:ext>
              </a:extLst>
            </p:cNvPr>
            <p:cNvSpPr txBox="1"/>
            <p:nvPr/>
          </p:nvSpPr>
          <p:spPr>
            <a:xfrm>
              <a:off x="6760206" y="4333035"/>
              <a:ext cx="18565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مطرح شدن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اولین موضوع منطقی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4622305" y="799006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595707" y="2670791"/>
              <a:ext cx="17556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030346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9090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4" y="799006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47550" y="1756624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3518408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DD80A-176D-4B34-9493-354067C24724}"/>
              </a:ext>
            </a:extLst>
          </p:cNvPr>
          <p:cNvGrpSpPr/>
          <p:nvPr/>
        </p:nvGrpSpPr>
        <p:grpSpPr>
          <a:xfrm>
            <a:off x="1381083" y="799006"/>
            <a:ext cx="2947389" cy="3094758"/>
            <a:chOff x="-552192" y="1691217"/>
            <a:chExt cx="2947389" cy="3094758"/>
          </a:xfrm>
        </p:grpSpPr>
        <p:pic>
          <p:nvPicPr>
            <p:cNvPr id="14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57EDEDD-7812-45C1-BA14-65598386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192" y="16912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9B86E-8EC5-4B2B-A13C-81A2E061888F}"/>
                </a:ext>
              </a:extLst>
            </p:cNvPr>
            <p:cNvSpPr txBox="1"/>
            <p:nvPr/>
          </p:nvSpPr>
          <p:spPr>
            <a:xfrm>
              <a:off x="144660" y="26782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شفاف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8015AC3-476C-48FC-886F-8DC661FFC9D0}"/>
              </a:ext>
            </a:extLst>
          </p:cNvPr>
          <p:cNvSpPr/>
          <p:nvPr/>
        </p:nvSpPr>
        <p:spPr>
          <a:xfrm>
            <a:off x="1631070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7681F-B880-4F26-86BB-8E5A7A973FBA}"/>
              </a:ext>
            </a:extLst>
          </p:cNvPr>
          <p:cNvGrpSpPr/>
          <p:nvPr/>
        </p:nvGrpSpPr>
        <p:grpSpPr>
          <a:xfrm>
            <a:off x="2560517" y="3442243"/>
            <a:ext cx="2947389" cy="3094758"/>
            <a:chOff x="6620426" y="3507300"/>
            <a:chExt cx="2947389" cy="3094758"/>
          </a:xfrm>
        </p:grpSpPr>
        <p:pic>
          <p:nvPicPr>
            <p:cNvPr id="25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84018556-53B4-4E10-8827-C4A285677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0426" y="3507300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E38BDE-1F6F-4EC6-872E-D6786101F17C}"/>
                </a:ext>
              </a:extLst>
            </p:cNvPr>
            <p:cNvSpPr txBox="1"/>
            <p:nvPr/>
          </p:nvSpPr>
          <p:spPr>
            <a:xfrm>
              <a:off x="7371223" y="4489852"/>
              <a:ext cx="1544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قبول مرگ توسط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خانواده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C3572A2-8EC9-47CC-92DD-4AD81C0358D4}"/>
              </a:ext>
            </a:extLst>
          </p:cNvPr>
          <p:cNvSpPr/>
          <p:nvPr/>
        </p:nvSpPr>
        <p:spPr>
          <a:xfrm>
            <a:off x="7436830" y="5566028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نامگذاری علل عدم رضایت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527770-D6D2-4645-A9DD-4BD8122DE0AA}"/>
              </a:ext>
            </a:extLst>
          </p:cNvPr>
          <p:cNvSpPr/>
          <p:nvPr/>
        </p:nvSpPr>
        <p:spPr>
          <a:xfrm>
            <a:off x="10342243" y="5541619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نظر منفی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AC2D1A-2B2C-4F5A-AD8A-C30180756AC9}"/>
              </a:ext>
            </a:extLst>
          </p:cNvPr>
          <p:cNvGrpSpPr/>
          <p:nvPr/>
        </p:nvGrpSpPr>
        <p:grpSpPr>
          <a:xfrm>
            <a:off x="8314129" y="3425511"/>
            <a:ext cx="2947389" cy="3094758"/>
            <a:chOff x="8710" y="5226937"/>
            <a:chExt cx="2947389" cy="3094758"/>
          </a:xfrm>
        </p:grpSpPr>
        <p:pic>
          <p:nvPicPr>
            <p:cNvPr id="35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A7CB4664-92D0-467A-8FAD-F19E5C8C2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" y="522693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EBEE39-2A96-4583-99AB-060FB1F9C225}"/>
                </a:ext>
              </a:extLst>
            </p:cNvPr>
            <p:cNvSpPr txBox="1"/>
            <p:nvPr/>
          </p:nvSpPr>
          <p:spPr>
            <a:xfrm>
              <a:off x="637493" y="6141569"/>
              <a:ext cx="1770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تشخیص علل اصلی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عدم رضایت خانواده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22" name="Curved Down Arrow 34">
            <a:extLst>
              <a:ext uri="{FF2B5EF4-FFF2-40B4-BE49-F238E27FC236}">
                <a16:creationId xmlns:a16="http://schemas.microsoft.com/office/drawing/2014/main" id="{49C4B9BB-BA4E-4B9F-9BB8-45AA1E665C80}"/>
              </a:ext>
            </a:extLst>
          </p:cNvPr>
          <p:cNvSpPr/>
          <p:nvPr/>
        </p:nvSpPr>
        <p:spPr>
          <a:xfrm rot="4193373" flipV="1">
            <a:off x="-829092" y="4254813"/>
            <a:ext cx="3151307" cy="1003262"/>
          </a:xfrm>
          <a:prstGeom prst="curvedDownArrow">
            <a:avLst>
              <a:gd name="adj1" fmla="val 25000"/>
              <a:gd name="adj2" fmla="val 50000"/>
              <a:gd name="adj3" fmla="val 246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8786" y="27494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4000" dirty="0">
                <a:solidFill>
                  <a:srgbClr val="00B0F0"/>
                </a:solidFill>
                <a:latin typeface="Arial" panose="020B0604020202020204" pitchFamily="34" charset="0"/>
                <a:ea typeface="+mn-ea"/>
              </a:rPr>
              <a:t>مجوزهای عبور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8587911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5325854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27">
            <a:extLst>
              <a:ext uri="{FF2B5EF4-FFF2-40B4-BE49-F238E27FC236}">
                <a16:creationId xmlns:a16="http://schemas.microsoft.com/office/drawing/2014/main" id="{70AB9E83-9C3C-4E1F-AAFE-671CCE3F498C}"/>
              </a:ext>
            </a:extLst>
          </p:cNvPr>
          <p:cNvSpPr/>
          <p:nvPr/>
        </p:nvSpPr>
        <p:spPr>
          <a:xfrm flipH="1">
            <a:off x="2068411" y="3104380"/>
            <a:ext cx="1429047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BA71CE-9FB9-48AC-A06B-3948757AB1A6}"/>
              </a:ext>
            </a:extLst>
          </p:cNvPr>
          <p:cNvSpPr/>
          <p:nvPr/>
        </p:nvSpPr>
        <p:spPr>
          <a:xfrm>
            <a:off x="4554919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Right Arrow 29">
            <a:extLst>
              <a:ext uri="{FF2B5EF4-FFF2-40B4-BE49-F238E27FC236}">
                <a16:creationId xmlns:a16="http://schemas.microsoft.com/office/drawing/2014/main" id="{0B66506B-EC5A-4454-996B-0E3671613E88}"/>
              </a:ext>
            </a:extLst>
          </p:cNvPr>
          <p:cNvSpPr/>
          <p:nvPr/>
        </p:nvSpPr>
        <p:spPr>
          <a:xfrm>
            <a:off x="3441005" y="5735366"/>
            <a:ext cx="1079664" cy="2494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E383AE-85D2-4031-A7F0-D8F5E7665153}"/>
              </a:ext>
            </a:extLst>
          </p:cNvPr>
          <p:cNvGrpSpPr/>
          <p:nvPr/>
        </p:nvGrpSpPr>
        <p:grpSpPr>
          <a:xfrm>
            <a:off x="5358814" y="3429000"/>
            <a:ext cx="2947389" cy="3094758"/>
            <a:chOff x="404151" y="3603292"/>
            <a:chExt cx="2947389" cy="3094758"/>
          </a:xfrm>
        </p:grpSpPr>
        <p:pic>
          <p:nvPicPr>
            <p:cNvPr id="2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A4C7B3F2-0932-4ED9-A83A-E57AA1817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51" y="3603292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51DCD2-07C3-4502-8EA3-50FEB32D32F3}"/>
                </a:ext>
              </a:extLst>
            </p:cNvPr>
            <p:cNvSpPr txBox="1"/>
            <p:nvPr/>
          </p:nvSpPr>
          <p:spPr>
            <a:xfrm>
              <a:off x="1011261" y="4549381"/>
              <a:ext cx="17331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درخواست اصولی و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صحیح اهدای عضو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31" name="Right Arrow 36">
            <a:extLst>
              <a:ext uri="{FF2B5EF4-FFF2-40B4-BE49-F238E27FC236}">
                <a16:creationId xmlns:a16="http://schemas.microsoft.com/office/drawing/2014/main" id="{802FB73E-19F6-451A-8786-2287E07B724C}"/>
              </a:ext>
            </a:extLst>
          </p:cNvPr>
          <p:cNvSpPr/>
          <p:nvPr/>
        </p:nvSpPr>
        <p:spPr>
          <a:xfrm>
            <a:off x="6361665" y="5735365"/>
            <a:ext cx="1090779" cy="24949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7">
            <a:extLst>
              <a:ext uri="{FF2B5EF4-FFF2-40B4-BE49-F238E27FC236}">
                <a16:creationId xmlns:a16="http://schemas.microsoft.com/office/drawing/2014/main" id="{F8A04ED9-4846-4253-8749-3D9BC6476D16}"/>
              </a:ext>
            </a:extLst>
          </p:cNvPr>
          <p:cNvSpPr/>
          <p:nvPr/>
        </p:nvSpPr>
        <p:spPr>
          <a:xfrm>
            <a:off x="9253381" y="5699204"/>
            <a:ext cx="1088862" cy="28443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D1AAF-9257-4E04-B29F-4A44CE255D5B}"/>
              </a:ext>
            </a:extLst>
          </p:cNvPr>
          <p:cNvSpPr/>
          <p:nvPr/>
        </p:nvSpPr>
        <p:spPr>
          <a:xfrm>
            <a:off x="247726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مدیریت واکنش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65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4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3542" y="2724089"/>
            <a:ext cx="6458857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رویارویی با خانواده های افراد مرگ مغزی</a:t>
            </a:r>
            <a:endParaRPr lang="en-US" altLang="zh-CN" sz="28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یک دانش است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نه یک توان بالقوه ی صرف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fa-IR" altLang="zh-CN" sz="2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ترکیبی از: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جامعه شناسی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روان شناسی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روابط عمومی</a:t>
            </a:r>
            <a:endParaRPr lang="en-US" altLang="zh-CN" sz="2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endParaRPr lang="en-US" sz="2800" b="1" dirty="0">
              <a:solidFill>
                <a:srgbClr val="00B0F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2604208" y="280236"/>
            <a:ext cx="6478191" cy="52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altLang="zh-CN" sz="44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امروزه:</a:t>
            </a:r>
            <a:endParaRPr lang="en-US" altLang="zh-CN" sz="44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altLang="zh-CN" sz="2000" b="1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CN" sz="20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br>
              <a:rPr lang="en-US" altLang="zh-CN" sz="2000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</a:br>
            <a:endParaRPr lang="en-US" altLang="zh-CN" sz="2000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076" name="Picture 4" descr="Image result for reading.clipa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6" y="2090888"/>
            <a:ext cx="3834043" cy="40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hinking.c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671" y="2090888"/>
            <a:ext cx="3823855" cy="433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1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2691" y="1875105"/>
            <a:ext cx="3404920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عاشق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  <a:endParaRPr lang="en-US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2-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معتقد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عالم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4-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صبور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5-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همدل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6-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همسنگ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7-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صادق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8-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سخنور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9-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شنونده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10- </a:t>
            </a:r>
            <a:r>
              <a:rPr lang="fa-IR" altLang="zh-CN" sz="2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همراه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باشیم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89342" y="354308"/>
            <a:ext cx="883162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کلام پایانی</a:t>
            </a:r>
          </a:p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ده توصیه</a:t>
            </a:r>
            <a:endParaRPr lang="es-ES" sz="32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" y="1433808"/>
            <a:ext cx="4055516" cy="4563362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034243" y="3175739"/>
            <a:ext cx="437577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چرا که:</a:t>
            </a:r>
          </a:p>
          <a:p>
            <a:pPr algn="just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رسالت ما، ایجاد آرامش و احساس رضایتمندی برای مادری است که عزیزترین فرد زندگیش تا ساعاتی پیش در آغوشش بوده و از امروز تا پایان عمرش فقط بناست با خاطراتش زندگی کند؛ نه صرفاً اخذ رضایت از این مادر دردمند داغدیده به هر نحو ممکن.</a:t>
            </a:r>
            <a:endParaRPr lang="es-E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2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040" y="1571625"/>
            <a:ext cx="6154015" cy="5286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88" y="1565762"/>
            <a:ext cx="6154015" cy="528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36" y="1559899"/>
            <a:ext cx="6154015" cy="5286375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3361" y="353290"/>
            <a:ext cx="7162799" cy="457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ghobadi.omid@yahoo.com</a:t>
            </a:r>
            <a:endParaRPr lang="en-US" sz="3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+989131212411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5" y="1559899"/>
            <a:ext cx="615401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8617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057254" y="-914400"/>
            <a:ext cx="5896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381000" y="-152400"/>
            <a:ext cx="13335000" cy="7026322"/>
            <a:chOff x="-381000" y="-152400"/>
            <a:chExt cx="13335000" cy="70263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" r="9845"/>
            <a:stretch/>
          </p:blipFill>
          <p:spPr>
            <a:xfrm>
              <a:off x="-381000" y="-152400"/>
              <a:ext cx="13335000" cy="70263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360761"/>
              <a:ext cx="4953000" cy="3245304"/>
            </a:xfrm>
            <a:prstGeom prst="rect">
              <a:avLst/>
            </a:prstGeom>
            <a:effectLst>
              <a:softEdge rad="63500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1905000" y="381000"/>
              <a:ext cx="9067800" cy="671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>
                <a:lnSpc>
                  <a:spcPct val="150000"/>
                </a:lnSpc>
                <a:spcAft>
                  <a:spcPts val="800"/>
                </a:spcAft>
              </a:pPr>
              <a:endPara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+mj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39000" y="3276600"/>
              <a:ext cx="5257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خسته نباشید</a:t>
              </a:r>
              <a:endPara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25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718" y="768626"/>
            <a:ext cx="6379654" cy="987010"/>
          </a:xfrm>
        </p:spPr>
        <p:txBody>
          <a:bodyPr>
            <a:noAutofit/>
          </a:bodyPr>
          <a:lstStyle/>
          <a:p>
            <a:pPr algn="ctr"/>
            <a:r>
              <a:rPr lang="fa-IR" sz="3600" b="1" dirty="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B Nazanin" panose="00000400000000000000" pitchFamily="2" charset="-78"/>
              </a:rPr>
              <a:t>علل عدم رضایت به اهدای عضو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334" y="1849280"/>
            <a:ext cx="6241143" cy="5856767"/>
          </a:xfr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Autofit/>
          </a:bodyPr>
          <a:lstStyle/>
          <a:p>
            <a:r>
              <a:rPr lang="fa-IR" sz="2400" dirty="0">
                <a:cs typeface="B Nazanin" panose="00000400000000000000" pitchFamily="2" charset="-78"/>
              </a:rPr>
              <a:t>عدم آگاهی از مرگ مغزی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انکار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عدم آگاهی از نظر متوفی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معجزه</a:t>
            </a:r>
            <a:r>
              <a:rPr lang="en-US" sz="2400" dirty="0">
                <a:cs typeface="B Nazanin" panose="00000400000000000000" pitchFamily="2" charset="-78"/>
              </a:rPr>
              <a:t> </a:t>
            </a:r>
          </a:p>
          <a:p>
            <a:r>
              <a:rPr lang="fa-IR" sz="2400" dirty="0">
                <a:cs typeface="B Nazanin" panose="00000400000000000000" pitchFamily="2" charset="-78"/>
              </a:rPr>
              <a:t>مشکلات قومی – قبیله ای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باورهای مذهبی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اعلام عدم تمایل به اهدای عضو در زمان حیات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نارضایتی از سیستم درمان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مشکلات اجتماعی</a:t>
            </a:r>
            <a:endParaRPr lang="en-US" sz="2400" dirty="0">
              <a:cs typeface="B Nazanin" panose="00000400000000000000" pitchFamily="2" charset="-78"/>
            </a:endParaRPr>
          </a:p>
          <a:p>
            <a:r>
              <a:rPr lang="fa-IR" sz="2400" dirty="0">
                <a:cs typeface="B Nazanin" panose="00000400000000000000" pitchFamily="2" charset="-78"/>
              </a:rPr>
              <a:t>تأثیر افکار افراد منفی تأثیرگذار</a:t>
            </a: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0" y="1849714"/>
            <a:ext cx="5726113" cy="5707062"/>
          </a:xfrm>
          <a:prstGeom prst="rect">
            <a:avLst/>
          </a:prstGeom>
          <a:noFill/>
          <a:effectLst>
            <a:glow rad="127000">
              <a:schemeClr val="tx1"/>
            </a:glow>
            <a:reflection blurRad="6350" stA="99000" endPos="55000" dist="622300" dir="5400000" sy="-100000" algn="bl" rotWithShape="0"/>
          </a:effectLst>
        </p:spPr>
        <p:txBody>
          <a:bodyPr>
            <a:normAutofit/>
          </a:bodyPr>
          <a:lstStyle/>
          <a:p>
            <a:pPr algn="r"/>
            <a:r>
              <a:rPr lang="fa-IR" dirty="0">
                <a:cs typeface="B Nazanin" panose="00000400000000000000" pitchFamily="2" charset="-78"/>
              </a:rPr>
              <a:t>عذاب وجدان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ترس از سرزنش اطرافیان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نگرانی از مثله شدن کالبد متوفی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نگرانی از به تأخیر افتادن مراسم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توقعات مالی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عدم اعتماد به سلامت تخصیص اعضا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نگرانی از جایگاه اجتماعی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درخواست زمان بیشتر</a:t>
            </a:r>
            <a:endParaRPr lang="en-US" dirty="0">
              <a:cs typeface="B Nazanin" panose="00000400000000000000" pitchFamily="2" charset="-78"/>
            </a:endParaRPr>
          </a:p>
          <a:p>
            <a:pPr algn="r"/>
            <a:r>
              <a:rPr lang="fa-IR" dirty="0">
                <a:cs typeface="B Nazanin" panose="00000400000000000000" pitchFamily="2" charset="-78"/>
              </a:rPr>
              <a:t>عدم رضایت بدون دلیل</a:t>
            </a:r>
            <a:endParaRPr lang="en-US" b="1" dirty="0">
              <a:solidFill>
                <a:schemeClr val="bg1">
                  <a:lumMod val="50000"/>
                  <a:lumOff val="50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82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71885" y="1696690"/>
            <a:ext cx="5755601" cy="987010"/>
          </a:xfrm>
        </p:spPr>
        <p:txBody>
          <a:bodyPr>
            <a:noAutofit/>
          </a:bodyPr>
          <a:lstStyle/>
          <a:p>
            <a:pPr lvl="0" algn="ctr">
              <a:lnSpc>
                <a:spcPct val="150000"/>
              </a:lnSpc>
              <a:spcBef>
                <a:spcPts val="1000"/>
              </a:spcBef>
            </a:pPr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به همین دلیل است که:</a:t>
            </a:r>
            <a:b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br>
              <a:rPr lang="en-US" sz="24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</a:br>
            <a:r>
              <a:rPr lang="fa-IR" sz="3600" b="1" dirty="0">
                <a:solidFill>
                  <a:srgbClr val="92D050"/>
                </a:solidFill>
                <a:latin typeface="IRANSans" panose="02040503050201020203" pitchFamily="18" charset="-78"/>
                <a:ea typeface="+mn-ea"/>
                <a:cs typeface="B Nazanin" panose="00000400000000000000" pitchFamily="2" charset="-78"/>
              </a:rPr>
              <a:t>در قدم اول، به انجام یک پژوهش کاربردی حرفه ای توسط یک تیم پژوهشگر آگاه به اهدای عضو، نیاز داریم.</a:t>
            </a:r>
            <a:endParaRPr lang="en-US" sz="3600" b="1" dirty="0">
              <a:solidFill>
                <a:srgbClr val="92D050"/>
              </a:solidFill>
              <a:latin typeface="IRANSans" panose="02040503050201020203" pitchFamily="18" charset="-78"/>
              <a:ea typeface="+mn-ea"/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4" y="471387"/>
            <a:ext cx="4501587" cy="59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51608" y="4595098"/>
            <a:ext cx="6938896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انتخاب صحیح </a:t>
            </a:r>
          </a:p>
          <a:p>
            <a:pPr algn="ctr" eaLnBrk="0" hangingPunct="0"/>
            <a:r>
              <a:rPr lang="fa-IR" altLang="fa-IR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مصاحبه کننده</a:t>
            </a:r>
            <a:endParaRPr lang="en-US" altLang="fa-IR" sz="4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417" y="2405128"/>
            <a:ext cx="637309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نکته کلیدی</a:t>
            </a:r>
            <a:endParaRPr lang="en-US" altLang="fa-IR" sz="193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35" y="-522597"/>
            <a:ext cx="1336758" cy="894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7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2</a:t>
            </a:r>
            <a:endParaRPr lang="en-US" altLang="fa-IR" sz="161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53CD8-8BEA-4E83-945F-C12AEAA7578B}"/>
              </a:ext>
            </a:extLst>
          </p:cNvPr>
          <p:cNvGrpSpPr/>
          <p:nvPr/>
        </p:nvGrpSpPr>
        <p:grpSpPr>
          <a:xfrm>
            <a:off x="6966354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F40BBD-B05C-4144-8E5F-904AA9D6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0292836-6CC2-4947-8660-C333B19137FB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8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51113" y="944528"/>
            <a:ext cx="8132181" cy="655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a-IR" altLang="zh-CN" sz="32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شاخص های مورد نیاز یک مصاحبه کننده حرفه ای</a:t>
            </a:r>
            <a:endParaRPr lang="es-ES" altLang="zh-CN" sz="32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987040" y="5334000"/>
            <a:ext cx="6172200" cy="4286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HK" altLang="en-US">
              <a:latin typeface="Arial" charset="0"/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4873" y="1420412"/>
            <a:ext cx="2771977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1- آموزش دیده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2- برون گرا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3- روابط عمومی قوی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4- با انگیزه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5- معنوی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6- سیمای تأثیرگذار</a:t>
            </a:r>
            <a:r>
              <a:rPr lang="en-US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 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7- صبور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8- سخنور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9- خوش لباس و پیرایش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/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1026" name="Picture 2" descr="Vector Office Man Standing - Businessman Cartoon Character Png Clipart -  Full Size Clipart (#4566463) - Pin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4855" y="1354246"/>
            <a:ext cx="3955374" cy="595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9430" y="2114971"/>
            <a:ext cx="2760121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32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بنابراین:</a:t>
            </a:r>
            <a:endParaRPr lang="en-US" altLang="en-US" sz="32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lvl="0" algn="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400" b="1" dirty="0">
                <a:latin typeface="IRANSans" panose="02040503050201020203" pitchFamily="18" charset="-78"/>
                <a:cs typeface="B Nazanin" panose="00000400000000000000" pitchFamily="2" charset="-78"/>
              </a:rPr>
              <a:t>در انتخاب فرد مصاحبه کننده با خانواده، باید دقت و وسواس بسیار زیاد داشته باشیم</a:t>
            </a:r>
            <a:endParaRPr lang="en-US" altLang="en-US" sz="24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5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1709" y="894899"/>
            <a:ext cx="8424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a-IR" altLang="zh-CN" sz="4800" b="1" dirty="0">
                <a:solidFill>
                  <a:srgbClr val="8EC04B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و شعار ما</a:t>
            </a:r>
            <a:endParaRPr lang="es-ES" altLang="zh-CN" sz="4800" b="1" dirty="0">
              <a:solidFill>
                <a:srgbClr val="8EC04B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6322" y="2198203"/>
            <a:ext cx="7039528" cy="4152248"/>
            <a:chOff x="468313" y="1524000"/>
            <a:chExt cx="7075488" cy="4267200"/>
          </a:xfrm>
        </p:grpSpPr>
        <p:sp>
          <p:nvSpPr>
            <p:cNvPr id="3" name="Oval 2"/>
            <p:cNvSpPr/>
            <p:nvPr/>
          </p:nvSpPr>
          <p:spPr>
            <a:xfrm>
              <a:off x="468313" y="1524000"/>
              <a:ext cx="7075488" cy="426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05549" y="2380814"/>
              <a:ext cx="3175980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>
                  <a:solidFill>
                    <a:schemeClr val="bg1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عدم رویارویی با خانواده </a:t>
              </a:r>
              <a:endParaRPr lang="en-US" sz="2800" b="1" dirty="0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48733" y="3159053"/>
              <a:ext cx="2489613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>
                  <a:solidFill>
                    <a:schemeClr val="bg1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خیلی بهتر است از </a:t>
              </a:r>
              <a:endParaRPr lang="en-US" sz="2800" b="1" dirty="0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31005" y="3939298"/>
              <a:ext cx="4750115" cy="537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2800" b="1" dirty="0">
                  <a:solidFill>
                    <a:schemeClr val="bg1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رویایی با یک فرد آموزش ندیده است.</a:t>
              </a:r>
              <a:endParaRPr lang="en-US" sz="2800" b="1" dirty="0">
                <a:solidFill>
                  <a:schemeClr val="bg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68336"/>
            <a:ext cx="51435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639672" y="295695"/>
            <a:ext cx="2866935" cy="75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fa-IR" altLang="zh-CN" sz="5400" b="1" dirty="0">
                <a:solidFill>
                  <a:srgbClr val="8EC04B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 چرا که:</a:t>
            </a:r>
            <a:endParaRPr lang="es-ES" altLang="zh-CN" sz="5400" b="1" dirty="0">
              <a:solidFill>
                <a:srgbClr val="8EC04B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987040" y="5334000"/>
            <a:ext cx="6172200" cy="4286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HK" altLang="en-US">
              <a:latin typeface="Arial" charset="0"/>
              <a:cs typeface="B Nazanin" panose="00000400000000000000" pitchFamily="2" charset="-7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2E239C-4B29-66DD-AFF3-221B4D6F4250}"/>
              </a:ext>
            </a:extLst>
          </p:cNvPr>
          <p:cNvGrpSpPr/>
          <p:nvPr/>
        </p:nvGrpSpPr>
        <p:grpSpPr>
          <a:xfrm>
            <a:off x="3358619" y="1495942"/>
            <a:ext cx="7573138" cy="1325785"/>
            <a:chOff x="3358619" y="1495942"/>
            <a:chExt cx="7573138" cy="1325785"/>
          </a:xfrm>
        </p:grpSpPr>
        <p:sp>
          <p:nvSpPr>
            <p:cNvPr id="5" name="TextBox 4"/>
            <p:cNvSpPr txBox="1"/>
            <p:nvPr/>
          </p:nvSpPr>
          <p:spPr>
            <a:xfrm>
              <a:off x="8350601" y="1864552"/>
              <a:ext cx="25811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>
                  <a:solidFill>
                    <a:srgbClr val="00B0F0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رویارویی مناسب:</a:t>
              </a:r>
              <a:endParaRPr lang="en-US" sz="32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92457" y="1495942"/>
              <a:ext cx="33169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4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رضایمتندی خانواده اهداکننده</a:t>
              </a:r>
              <a:endParaRPr lang="en-US" sz="24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58619" y="2360062"/>
              <a:ext cx="3429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4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نجات جان بیماران لیست انتظار</a:t>
              </a:r>
              <a:endParaRPr lang="en-US" sz="24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cxnSp>
          <p:nvCxnSpPr>
            <p:cNvPr id="11" name="Straight Arrow Connector 10"/>
            <p:cNvCxnSpPr>
              <a:stCxn id="5" idx="1"/>
              <a:endCxn id="14" idx="3"/>
            </p:cNvCxnSpPr>
            <p:nvPr/>
          </p:nvCxnSpPr>
          <p:spPr>
            <a:xfrm flipH="1" flipV="1">
              <a:off x="6809391" y="1726775"/>
              <a:ext cx="1541210" cy="43016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5" idx="1"/>
            </p:cNvCxnSpPr>
            <p:nvPr/>
          </p:nvCxnSpPr>
          <p:spPr>
            <a:xfrm flipH="1">
              <a:off x="7327975" y="2156940"/>
              <a:ext cx="1022626" cy="47500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883B21-8653-BA8E-808B-BD3CDF48915F}"/>
              </a:ext>
            </a:extLst>
          </p:cNvPr>
          <p:cNvGrpSpPr/>
          <p:nvPr/>
        </p:nvGrpSpPr>
        <p:grpSpPr>
          <a:xfrm>
            <a:off x="2586201" y="4162673"/>
            <a:ext cx="8841113" cy="1342539"/>
            <a:chOff x="2586201" y="4162673"/>
            <a:chExt cx="8841113" cy="1342539"/>
          </a:xfrm>
        </p:grpSpPr>
        <p:sp>
          <p:nvSpPr>
            <p:cNvPr id="18" name="TextBox 17"/>
            <p:cNvSpPr txBox="1"/>
            <p:nvPr/>
          </p:nvSpPr>
          <p:spPr>
            <a:xfrm>
              <a:off x="8655401" y="4520327"/>
              <a:ext cx="27719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>
                  <a:solidFill>
                    <a:srgbClr val="00B0F0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رویارویی نامناسب:</a:t>
              </a:r>
              <a:endParaRPr lang="en-US" sz="32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86201" y="4162673"/>
              <a:ext cx="4357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4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داغدیدگی مزمن خانواده فرد مرگ مغزی</a:t>
              </a:r>
              <a:endParaRPr lang="en-US" sz="24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86201" y="5043547"/>
              <a:ext cx="4350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24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به خطر افتادن جان بیماران لیست انتظار</a:t>
              </a:r>
              <a:endParaRPr lang="en-US" sz="24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7662418" y="4439825"/>
              <a:ext cx="1010616" cy="430166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650408" y="4869991"/>
              <a:ext cx="1022626" cy="44422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2091" y="3386199"/>
            <a:ext cx="2306533" cy="25374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5" y="685796"/>
            <a:ext cx="2666731" cy="26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66339" y="4457830"/>
            <a:ext cx="7444019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تمرکز بر روی وظایف اصلی</a:t>
            </a:r>
            <a:endParaRPr lang="en-US" altLang="fa-IR" sz="5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689" y="2456705"/>
            <a:ext cx="637309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نکته کلیدی</a:t>
            </a:r>
            <a:endParaRPr lang="en-US" altLang="fa-IR" sz="96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249" y="-648426"/>
            <a:ext cx="1722933" cy="89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6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3</a:t>
            </a:r>
            <a:endParaRPr lang="en-US" altLang="fa-IR" sz="400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75B17-C04B-49AA-BF67-295A4D68B7A1}"/>
              </a:ext>
            </a:extLst>
          </p:cNvPr>
          <p:cNvGrpSpPr/>
          <p:nvPr/>
        </p:nvGrpSpPr>
        <p:grpSpPr>
          <a:xfrm>
            <a:off x="6966354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482640-62B7-4236-B408-F0786B89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B61527-B038-4B18-B635-15DA4C1DFD2D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70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BE1777-4D7E-4AC4-B0A3-34B1A269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81" y="668868"/>
            <a:ext cx="4185676" cy="522393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9412BEB-17AC-46C9-94F1-5EECECD62A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6799" y="2217087"/>
            <a:ext cx="6250812" cy="3435568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</a:rPr>
              <a:t>الف- </a:t>
            </a:r>
            <a:r>
              <a:rPr lang="fa-IR" altLang="zh-CN" sz="3600" b="1" dirty="0">
                <a:solidFill>
                  <a:srgbClr val="92D050"/>
                </a:solidFill>
                <a:latin typeface="Trebuchet MS" pitchFamily="34" charset="0"/>
                <a:ea typeface="宋体" charset="-122"/>
              </a:rPr>
              <a:t>مقدمه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</a:rPr>
              <a:t>ب- </a:t>
            </a:r>
            <a:r>
              <a:rPr lang="fa-IR" altLang="zh-CN" sz="3600" b="1" dirty="0">
                <a:solidFill>
                  <a:srgbClr val="92D050"/>
                </a:solidFill>
                <a:latin typeface="Trebuchet MS" pitchFamily="34" charset="0"/>
                <a:ea typeface="宋体" charset="-122"/>
              </a:rPr>
              <a:t>8 نکته کلیدی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</a:rPr>
              <a:t>ج- </a:t>
            </a:r>
            <a:r>
              <a:rPr lang="fa-IR" altLang="zh-CN" sz="3600" b="1" dirty="0">
                <a:solidFill>
                  <a:srgbClr val="92D050"/>
                </a:solidFill>
                <a:latin typeface="Trebuchet MS" pitchFamily="34" charset="0"/>
                <a:ea typeface="宋体" charset="-122"/>
              </a:rPr>
              <a:t>فرایند رویارویی با خانواده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fa-IR" altLang="zh-CN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zh-CN" alt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1D6DE347-675F-4381-A3D7-22B2B464A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812" y="583048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fa-IR" sz="4400" b="1" dirty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فهرست مطالب:</a:t>
            </a:r>
            <a:endParaRPr lang="es-ES" sz="44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279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17082" y="1414852"/>
            <a:ext cx="7522369" cy="2286000"/>
            <a:chOff x="816992" y="711833"/>
            <a:chExt cx="7522369" cy="2286000"/>
          </a:xfrm>
        </p:grpSpPr>
        <p:sp>
          <p:nvSpPr>
            <p:cNvPr id="105474" name="Rectangle 2"/>
            <p:cNvSpPr>
              <a:spLocks noChangeArrowheads="1"/>
            </p:cNvSpPr>
            <p:nvPr/>
          </p:nvSpPr>
          <p:spPr bwMode="auto">
            <a:xfrm>
              <a:off x="816992" y="711833"/>
              <a:ext cx="752236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dirty="0">
                <a:solidFill>
                  <a:srgbClr val="C0000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28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ایجاد اعتماد</a:t>
              </a:r>
              <a:endParaRPr lang="en-US" altLang="zh-CN" sz="28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28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دادن  اطلاعات</a:t>
              </a:r>
              <a:r>
                <a:rPr lang="en-US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         </a:t>
              </a:r>
              <a:r>
                <a:rPr lang="fa-IR" altLang="zh-CN" sz="2800" b="1" kern="0" dirty="0">
                  <a:solidFill>
                    <a:srgbClr val="92D050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نقش شما</a:t>
              </a:r>
              <a:r>
                <a:rPr lang="fa-IR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                     </a:t>
              </a:r>
              <a:endParaRPr lang="en-US" altLang="zh-CN" sz="2800" b="1" kern="0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zh-CN" altLang="en-US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        </a:t>
              </a:r>
              <a:r>
                <a:rPr lang="en-US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          </a:t>
              </a: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همدردی</a:t>
              </a:r>
              <a:endParaRPr lang="en-US" altLang="zh-CN" sz="2800" b="1" kern="0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en-US" altLang="zh-CN" sz="3200" b="1" kern="0" dirty="0">
                  <a:solidFill>
                    <a:srgbClr val="757577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 </a:t>
              </a:r>
              <a:endParaRPr lang="en-US" altLang="zh-CN" sz="28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1600" dirty="0">
                <a:solidFill>
                  <a:schemeClr val="tx2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3067741" y="2213054"/>
              <a:ext cx="1830707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9735" y="4568043"/>
            <a:ext cx="9739684" cy="1075526"/>
            <a:chOff x="228600" y="4289867"/>
            <a:chExt cx="8686799" cy="1075526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228600" y="4289867"/>
              <a:ext cx="8686799" cy="1075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dirty="0">
                <a:solidFill>
                  <a:srgbClr val="C0000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fa-IR" altLang="zh-CN" sz="2800" b="1" kern="0" dirty="0">
                  <a:latin typeface="IRANSans" panose="02040503050201020203" pitchFamily="18" charset="-78"/>
                  <a:cs typeface="B Nazanin" panose="00000400000000000000" pitchFamily="2" charset="-78"/>
                </a:rPr>
                <a:t>   تصمیم  گیری برای اهدای عضو </a:t>
              </a:r>
              <a:r>
                <a:rPr lang="fa-IR" altLang="zh-CN" sz="2800" b="1" kern="0" dirty="0">
                  <a:solidFill>
                    <a:srgbClr val="757577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              </a:t>
              </a:r>
              <a:r>
                <a:rPr lang="fa-IR" altLang="zh-CN" sz="2800" b="1" kern="0" dirty="0">
                  <a:solidFill>
                    <a:srgbClr val="92D050"/>
                  </a:solidFill>
                  <a:latin typeface="IRANSans" panose="02040503050201020203" pitchFamily="18" charset="-78"/>
                  <a:cs typeface="B Nazanin" panose="00000400000000000000" pitchFamily="2" charset="-78"/>
                </a:rPr>
                <a:t>نقش خانواده</a:t>
              </a:r>
              <a:endParaRPr lang="en-US" altLang="zh-CN" sz="2800" b="1" kern="0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2800" b="1" kern="0" dirty="0">
                <a:solidFill>
                  <a:srgbClr val="757577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endParaRPr lang="en-US" altLang="zh-CN" sz="1600" dirty="0">
                <a:solidFill>
                  <a:schemeClr val="tx2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1836808" y="4768596"/>
              <a:ext cx="6858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76" y="883229"/>
            <a:ext cx="2231743" cy="2991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67" y="4072580"/>
            <a:ext cx="2398960" cy="2398960"/>
          </a:xfrm>
          <a:prstGeom prst="rect">
            <a:avLst/>
          </a:prstGeom>
        </p:spPr>
      </p:pic>
      <p:sp>
        <p:nvSpPr>
          <p:cNvPr id="12" name="Left Brace 11"/>
          <p:cNvSpPr/>
          <p:nvPr/>
        </p:nvSpPr>
        <p:spPr>
          <a:xfrm flipH="1">
            <a:off x="3474325" y="1853509"/>
            <a:ext cx="393878" cy="2398960"/>
          </a:xfrm>
          <a:prstGeom prst="leftBrac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47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66339" y="4457830"/>
            <a:ext cx="7444019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عدم پافشاری</a:t>
            </a:r>
            <a:endParaRPr lang="en-US" altLang="fa-IR" sz="5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689" y="2456705"/>
            <a:ext cx="637309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نکته کلیدی</a:t>
            </a:r>
            <a:endParaRPr lang="en-US" altLang="fa-IR" sz="96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249" y="-648426"/>
            <a:ext cx="1722933" cy="89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6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4</a:t>
            </a:r>
            <a:endParaRPr lang="en-US" altLang="fa-IR" sz="400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FE530-918E-47D9-A5B7-13D721A1A93C}"/>
              </a:ext>
            </a:extLst>
          </p:cNvPr>
          <p:cNvGrpSpPr/>
          <p:nvPr/>
        </p:nvGrpSpPr>
        <p:grpSpPr>
          <a:xfrm>
            <a:off x="6966354" y="-72931"/>
            <a:ext cx="4848301" cy="6858000"/>
            <a:chOff x="7121630" y="-124690"/>
            <a:chExt cx="4848301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5B7B44-A02A-49E6-A78B-B30FFF8A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FFEDF3E-13B5-45CC-9B63-4D937E169FAD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4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8914" y="1888959"/>
            <a:ext cx="8200742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1- شک به اینکه منفعتی در این بین داریم</a:t>
            </a:r>
            <a:endParaRPr lang="en-US" altLang="zh-CN" sz="2400" dirty="0"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2- قرار دادن آن ها در دو راهی مقابله با ما و رضایت به اهدا 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3- سلب قدرت تفکر و پذیرش موضوع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4- گریزان شدن از ما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fa-IR" altLang="zh-CN" sz="40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... و از همه مهتر</a:t>
            </a:r>
            <a:endParaRPr lang="en-US" altLang="zh-CN" sz="40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تبدیل آخرین لحظات و فرصت دیدار خانواده و به ویژه</a:t>
            </a:r>
          </a:p>
          <a:p>
            <a:pPr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B Nazanin" panose="00000400000000000000" pitchFamily="2" charset="-78"/>
              </a:rPr>
              <a:t> مادر به تلخ ترین خاطره و عذاب وجدان</a:t>
            </a:r>
            <a:endParaRPr lang="en-US" altLang="zh-CN" sz="2400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838032" y="723440"/>
            <a:ext cx="883162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چرا که پافشاری ما تبعات زیر را دارد: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" y="480345"/>
            <a:ext cx="3740727" cy="56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573607" y="702328"/>
            <a:ext cx="8604250" cy="92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40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و در نظر داشته باشیم که:</a:t>
            </a:r>
            <a:endParaRPr lang="en-US" altLang="zh-CN" sz="40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2400" b="1" kern="0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1400" dirty="0">
              <a:solidFill>
                <a:schemeClr val="tx2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6897" y="1626946"/>
            <a:ext cx="3862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رضایتمندی خانواده</a:t>
            </a:r>
            <a:endParaRPr lang="en-US" sz="4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6810" y="1611806"/>
            <a:ext cx="42678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اخذ رضایت </a:t>
            </a:r>
          </a:p>
          <a:p>
            <a:pPr algn="ctr" rtl="1"/>
            <a:r>
              <a:rPr lang="fa-IR" sz="4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با فشار و اصرار</a:t>
            </a:r>
            <a:endParaRPr lang="en-US" sz="4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32" y="3196606"/>
            <a:ext cx="3228109" cy="3202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18" y="3449703"/>
            <a:ext cx="2476500" cy="293465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429499" y="2027333"/>
            <a:ext cx="708546" cy="738606"/>
            <a:chOff x="5429499" y="2027333"/>
            <a:chExt cx="708546" cy="738606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5748635" y="2027333"/>
              <a:ext cx="127097" cy="73860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429499" y="2328202"/>
              <a:ext cx="708546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429499" y="2549673"/>
              <a:ext cx="708546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63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95950" y="4280280"/>
            <a:ext cx="7444019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eaLnBrk="0" hangingPunct="0">
              <a:lnSpc>
                <a:spcPct val="150000"/>
              </a:lnSpc>
            </a:pPr>
            <a:r>
              <a:rPr lang="fa-IR" altLang="fa-IR" sz="4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عدم پرهیز از رویارویی با </a:t>
            </a:r>
          </a:p>
          <a:p>
            <a:pPr algn="ctr" rtl="1" eaLnBrk="0" hangingPunct="0">
              <a:lnSpc>
                <a:spcPct val="150000"/>
              </a:lnSpc>
            </a:pPr>
            <a:r>
              <a:rPr lang="fa-IR" altLang="fa-IR" sz="4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افراد منفی تأثیرگذار</a:t>
            </a:r>
            <a:endParaRPr lang="en-US" altLang="fa-IR" sz="4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2730" y="2179705"/>
            <a:ext cx="6373090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نکته کلیدی</a:t>
            </a:r>
            <a:endParaRPr lang="en-US" altLang="fa-IR" sz="96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07" y="-531166"/>
            <a:ext cx="2280196" cy="89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6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5</a:t>
            </a:r>
            <a:endParaRPr lang="en-US" altLang="fa-IR" sz="400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30D1A0-612A-4F56-8139-BA34386650EE}"/>
              </a:ext>
            </a:extLst>
          </p:cNvPr>
          <p:cNvGrpSpPr/>
          <p:nvPr/>
        </p:nvGrpSpPr>
        <p:grpSpPr>
          <a:xfrm>
            <a:off x="7406304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E7F079-B022-45EF-9DEF-6C8AC8C9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66BD88-E8C8-474E-A225-733A4FFC527D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6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013561" y="404688"/>
            <a:ext cx="5834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8EC04B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تاثیر افراد منفی </a:t>
            </a:r>
            <a:endParaRPr lang="es-ES" sz="4800" b="1" dirty="0">
              <a:solidFill>
                <a:srgbClr val="8EC04B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8939" y="1389240"/>
            <a:ext cx="35814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a-IR" sz="36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مفید ترین افراد </a:t>
            </a:r>
            <a:endParaRPr lang="en-US" sz="3600" b="1" kern="0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2752" y="1389240"/>
            <a:ext cx="41148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a-IR" sz="3600" b="1" kern="0" dirty="0" err="1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مضرترین</a:t>
            </a:r>
            <a:r>
              <a:rPr lang="fa-IR" sz="36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 افراد</a:t>
            </a:r>
            <a:endParaRPr lang="en-US" sz="3600" b="1" kern="0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1" y="2050960"/>
            <a:ext cx="4613366" cy="4307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30" y="2179183"/>
            <a:ext cx="4248018" cy="42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954683" y="809914"/>
            <a:ext cx="5834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>
                <a:solidFill>
                  <a:srgbClr val="8EC04B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پس باید آنها را:</a:t>
            </a:r>
            <a:endParaRPr lang="es-ES" sz="4400" b="1" dirty="0">
              <a:solidFill>
                <a:srgbClr val="8EC04B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6108" y="1809726"/>
            <a:ext cx="50569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defRPr/>
            </a:pPr>
            <a:r>
              <a:rPr lang="fa-IR" sz="32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1- </a:t>
            </a:r>
            <a:r>
              <a:rPr lang="fa-IR" sz="24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بیابید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24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2- جدی بگیرید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24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3- برایشان اهمیت قائل شوید</a:t>
            </a:r>
          </a:p>
          <a:p>
            <a:pPr algn="r">
              <a:lnSpc>
                <a:spcPct val="200000"/>
              </a:lnSpc>
              <a:defRPr/>
            </a:pPr>
            <a:r>
              <a:rPr lang="fa-IR" sz="24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4- از ایشان کمک </a:t>
            </a:r>
            <a:r>
              <a:rPr lang="fa-IR" sz="3200" b="1" kern="0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بگیرید </a:t>
            </a:r>
            <a:endParaRPr lang="en-US" sz="3200" b="1" kern="0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1118779"/>
            <a:ext cx="6203237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75576" y="4588204"/>
            <a:ext cx="7444019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هم سنگ شدن با خانواده</a:t>
            </a:r>
            <a:endParaRPr lang="en-US" altLang="fa-IR" sz="5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780" y="2456704"/>
            <a:ext cx="637309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نکته کلیدی</a:t>
            </a:r>
            <a:endParaRPr lang="en-US" altLang="fa-IR" sz="96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249" y="-648426"/>
            <a:ext cx="1722933" cy="893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76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6</a:t>
            </a:r>
            <a:endParaRPr lang="en-US" altLang="fa-IR" sz="400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16D86A-6E35-412B-BE3A-31B2BA36378B}"/>
              </a:ext>
            </a:extLst>
          </p:cNvPr>
          <p:cNvGrpSpPr/>
          <p:nvPr/>
        </p:nvGrpSpPr>
        <p:grpSpPr>
          <a:xfrm>
            <a:off x="7069867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0D5CC6-2FF0-463B-B7F6-6BE3D097B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D71396C-2F36-491C-BEC8-FF60D6198603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53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79473" y="1060390"/>
            <a:ext cx="63930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40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نقش همسنگ شدن در ایجاد اعتماد</a:t>
            </a:r>
            <a:endParaRPr lang="en-US" altLang="fa-IR" sz="4000" b="1" dirty="0">
              <a:solidFill>
                <a:srgbClr val="27C2F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019253" y="1805079"/>
            <a:ext cx="3332018" cy="33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B Nazanin" panose="00000400000000000000" pitchFamily="2" charset="-78"/>
              </a:rPr>
              <a:t>احساس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B Nazanin" panose="00000400000000000000" pitchFamily="2" charset="-78"/>
              </a:rPr>
              <a:t>ادبیات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B Nazanin" panose="00000400000000000000" pitchFamily="2" charset="-78"/>
              </a:rPr>
              <a:t>جایگاه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B Nazanin" panose="00000400000000000000" pitchFamily="2" charset="-78"/>
              </a:rPr>
              <a:t>باورهای مذهبی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B Nazanin" panose="00000400000000000000" pitchFamily="2" charset="-78"/>
              </a:rPr>
              <a:t>گویش</a:t>
            </a: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69" y="1720739"/>
            <a:ext cx="6196156" cy="5612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15" y="1941571"/>
            <a:ext cx="3970193" cy="4391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2279" y="6282572"/>
            <a:ext cx="364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  <a:cs typeface="B Nazanin" panose="00000400000000000000" pitchFamily="2" charset="-78"/>
              </a:rPr>
              <a:t>As a chess player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4970" y="6275644"/>
            <a:ext cx="2757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2D050"/>
                </a:solidFill>
                <a:cs typeface="B Nazanin" panose="00000400000000000000" pitchFamily="2" charset="-78"/>
              </a:rPr>
              <a:t>As a an actor</a:t>
            </a:r>
          </a:p>
        </p:txBody>
      </p:sp>
    </p:spTree>
    <p:extLst>
      <p:ext uri="{BB962C8B-B14F-4D97-AF65-F5344CB8AC3E}">
        <p14:creationId xmlns:p14="http://schemas.microsoft.com/office/powerpoint/2010/main" val="26503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73869" y="4383455"/>
            <a:ext cx="7444019" cy="256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zh-CN" sz="5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معرفی صحیح </a:t>
            </a:r>
            <a:endParaRPr lang="en-US" altLang="zh-CN" sz="5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  <a:p>
            <a:pPr algn="ctr" eaLnBrk="0" hangingPunct="0"/>
            <a:r>
              <a:rPr lang="fa-IR" altLang="zh-CN" sz="54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مزایای اهدای عضو</a:t>
            </a:r>
          </a:p>
          <a:p>
            <a:pPr algn="ctr" eaLnBrk="0" hangingPunct="0"/>
            <a:endParaRPr lang="en-US" altLang="fa-IR" sz="54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334" y="2446184"/>
            <a:ext cx="637309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96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نکته کلیدی</a:t>
            </a:r>
            <a:endParaRPr lang="en-US" altLang="fa-IR" sz="96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24158" y="179897"/>
            <a:ext cx="5564769" cy="74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480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7</a:t>
            </a:r>
            <a:endParaRPr lang="en-US" altLang="fa-IR" sz="333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4AF5D2-C830-4362-B3DE-DF637E7A66DA}"/>
              </a:ext>
            </a:extLst>
          </p:cNvPr>
          <p:cNvGrpSpPr/>
          <p:nvPr/>
        </p:nvGrpSpPr>
        <p:grpSpPr>
          <a:xfrm>
            <a:off x="6966354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976CB7-2485-453F-A2ED-898DA0BB1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74A753-C18F-4583-AA7A-2A033D7AB74B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989" y="339298"/>
            <a:ext cx="10072021" cy="130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80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الف - مقدمه</a:t>
            </a:r>
            <a:endParaRPr lang="en-US" altLang="fa-IR" sz="8000" b="1" dirty="0">
              <a:solidFill>
                <a:srgbClr val="00B0F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09767-946E-4559-A471-AB4E30997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33" y="1881187"/>
            <a:ext cx="55721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84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292789" y="343579"/>
            <a:ext cx="9605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یک سؤال مهم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6718" y="1523813"/>
            <a:ext cx="7797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چگونه یک مادر راضی به اهدای عضو فرزندش می شود؟</a:t>
            </a:r>
            <a:endParaRPr lang="en-US" altLang="en-US" sz="28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789" y="2598239"/>
            <a:ext cx="6902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latin typeface="IRANSans" panose="02040503050201020203" pitchFamily="18" charset="-78"/>
                <a:cs typeface="B Nazanin" panose="00000400000000000000" pitchFamily="2" charset="-78"/>
              </a:rPr>
              <a:t>چون او عاشق ترین پدیده ی روی زمین است</a:t>
            </a:r>
            <a:endParaRPr lang="en-US" altLang="en-US" sz="28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1788" y="3780885"/>
            <a:ext cx="6902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latin typeface="IRANSans" panose="02040503050201020203" pitchFamily="18" charset="-78"/>
                <a:cs typeface="B Nazanin" panose="00000400000000000000" pitchFamily="2" charset="-78"/>
              </a:rPr>
              <a:t>همیشه بهترین ها را برای فرزندش می خواهد</a:t>
            </a:r>
            <a:endParaRPr lang="en-US" altLang="en-US" sz="28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29437" y="5017554"/>
            <a:ext cx="7797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latin typeface="IRANSans" panose="02040503050201020203" pitchFamily="18" charset="-78"/>
                <a:cs typeface="B Nazanin" panose="00000400000000000000" pitchFamily="2" charset="-78"/>
              </a:rPr>
              <a:t>و بهترین تصمیم ها را برایش می گیرد</a:t>
            </a:r>
            <a:endParaRPr lang="en-US" altLang="en-US" sz="28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111" y="3364570"/>
            <a:ext cx="3042888" cy="3529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21782"/>
            <a:ext cx="2666857" cy="45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292789" y="343579"/>
            <a:ext cx="96050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سؤال دیگر: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2485" y="1406693"/>
            <a:ext cx="9405669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چگونه یک مصاحبه کننده می تواند مادر را به سمت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رضایت به اهدای عضو، سوق دهد </a:t>
            </a:r>
            <a:endParaRPr lang="en-US" altLang="en-US" sz="28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942" y="2811389"/>
            <a:ext cx="690255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latin typeface="IRANSans" panose="02040503050201020203" pitchFamily="18" charset="-78"/>
                <a:cs typeface="B Nazanin" panose="00000400000000000000" pitchFamily="2" charset="-78"/>
              </a:rPr>
              <a:t>اگر بتواند ثابت کند که:</a:t>
            </a:r>
            <a:endParaRPr lang="en-US" altLang="en-US" sz="28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9620" y="3866181"/>
            <a:ext cx="4839819" cy="2623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altLang="en-US" sz="28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بهترین تصمیم مادر در این موقعیت برای فرزندش و خانواده (نه برای دیگران در درجه اول)، اهدای عضو است</a:t>
            </a:r>
            <a:endParaRPr lang="en-US" altLang="en-US" sz="2800" b="1" dirty="0">
              <a:solidFill>
                <a:srgbClr val="00B0F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90" y="2508508"/>
            <a:ext cx="3781009" cy="4385166"/>
          </a:xfrm>
          <a:prstGeom prst="rect">
            <a:avLst/>
          </a:prstGeom>
        </p:spPr>
      </p:pic>
      <p:pic>
        <p:nvPicPr>
          <p:cNvPr id="5122" name="Picture 2" descr="Troy) Medical Doctor and Patient clipart. Free download transparent .PNG | 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237312"/>
            <a:ext cx="4208069" cy="39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81438" y="4705094"/>
            <a:ext cx="6912016" cy="228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zh-CN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توجه به تمامی افراد حاضر در جلسه</a:t>
            </a:r>
          </a:p>
          <a:p>
            <a:pPr algn="ctr" eaLnBrk="0" hangingPunct="0"/>
            <a:endParaRPr lang="en-US" altLang="fa-IR" sz="4800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438" y="2472246"/>
            <a:ext cx="6373090" cy="142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8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نکته کلیدی</a:t>
            </a:r>
            <a:endParaRPr lang="en-US" altLang="fa-IR" sz="8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4B344B-DF15-4E1B-843F-1C825A7EE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4014" y="-627583"/>
            <a:ext cx="5564769" cy="74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48000" b="1" dirty="0">
                <a:solidFill>
                  <a:srgbClr val="FF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8</a:t>
            </a:r>
            <a:endParaRPr lang="en-US" altLang="fa-IR" sz="33300" b="1" dirty="0">
              <a:solidFill>
                <a:srgbClr val="FF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C2B5038-A1BF-4EBA-AC89-F61A9CDB718C}"/>
              </a:ext>
            </a:extLst>
          </p:cNvPr>
          <p:cNvGrpSpPr/>
          <p:nvPr/>
        </p:nvGrpSpPr>
        <p:grpSpPr>
          <a:xfrm>
            <a:off x="7276904" y="-72931"/>
            <a:ext cx="4848301" cy="6858000"/>
            <a:chOff x="7121630" y="-124690"/>
            <a:chExt cx="484830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6D79A4-7B92-4CCF-85A5-5B82358E3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630" y="-124690"/>
              <a:ext cx="4848301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B7D148D-8B54-4065-81B2-22D906053EB1}"/>
                </a:ext>
              </a:extLst>
            </p:cNvPr>
            <p:cNvSpPr/>
            <p:nvPr/>
          </p:nvSpPr>
          <p:spPr>
            <a:xfrm>
              <a:off x="7634377" y="224287"/>
              <a:ext cx="1802921" cy="1785668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13800" b="1" dirty="0">
                  <a:cs typeface="B Nazanin" panose="00000400000000000000" pitchFamily="2" charset="-78"/>
                </a:rPr>
                <a:t>8</a:t>
              </a:r>
              <a:endParaRPr lang="en-US" b="1" dirty="0">
                <a:cs typeface="B Nazanin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2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72010" y="660068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fa-IR" altLang="zh-CN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مزایای در نظر گرفتن همه</a:t>
            </a:r>
            <a:endParaRPr lang="es-ES" altLang="zh-CN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533451" y="1623681"/>
            <a:ext cx="580439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کنترل و تأیید عکس العملها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شناختن بیشتر افراد تأثیرگذار 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فعال نمودن حضار ساکت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4- ایجاد اعتماد بیشتر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5- جلوگیری از ایجاد افراد منفی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6- اخذ تأیید جمعی</a:t>
            </a:r>
            <a:endParaRPr lang="en-US" sz="2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8" y="1661947"/>
            <a:ext cx="5666509" cy="48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DB392E-CA3A-4F35-87BE-67F42167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266" y="833044"/>
            <a:ext cx="10072021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fa-IR" altLang="fa-IR" sz="5400" b="1" dirty="0">
                <a:solidFill>
                  <a:srgbClr val="FF000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 - فرایند رویارویی با خانواده</a:t>
            </a:r>
            <a:endParaRPr lang="en-US" altLang="fa-IR" sz="5400" b="1" dirty="0">
              <a:solidFill>
                <a:srgbClr val="FF000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3FF80-E2BB-48CD-BDA9-C3CCB3843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47" y="1825624"/>
            <a:ext cx="4901699" cy="49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533403" y="503583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مراحل رویارویی با خانواده</a:t>
            </a:r>
            <a:endParaRPr lang="es-ES" sz="32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474" y="1498310"/>
            <a:ext cx="11125200" cy="47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1- مرحله ی پیش مقدماتی یا گردآوری اطلاعات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(Data Gathering)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2- مرحله ی مقدماتی یا بسترسازی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(Preliminary phase)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3- ارائه ی خبر بد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(Breaking Bad News)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4- عکس العمل های آنی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(Acute Reactions)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5- حمایت از خانواده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(Supportive Relationship)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6- درخواست اهدای عضو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(Request for Donation)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7- علل عدم رضایت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(The Causes of Family Refusal)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8- تکنیک های برگردندان نظر منفی خانواده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(Strategy for reversal of relatives’ refusal)</a:t>
            </a:r>
            <a:endParaRPr lang="fa-IR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9- بررسی موارد پرخطر </a:t>
            </a:r>
            <a:r>
              <a:rPr lang="en-US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(Social- medical history-biological risk)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95"/>
          <a:stretch/>
        </p:blipFill>
        <p:spPr>
          <a:xfrm>
            <a:off x="527676" y="2333625"/>
            <a:ext cx="5259398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blog.krisdaniels.be/content/images/2014/11/datacollecti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8139" r="25436" b="8139"/>
          <a:stretch/>
        </p:blipFill>
        <p:spPr bwMode="auto">
          <a:xfrm>
            <a:off x="2573716" y="1752600"/>
            <a:ext cx="7484684" cy="47690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0071" y="336398"/>
            <a:ext cx="3231974" cy="150041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اول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</a:p>
        </p:txBody>
      </p:sp>
      <p:pic>
        <p:nvPicPr>
          <p:cNvPr id="44036" name="Picture 4" descr="http://spasuite.in/images/suppliers/supplierBenefits/savesResour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2313881" cy="253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6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26979" y="1008726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1548632" y="3384275"/>
            <a:ext cx="27432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2033641" y="3277071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بسترسازی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86885" y="3363490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15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1054" y="1881664"/>
            <a:ext cx="542648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fa-IR" alt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نباید نخستین جلسه مصاحبه را با</a:t>
            </a:r>
          </a:p>
          <a:p>
            <a:pPr algn="ctr" eaLnBrk="0" hangingPunct="0">
              <a:lnSpc>
                <a:spcPct val="150000"/>
              </a:lnSpc>
            </a:pPr>
            <a:r>
              <a:rPr lang="fa-IR" alt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 برگزار نمایید</a:t>
            </a:r>
          </a:p>
          <a:p>
            <a:pPr algn="ctr" eaLnBrk="0" hangingPunct="0">
              <a:lnSpc>
                <a:spcPct val="150000"/>
              </a:lnSpc>
            </a:pPr>
            <a:r>
              <a:rPr lang="fa-IR" altLang="fa-IR" sz="36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تا زمانی که </a:t>
            </a:r>
          </a:p>
          <a:p>
            <a:pPr algn="ctr" eaLnBrk="0" hangingPunct="0">
              <a:lnSpc>
                <a:spcPct val="150000"/>
              </a:lnSpc>
            </a:pPr>
            <a:r>
              <a:rPr lang="fa-IR" alt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تمام اطلاعات مورد نیاز را به دست</a:t>
            </a:r>
          </a:p>
          <a:p>
            <a:pPr algn="ctr" eaLnBrk="0" hangingPunct="0">
              <a:lnSpc>
                <a:spcPct val="150000"/>
              </a:lnSpc>
            </a:pPr>
            <a:r>
              <a:rPr lang="fa-IR" altLang="fa-IR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نیاورده اید.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6582" y="616527"/>
            <a:ext cx="4293163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sz="40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به خاطر داشته باشید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" y="1593932"/>
            <a:ext cx="4414915" cy="439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8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Down Arrow 14"/>
          <p:cNvSpPr/>
          <p:nvPr/>
        </p:nvSpPr>
        <p:spPr>
          <a:xfrm rot="21181237">
            <a:off x="3922410" y="920075"/>
            <a:ext cx="4415278" cy="7728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5400000">
            <a:off x="9800546" y="3249189"/>
            <a:ext cx="3435928" cy="7067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1198549" flipV="1">
            <a:off x="4921638" y="4386883"/>
            <a:ext cx="3941532" cy="8382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4527" y="-8687"/>
            <a:ext cx="3694633" cy="38026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5796" y="654683"/>
            <a:ext cx="3259759" cy="296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85" y="3512080"/>
            <a:ext cx="3351898" cy="2554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8" y="3834898"/>
            <a:ext cx="4143992" cy="210488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46505" y="1884585"/>
            <a:ext cx="4224348" cy="1938992"/>
            <a:chOff x="4446505" y="1691092"/>
            <a:chExt cx="4224348" cy="1938992"/>
          </a:xfrm>
        </p:grpSpPr>
        <p:sp>
          <p:nvSpPr>
            <p:cNvPr id="19" name="TextBox 18"/>
            <p:cNvSpPr txBox="1"/>
            <p:nvPr/>
          </p:nvSpPr>
          <p:spPr>
            <a:xfrm>
              <a:off x="4446505" y="1691092"/>
              <a:ext cx="4224348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Best information</a:t>
              </a:r>
            </a:p>
            <a:p>
              <a:pPr algn="ctr"/>
              <a:endPara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B Nazanin" panose="00000400000000000000" pitchFamily="2" charset="-78"/>
              </a:endParaRPr>
            </a:p>
            <a:p>
              <a:pPr algn="ctr"/>
              <a:r>
                <a:rPr lang="en-US" sz="4000" b="1" dirty="0">
                  <a:solidFill>
                    <a:srgbClr val="00B0F0"/>
                  </a:solidFill>
                  <a:latin typeface="Arial" panose="020B0604020202020204" pitchFamily="34" charset="0"/>
                  <a:cs typeface="B Nazanin" panose="00000400000000000000" pitchFamily="2" charset="-78"/>
                </a:rPr>
                <a:t>Best way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359236" y="2369643"/>
              <a:ext cx="0" cy="58189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572533" y="2369643"/>
              <a:ext cx="0" cy="58189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78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idx="1"/>
          </p:nvPr>
        </p:nvSpPr>
        <p:spPr>
          <a:xfrm>
            <a:off x="4876799" y="1746032"/>
            <a:ext cx="6250812" cy="1433702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spcBef>
                <a:spcPts val="600"/>
              </a:spcBef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1- ارائه ی تلخ ترین خبر زندگی یک خانواده؛ به ویژه مادر</a:t>
            </a:r>
          </a:p>
          <a:p>
            <a:pPr marL="0" indent="0" algn="r" rtl="1">
              <a:lnSpc>
                <a:spcPct val="150000"/>
              </a:lnSpc>
              <a:spcBef>
                <a:spcPts val="600"/>
              </a:spcBef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2- روشن نمودن مسیر پیش رو</a:t>
            </a:r>
          </a:p>
          <a:p>
            <a:pPr marL="0" indent="0" algn="r" rtl="1">
              <a:lnSpc>
                <a:spcPct val="150000"/>
              </a:lnSpc>
              <a:spcBef>
                <a:spcPts val="600"/>
              </a:spcBef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3- پیشنهاد بخشش اعضای عزیزشان</a:t>
            </a:r>
          </a:p>
          <a:p>
            <a:pPr marL="457200" indent="-457200" algn="r" rtl="1">
              <a:lnSpc>
                <a:spcPct val="150000"/>
              </a:lnSpc>
              <a:spcBef>
                <a:spcPts val="600"/>
              </a:spcBef>
              <a:buAutoNum type="arabicPeriod"/>
            </a:pPr>
            <a:endParaRPr lang="fa-IR" altLang="zh-CN" sz="2000" dirty="0">
              <a:effectLst>
                <a:outerShdw blurRad="38100" dist="38100" dir="2700000" algn="tl">
                  <a:srgbClr val="000000"/>
                </a:outerShdw>
              </a:effectLst>
              <a:latin typeface="IRANSans" panose="02040503050201020203" pitchFamily="18" charset="-78"/>
              <a:ea typeface="宋体" charset="-122"/>
              <a:cs typeface="IRANSans" panose="02040503050201020203" pitchFamily="18" charset="-78"/>
            </a:endParaRPr>
          </a:p>
          <a:p>
            <a:pPr marL="457200" indent="-457200" algn="r" rtl="1">
              <a:lnSpc>
                <a:spcPct val="150000"/>
              </a:lnSpc>
              <a:spcBef>
                <a:spcPts val="600"/>
              </a:spcBef>
              <a:buAutoNum type="arabicPeriod"/>
            </a:pPr>
            <a:endParaRPr lang="zh-CN" alt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IRANSans" panose="02040503050201020203" pitchFamily="18" charset="-78"/>
              <a:ea typeface="宋体" charset="-122"/>
              <a:cs typeface="IRANSans" panose="02040503050201020203" pitchFamily="18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02812" y="583048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کاری که شما تصمیم دارید انجام دهید</a:t>
            </a:r>
            <a:endParaRPr lang="es-ES" sz="3200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380509" y="4031674"/>
            <a:ext cx="7747102" cy="2369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1- شما را اولین بار است که می بینند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2- عزیزشان ضربان قلب و حرکات شبیه تنفس و بعضاً حرکات اندام دارد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3- این حالت، مورد کاملاً مشابهی به نام کما دارد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4- تمایل آن ها شنیدن خبر امید بخش است نه خبر منفی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2000" dirty="0">
                <a:latin typeface="IRANSans" panose="02040503050201020203" pitchFamily="18" charset="-78"/>
                <a:ea typeface="宋体" charset="-122"/>
                <a:cs typeface="IRANSans" panose="02040503050201020203" pitchFamily="18" charset="-78"/>
              </a:rPr>
              <a:t>5- به دولت و نظام سلامت، اعتمادی ندارند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fa-IR" altLang="zh-CN" sz="2000" dirty="0">
              <a:effectLst>
                <a:outerShdw blurRad="38100" dist="38100" dir="2700000" algn="tl">
                  <a:srgbClr val="000000"/>
                </a:outerShdw>
              </a:effectLst>
              <a:latin typeface="IRANSans" panose="02040503050201020203" pitchFamily="18" charset="-78"/>
              <a:ea typeface="宋体" charset="-122"/>
              <a:cs typeface="IRANSans" panose="02040503050201020203" pitchFamily="18" charset="-78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zh-CN" alt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IRANSans" panose="02040503050201020203" pitchFamily="18" charset="-78"/>
              <a:ea typeface="宋体" charset="-122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565514" y="3071442"/>
            <a:ext cx="156209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موانع</a:t>
            </a:r>
            <a:endParaRPr lang="es-ES" sz="3200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Icone plan png 4 » PNG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38" y="570351"/>
            <a:ext cx="4381500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04" y="4000147"/>
            <a:ext cx="4836456" cy="30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168959" y="1382481"/>
            <a:ext cx="6482714" cy="43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بالینی: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1- شرح حال دقیق و جامع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2- علت شفاف مرگ مغزی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3- سیر پیشرفت وضعیت بالینی بیمار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4- روشی که به واسطه آن شک به مرگ مغزی صورت گرفته است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5- اقدامات درمانی انجام شده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6- اطلاعاتی که خانواده در باره عزیزشان دریافت نموده اند</a:t>
            </a:r>
            <a:endParaRPr lang="en-US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7- میزان آگاهی خانواده نسبت به وضعیت کنونی عزیزشان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8- نظر خانواده در مورد مراقبت و اقدامات بیمارستان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9- میزان اطلاعات دریافتی از پزشک معالج</a:t>
            </a: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244436" y="204498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اطلاعات مورد نیاز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62" y="4114800"/>
            <a:ext cx="2434175" cy="224400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874051" y="1382481"/>
            <a:ext cx="6043010" cy="230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</a:t>
            </a: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جتماعی</a:t>
            </a: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:</a:t>
            </a:r>
            <a:endParaRPr lang="en-US" altLang="zh-CN" sz="24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10- باورهای مذهبی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11- فرهنگ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12- وضعیت اقتصادی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13- شناختن افراد منفی و مثبت تأثیرگذار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57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06583" y="817419"/>
            <a:ext cx="10598726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1</a:t>
            </a:r>
          </a:p>
          <a:p>
            <a:pPr algn="r">
              <a:lnSpc>
                <a:spcPct val="150000"/>
              </a:lnSpc>
              <a:defRPr/>
            </a:pPr>
            <a:endParaRPr 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یک از موارد زیر،از اطلاعات مورد نیاز کوردیناتور در مورد خانواده، 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قبل از برگزاری جلسه ی ارائه ی خبر بد نمی باشد؟</a:t>
            </a:r>
          </a:p>
          <a:p>
            <a:pPr algn="r">
              <a:lnSpc>
                <a:spcPct val="150000"/>
              </a:lnSpc>
              <a:defRPr/>
            </a:pPr>
            <a:endParaRPr lang="fa-IR" sz="28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1) وضعیت فرهنگی و اقتصادی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2) افراد تأثیرگذار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3)  میزان اطلاعات پزشک معالج از فرایند اهدای عضو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4) اقدامات درمانی انجام شده</a:t>
            </a:r>
            <a:endParaRPr lang="es-E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11" y="2357005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31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131724" y="860703"/>
            <a:ext cx="10967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منابع</a:t>
            </a:r>
            <a:endParaRPr lang="en-US" alt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38054" y="1635487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نخستین رویارویی با خانواده 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(First Contact)</a:t>
            </a: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پرسنل بخش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پزشک بیمار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پرونده بیمار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معاینه بیمار</a:t>
            </a: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1" y="913961"/>
            <a:ext cx="5161684" cy="55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6BAFCB8-2D6B-4D1F-8211-77F84C3328EE}"/>
              </a:ext>
            </a:extLst>
          </p:cNvPr>
          <p:cNvGrpSpPr/>
          <p:nvPr/>
        </p:nvGrpSpPr>
        <p:grpSpPr>
          <a:xfrm>
            <a:off x="4379383" y="-84668"/>
            <a:ext cx="4364568" cy="2459156"/>
            <a:chOff x="3514070" y="-33867"/>
            <a:chExt cx="4364568" cy="2459156"/>
          </a:xfrm>
        </p:grpSpPr>
        <p:pic>
          <p:nvPicPr>
            <p:cNvPr id="17" name="Picture 2" descr="Intensive care Stock Illustrations. 2,542 Intensive care clip art images  and royalty free illustrations available to search from thousands of EPS  vector clipart and stock art producers.">
              <a:extLst>
                <a:ext uri="{FF2B5EF4-FFF2-40B4-BE49-F238E27FC236}">
                  <a16:creationId xmlns:a16="http://schemas.microsoft.com/office/drawing/2014/main" id="{18372C84-BFF6-429D-8222-1F8FD1B749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65" b="6013"/>
            <a:stretch/>
          </p:blipFill>
          <p:spPr bwMode="auto">
            <a:xfrm>
              <a:off x="3514070" y="-33867"/>
              <a:ext cx="4364568" cy="2459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90725A-8C3D-46AD-AC34-4CC2E2EA427B}"/>
                </a:ext>
              </a:extLst>
            </p:cNvPr>
            <p:cNvSpPr/>
            <p:nvPr/>
          </p:nvSpPr>
          <p:spPr>
            <a:xfrm>
              <a:off x="5980156" y="1983436"/>
              <a:ext cx="1898482" cy="44185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cs typeface="B Nazanin" panose="00000400000000000000" pitchFamily="2" charset="-78"/>
                </a:rPr>
                <a:t>ICU/ER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E0343A7-9532-45E8-9E0E-13089AC6C9F7}"/>
              </a:ext>
            </a:extLst>
          </p:cNvPr>
          <p:cNvSpPr/>
          <p:nvPr/>
        </p:nvSpPr>
        <p:spPr>
          <a:xfrm>
            <a:off x="9125614" y="2397755"/>
            <a:ext cx="1950720" cy="6265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دفتر پرستاری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8B8D66-9E65-49B6-B6D3-78908B670A67}"/>
              </a:ext>
            </a:extLst>
          </p:cNvPr>
          <p:cNvGrpSpPr/>
          <p:nvPr/>
        </p:nvGrpSpPr>
        <p:grpSpPr>
          <a:xfrm>
            <a:off x="1578358" y="3978722"/>
            <a:ext cx="3059469" cy="1930399"/>
            <a:chOff x="5655733" y="2556934"/>
            <a:chExt cx="3059469" cy="19303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77EE40-D24F-4777-891B-C907794E9D72}"/>
                </a:ext>
              </a:extLst>
            </p:cNvPr>
            <p:cNvSpPr/>
            <p:nvPr/>
          </p:nvSpPr>
          <p:spPr>
            <a:xfrm>
              <a:off x="5655733" y="2556934"/>
              <a:ext cx="3009053" cy="1930399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400" dirty="0">
                  <a:latin typeface="IRANSans" panose="02040503050201020203" pitchFamily="18" charset="-78"/>
                  <a:cs typeface="IRANSans" panose="02040503050201020203" pitchFamily="18" charset="-78"/>
                </a:rPr>
                <a:t>اتاق مصاحبه</a:t>
              </a:r>
            </a:p>
            <a:p>
              <a:pPr algn="ctr"/>
              <a:endParaRPr lang="fa-IR" sz="2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endParaRPr lang="fa-IR" sz="2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endParaRPr lang="fa-IR" sz="2400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994AFC-B3DE-462D-9AC4-A7889897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259" y="3203745"/>
              <a:ext cx="862372" cy="8623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9DA9DA-61AF-4E1B-B433-641D716D5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2830" y="3336481"/>
              <a:ext cx="862372" cy="8623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99C111-EB7E-4405-A8CA-6D1351568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56214" y="3203745"/>
              <a:ext cx="793326" cy="86237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64E8EA7-E060-4FB7-83D4-AD1EC3984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09409" y="3336481"/>
              <a:ext cx="862372" cy="86237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D767E-D984-430C-953E-4410B5FF3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66" y="736755"/>
            <a:ext cx="1367367" cy="166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142E03-5DDF-4773-8DB4-22CA901807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28" y="3792455"/>
            <a:ext cx="979971" cy="23029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641E58-AA32-420B-A347-CCFD2964D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69" y="3157983"/>
            <a:ext cx="3223134" cy="320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18086 -0.0368 C -0.21927 -0.04467 -0.26849 -0.07569 -0.31797 -0.12083 C -0.3737 -0.17407 -0.41407 -0.22754 -0.43829 -0.28009 L -0.55534 -0.52384 " pathEditMode="relative" rAng="1680000" ptsTypes="AA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44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52 -0.52407 L -0.4069 -0.42361 C -0.37695 -0.40069 -0.32981 -0.38889 -0.28164 -0.38889 C -0.22578 -0.38912 -0.18255 -0.40116 -0.15117 -0.42384 L -0.00364 -0.52407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9 -0.53333 L -0.21993 -0.6662 C -0.26967 -0.69606 -0.32865 -0.68657 -0.3767 -0.63912 C -0.43399 -0.58865 -0.4698 -0.51481 -0.48555 -0.42523 L -0.55769 -0.01551 " pathEditMode="relative" rAng="19980000" ptsTypes="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46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45128" y="997528"/>
            <a:ext cx="10598726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2</a:t>
            </a:r>
          </a:p>
          <a:p>
            <a:pPr algn="r">
              <a:lnSpc>
                <a:spcPct val="150000"/>
              </a:lnSpc>
              <a:defRPr/>
            </a:pPr>
            <a:endParaRPr 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یک از موارد زیر،از منابع اصلی تأمین اطلاعات نمی باشد؟</a:t>
            </a:r>
          </a:p>
          <a:p>
            <a:pPr algn="r">
              <a:lnSpc>
                <a:spcPct val="150000"/>
              </a:lnSpc>
              <a:defRPr/>
            </a:pPr>
            <a:endParaRPr lang="fa-IR" sz="2800" b="1" dirty="0">
              <a:solidFill>
                <a:schemeClr val="tx1">
                  <a:lumMod val="50000"/>
                </a:schemeClr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1) مسئولین بیمارستان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2) پزشک بیمار و پرسنل بیمارستان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3)  خانواده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4) پرونده</a:t>
            </a:r>
            <a:endParaRPr lang="es-E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80" y="2079914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0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828800" y="603250"/>
            <a:ext cx="8424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نخستین رویارویی</a:t>
            </a:r>
            <a:endParaRPr lang="es-ES" sz="4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2237426"/>
            <a:ext cx="3732112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3000" dirty="0">
                <a:solidFill>
                  <a:srgbClr val="8FC14C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First</a:t>
            </a:r>
            <a:r>
              <a:rPr lang="en-US" sz="7200" dirty="0">
                <a:solidFill>
                  <a:srgbClr val="8FC14C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</a:t>
            </a:r>
          </a:p>
          <a:p>
            <a:pPr>
              <a:defRPr/>
            </a:pPr>
            <a:r>
              <a:rPr lang="en-US" sz="7200" dirty="0">
                <a:solidFill>
                  <a:srgbClr val="92D05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Contact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4" y="2102425"/>
            <a:ext cx="3366655" cy="3366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12" y="1018226"/>
            <a:ext cx="2438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166294" y="959949"/>
            <a:ext cx="1941557" cy="12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a-IR" altLang="fa-IR" sz="5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اهداف</a:t>
            </a:r>
            <a:endParaRPr lang="en-US" altLang="fa-IR" sz="5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500255" y="2692857"/>
            <a:ext cx="4955036" cy="275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جمع کردن اعضای اصلی خانواده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05" y="212007"/>
            <a:ext cx="4344267" cy="61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478446" y="906149"/>
            <a:ext cx="891540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1. جمع کردن خانواده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(Aggregation) 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2. معرفی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(Introduction) 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3. بیان اهداف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(Aims Announcement) 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4. طرح سؤال باز اول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(First Open Question)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5. طرح سؤال باز دوم در صورت نیاز 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(Second Open Question)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6. گوش دادن فعال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(Active listening)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7. نگاه کردن دقیق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(Precisely Watching)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8. زبان صورت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(Face Language)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9. جمله واره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(Clause)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10. ارائه ی برنامه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(Plan Presentation)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11. آرام سازی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(Pacification)</a:t>
            </a:r>
            <a:endParaRPr lang="fa-IR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Aft>
                <a:spcPts val="200"/>
              </a:spcAft>
            </a:pPr>
            <a:r>
              <a:rPr lang="fa-IR" sz="2000" dirty="0">
                <a:latin typeface="IRANSans" panose="02040503050201020203" pitchFamily="18" charset="-78"/>
                <a:cs typeface="IRANSans" panose="02040503050201020203" pitchFamily="18" charset="-78"/>
              </a:rPr>
              <a:t>12. دعوت به انتظار </a:t>
            </a: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(Call Waiting)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spcAft>
                <a:spcPts val="200"/>
              </a:spcAft>
              <a:buClr>
                <a:schemeClr val="accent1"/>
              </a:buClr>
              <a:buSzPct val="70000"/>
              <a:defRPr/>
            </a:pPr>
            <a:r>
              <a:rPr lang="en-US" sz="20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98152" y="356183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تکنیک های مرحله نخستین رویارویی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5" y="1118183"/>
            <a:ext cx="3163587" cy="47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45128" y="997528"/>
            <a:ext cx="10598726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3</a:t>
            </a:r>
          </a:p>
          <a:p>
            <a:pPr algn="r">
              <a:lnSpc>
                <a:spcPct val="150000"/>
              </a:lnSpc>
              <a:defRPr/>
            </a:pPr>
            <a:endParaRPr 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 رویارویی اولیه، کوردیناتور بهتر است خود را با چه عنوانی 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به خانواده معرفی کند؟</a:t>
            </a:r>
          </a:p>
          <a:p>
            <a:pPr algn="r">
              <a:lnSpc>
                <a:spcPct val="150000"/>
              </a:lnSpc>
              <a:defRPr/>
            </a:pPr>
            <a:endParaRPr lang="fa-IR" sz="28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الف) کوردیناتور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ب) نماینده ی دانشگاه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ج)  هماهنگ کننده ی اهدای عضو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د) بازرس معاونت درمان</a:t>
            </a:r>
            <a:endParaRPr lang="es-E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128" y="2066662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45128" y="997528"/>
            <a:ext cx="10598726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4</a:t>
            </a:r>
          </a:p>
          <a:p>
            <a:pPr algn="r">
              <a:lnSpc>
                <a:spcPct val="150000"/>
              </a:lnSpc>
              <a:defRPr/>
            </a:pPr>
            <a:endParaRPr 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کدام یک از موارد زیر در مورد سؤال های باز غلط است؟</a:t>
            </a:r>
          </a:p>
          <a:p>
            <a:pPr algn="r">
              <a:lnSpc>
                <a:spcPct val="150000"/>
              </a:lnSpc>
              <a:defRPr/>
            </a:pPr>
            <a:endParaRPr lang="fa-IR" sz="2800" b="1" dirty="0">
              <a:solidFill>
                <a:schemeClr val="tx1">
                  <a:lumMod val="50000"/>
                </a:schemeClr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الف) باعث تخلیه ی افکار مخاطب می گردد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ب) نشانگر رعایت احترام به مخاطب است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ج)  جوابش بله و یا خیر است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د) می تواند باعث دریافت میزان بیشتری از اطلاعات مورد نیاز ما شود</a:t>
            </a:r>
            <a:endParaRPr lang="es-E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455" y="2079914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idx="1"/>
          </p:nvPr>
        </p:nvSpPr>
        <p:spPr>
          <a:xfrm>
            <a:off x="4876799" y="2217087"/>
            <a:ext cx="6250812" cy="3435568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1- حرف شما را می شنوند؟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2- مطالب شما را می پذیرند؟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sz="3600" b="1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3- پیشنهاد شما را قبول می کنند؟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fa-IR" altLang="zh-CN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zh-CN" alt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02812" y="919365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fa-IR" sz="4400" b="1" dirty="0">
                <a:solidFill>
                  <a:srgbClr val="27C2F9"/>
                </a:solidFill>
                <a:latin typeface="Trebuchet MS" pitchFamily="34" charset="0"/>
                <a:cs typeface="B Nazanin" panose="00000400000000000000" pitchFamily="2" charset="-78"/>
              </a:rPr>
              <a:t>در چه صورت </a:t>
            </a:r>
            <a:endParaRPr lang="es-ES" sz="4400" b="1" dirty="0">
              <a:solidFill>
                <a:srgbClr val="27C2F9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891" y="472208"/>
            <a:ext cx="4289272" cy="59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2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31" y="1853405"/>
            <a:ext cx="4769695" cy="4179037"/>
          </a:xfrm>
          <a:prstGeom prst="rect">
            <a:avLst/>
          </a:prstGeom>
        </p:spPr>
      </p:pic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609073" y="1853405"/>
            <a:ext cx="8838009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1- میزان آگاهی خانواده نسبت به وضعیت کنونی عزیزشان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2- نظر خانواده در مورد مراقبت و اقدامات بیمارستان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3- پزشک معالج تا چه حد آن ها را در جریان وضعیت </a:t>
            </a: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      عزیزشان قرار داده است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4- باورهای مذهبی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5- فرهنگ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6- وضعیت اقتصادی خانواده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7- شناختن افراد منفی تأثیرگذار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8- شناختن افراد مثبت تأثیرگذار</a:t>
            </a:r>
            <a:endParaRPr lang="en-US" altLang="zh-CN" sz="20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44506" y="599661"/>
            <a:ext cx="9040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چه اطلاعاتی می توانید از نخستین</a:t>
            </a:r>
            <a:endParaRPr lang="en-U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رویارویی به دست آورید؟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968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131724" y="834199"/>
            <a:ext cx="10967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منابع</a:t>
            </a:r>
            <a:endParaRPr lang="en-US" alt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138054" y="1635487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نخستین رویارویی با خانواده 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(First Contact)</a:t>
            </a: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پرسنل بخش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پزشک بیمار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پرونده بیمار</a:t>
            </a: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معاینه بیمار</a:t>
            </a: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4" y="940465"/>
            <a:ext cx="5161684" cy="55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77" y="98789"/>
            <a:ext cx="4422867" cy="6305744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223604" y="660899"/>
            <a:ext cx="1616148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a-IR" altLang="fa-IR" sz="4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اهداف</a:t>
            </a:r>
            <a:endParaRPr lang="en-US" altLang="fa-IR" sz="4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549237" y="1477870"/>
            <a:ext cx="82296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کمک در اخذ رضایت</a:t>
            </a: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اجرای دستورات دارویی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285750" indent="-285750"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37"/>
          <a:stretch/>
        </p:blipFill>
        <p:spPr>
          <a:xfrm>
            <a:off x="5479992" y="4321150"/>
            <a:ext cx="5991872" cy="25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8344" y="361408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4000" dirty="0">
                <a:solidFill>
                  <a:srgbClr val="00B0F0"/>
                </a:solidFill>
                <a:latin typeface="Arial" panose="020B0604020202020204" pitchFamily="34" charset="0"/>
                <a:ea typeface="+mn-ea"/>
              </a:rPr>
              <a:t>مجوزهای عبور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5595" y="3844171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گردآوری اطلاعات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4339" y="3844171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63" y="1699131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58641" y="2656749"/>
            <a:ext cx="170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4883160" y="4004505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ter Cartoon 500*639 transprent Png Free Download - Area, Cup, Cylinder. -  CleanPNG / Kiss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35" y="2612079"/>
            <a:ext cx="458520" cy="58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3" y="1205345"/>
            <a:ext cx="3163211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3968" y="1330036"/>
            <a:ext cx="3057480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28" y="3064040"/>
            <a:ext cx="3020597" cy="3295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4802" y="2020527"/>
            <a:ext cx="446592" cy="1256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42" y="2674861"/>
            <a:ext cx="810443" cy="6743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9528" y="366466"/>
            <a:ext cx="2878735" cy="16773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دوم</a:t>
            </a:r>
          </a:p>
          <a:p>
            <a:pPr algn="ctr">
              <a:lnSpc>
                <a:spcPct val="150000"/>
              </a:lnSpc>
            </a:pPr>
            <a:r>
              <a:rPr lang="fa-IR" sz="40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بسترسازی</a:t>
            </a:r>
          </a:p>
        </p:txBody>
      </p:sp>
    </p:spTree>
    <p:extLst>
      <p:ext uri="{BB962C8B-B14F-4D97-AF65-F5344CB8AC3E}">
        <p14:creationId xmlns:p14="http://schemas.microsoft.com/office/powerpoint/2010/main" val="195648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58156" y="816064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1548632" y="3384275"/>
            <a:ext cx="27432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286885" y="3363490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2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5070764" y="2329584"/>
            <a:ext cx="6321136" cy="280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1-  تعیین زمان مصاحبه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2-  آماده نمودن مکان مناسب برای مصاحبه</a:t>
            </a:r>
            <a:endParaRPr lang="en-US" altLang="en-US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3-  انتخاب و اولویت بندی اعضای خانواده  در جلسه 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4-  مشخص نمودن مسئولین اداره جلسه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alt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5- تعیین بهترین روش دعوت خانواده به اتاق مصاحبه 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sz="2000" dirty="0">
                <a:solidFill>
                  <a:srgbClr val="747475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16313" y="1127703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اقداماتی که باید در مرحله بسترسازی</a:t>
            </a:r>
            <a:endParaRPr lang="en-U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توسط کوردیناتور صورت پذیرد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128" y="1291215"/>
            <a:ext cx="443345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5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335300" y="5097393"/>
            <a:ext cx="27334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4800" b="1" dirty="0">
                <a:solidFill>
                  <a:srgbClr val="92D050"/>
                </a:solidFill>
                <a:latin typeface="Trebuchet MS" pitchFamily="34" charset="0"/>
                <a:cs typeface="B Nazanin" panose="00000400000000000000" pitchFamily="2" charset="-78"/>
              </a:rPr>
              <a:t>زمان ملاقات</a:t>
            </a:r>
            <a:endParaRPr lang="en-US" altLang="fa-IR" sz="6000" b="1" dirty="0">
              <a:solidFill>
                <a:srgbClr val="92D050"/>
              </a:solidFill>
              <a:latin typeface="Trebuchet MS" pitchFamily="34" charset="0"/>
              <a:cs typeface="B Nazanin" panose="00000400000000000000" pitchFamily="2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56431" y="1955679"/>
            <a:ext cx="8229600" cy="264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بعد از غذا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بعد از استراحت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هنگامی که اکثر اعضای خانواده ، </a:t>
            </a:r>
          </a:p>
          <a:p>
            <a:pPr algn="r" rtl="1"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      به ویژه اشخاص منفی موثر ،</a:t>
            </a:r>
          </a:p>
          <a:p>
            <a:pPr algn="r" rtl="1">
              <a:spcBef>
                <a:spcPct val="20000"/>
              </a:spcBef>
              <a:buClr>
                <a:schemeClr val="tx1"/>
              </a:buClr>
              <a:buSzPct val="90000"/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      حضور دارند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spcBef>
                <a:spcPct val="20000"/>
              </a:spcBef>
              <a:buClr>
                <a:schemeClr val="tx1"/>
              </a:buClr>
              <a:buSzPct val="70000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70000"/>
              <a:buFont typeface="Courier New" panose="02070309020205020404" pitchFamily="49" charset="0"/>
              <a:buChar char="o"/>
              <a:defRPr/>
            </a:pP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69" y="766350"/>
            <a:ext cx="6844144" cy="5610772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100945" y="852614"/>
            <a:ext cx="809105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بهترین زمان برگزاری نخستین جلسه مصاحبه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53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83828" y="775847"/>
            <a:ext cx="8696202" cy="5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معیارهای بهترین مکان برای مصاحبه</a:t>
            </a:r>
            <a:endParaRPr lang="es-ES" sz="32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1202" y="4897071"/>
            <a:ext cx="2868247" cy="16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b="1" dirty="0">
                <a:solidFill>
                  <a:srgbClr val="00B0F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خصوصی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b="1" dirty="0">
                <a:solidFill>
                  <a:srgbClr val="00B0F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راحت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400" b="1" dirty="0">
                <a:solidFill>
                  <a:srgbClr val="00B0F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کوچک</a:t>
            </a:r>
            <a:endParaRPr lang="en-US" altLang="zh-CN" sz="2400" b="1" dirty="0">
              <a:solidFill>
                <a:srgbClr val="00B0F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endParaRPr lang="en-US" altLang="zh-CN" sz="2400" b="1" dirty="0">
              <a:solidFill>
                <a:srgbClr val="00B0F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6859" y="1485388"/>
            <a:ext cx="4692365" cy="3417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مکانی خصوصی و آرام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تعداد کافی صندلی راحت ، </a:t>
            </a:r>
            <a:r>
              <a:rPr lang="fa-IR" altLang="en-US" sz="1600" b="1" dirty="0" err="1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ترجیحاً</a:t>
            </a: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دایره ای باشد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بدون هیچ مانعی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نور طبیعی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دکوراسیون (لازم نیست)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تلفن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کاغذ و خودکار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دستمال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a-IR" altLang="en-US" sz="16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نوشیدنی های گرم و سرد یا حداقل آب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134" y="1519526"/>
            <a:ext cx="7507795" cy="51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413"/>
            <a:ext cx="12288982" cy="6501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019183"/>
            <a:ext cx="2006716" cy="4506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12" y="2512810"/>
            <a:ext cx="1842005" cy="3519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75" y="1954131"/>
            <a:ext cx="2735817" cy="4636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878" y="2019183"/>
            <a:ext cx="2575881" cy="496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12" y="2102812"/>
            <a:ext cx="5817400" cy="455814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79809" y="748923"/>
            <a:ext cx="94388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a-IR" alt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مصاحبه در راهروی بیمارستان و محیط های غیر اختصاصی، </a:t>
            </a:r>
            <a:r>
              <a:rPr lang="fa-IR" altLang="fa-IR" sz="3600" b="1" dirty="0">
                <a:solidFill>
                  <a:srgbClr val="FF000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ممنوع</a:t>
            </a:r>
            <a:endParaRPr lang="en-US" altLang="fa-IR" sz="3600" b="1" dirty="0">
              <a:solidFill>
                <a:srgbClr val="FF000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601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02812" y="906572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سؤال: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مگر میوه فروش چه کرد؟</a:t>
            </a:r>
            <a:endParaRPr lang="es-ES" sz="32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048"/>
            <a:ext cx="5915891" cy="5915891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idx="1"/>
          </p:nvPr>
        </p:nvSpPr>
        <p:spPr>
          <a:xfrm>
            <a:off x="4696691" y="2218066"/>
            <a:ext cx="6765842" cy="2860205"/>
          </a:xfrm>
        </p:spPr>
        <p:txBody>
          <a:bodyPr>
            <a:noAutofit/>
          </a:bodyPr>
          <a:lstStyle/>
          <a:p>
            <a:pPr marL="0" indent="0" algn="r" rtl="1">
              <a:spcBef>
                <a:spcPts val="600"/>
              </a:spcBef>
              <a:buNone/>
            </a:pPr>
            <a:r>
              <a:rPr lang="fa-IR" altLang="zh-CN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1- خوش رویی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2- توضیحات کافی و صادقانه و در صورت درخواست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r>
              <a:rPr lang="fa-IR" altLang="zh-CN" dirty="0">
                <a:latin typeface="Trebuchet MS" pitchFamily="34" charset="0"/>
                <a:ea typeface="宋体" charset="-122"/>
                <a:cs typeface="B Nazanin" panose="00000400000000000000" pitchFamily="2" charset="-78"/>
              </a:rPr>
              <a:t>3- عدم پافشاری</a:t>
            </a: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0" indent="0" algn="r" rtl="1">
              <a:spcBef>
                <a:spcPts val="600"/>
              </a:spcBef>
              <a:buNone/>
            </a:pPr>
            <a:endParaRPr lang="fa-IR" altLang="zh-CN" sz="3600" b="1" dirty="0"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fa-IR" altLang="zh-CN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  <a:p>
            <a:pPr marL="457200" indent="-457200" algn="r" rtl="1">
              <a:spcBef>
                <a:spcPts val="600"/>
              </a:spcBef>
              <a:buAutoNum type="arabicPeriod"/>
            </a:pPr>
            <a:endParaRPr lang="zh-CN" alt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  <a:cs typeface="B Nazanin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7165211" y="5187847"/>
            <a:ext cx="1556531" cy="60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a-IR" altLang="zh-CN" sz="4400" b="1" dirty="0">
                <a:solidFill>
                  <a:srgbClr val="00B0F0"/>
                </a:solidFill>
                <a:latin typeface="Trebuchet MS" pitchFamily="34" charset="0"/>
                <a:ea typeface="宋体" charset="-122"/>
              </a:rPr>
              <a:t>اعتماد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fa-IR" altLang="zh-CN" sz="3600" b="1" dirty="0">
              <a:latin typeface="Trebuchet MS" pitchFamily="34" charset="0"/>
              <a:ea typeface="宋体" charset="-122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fa-IR" altLang="zh-CN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AutoNum type="arabicPeriod"/>
            </a:pPr>
            <a:endParaRPr lang="zh-CN" alt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  <a:ea typeface="宋体" charset="-122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910946" y="2743200"/>
            <a:ext cx="2327563" cy="24384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943476" y="3810000"/>
            <a:ext cx="1" cy="13716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976007" y="4802425"/>
            <a:ext cx="2262501" cy="30038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46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845128" y="997528"/>
            <a:ext cx="10598726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5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یک از موارد زیر در مورد شرایط فضای مناسب 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برای مصاحبه با خانواده، اشتباه است؟</a:t>
            </a:r>
          </a:p>
          <a:p>
            <a:pPr algn="r">
              <a:lnSpc>
                <a:spcPct val="150000"/>
              </a:lnSpc>
              <a:defRPr/>
            </a:pPr>
            <a:endParaRPr lang="fa-IR" sz="2800" b="1" dirty="0">
              <a:solidFill>
                <a:schemeClr val="tx1">
                  <a:lumMod val="50000"/>
                </a:schemeClr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solidFill>
                  <a:schemeClr val="tx1">
                    <a:lumMod val="50000"/>
                  </a:schemeClr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</a:t>
            </a: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لف) حفظ حریم خصوصی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ب) تعداد محدود صندلی راحت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ج)  ترجیحاً نور طبیعی</a:t>
            </a:r>
          </a:p>
          <a:p>
            <a:pPr algn="r">
              <a:lnSpc>
                <a:spcPct val="150000"/>
              </a:lnSpc>
              <a:defRPr/>
            </a:pPr>
            <a:r>
              <a:rPr lang="fa-IR" sz="2800" dirty="0">
                <a:latin typeface="IRANSans" panose="02040503050201020203" pitchFamily="18" charset="-78"/>
                <a:cs typeface="IRANSans" panose="02040503050201020203" pitchFamily="18" charset="-78"/>
              </a:rPr>
              <a:t>د) وجود یک میز کوچک بین مصاحبه گر و خانواده</a:t>
            </a:r>
            <a:endParaRPr lang="es-ES" sz="28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455" y="2079914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230191" y="1130645"/>
            <a:ext cx="8696202" cy="5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انتخاب اعضای خانواده برای شرکت در جلسه</a:t>
            </a:r>
            <a:endParaRPr lang="es-ES" sz="36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705600" y="3261730"/>
            <a:ext cx="4973093" cy="16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درجه یک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منفی و مثبت تأثیرگذار</a:t>
            </a:r>
          </a:p>
          <a:p>
            <a:pPr marL="457200" indent="-457200" algn="r" rtl="1"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افراد مد نظر خانواده</a:t>
            </a:r>
            <a:endParaRPr lang="en-US" altLang="zh-CN" sz="2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9" y="1681801"/>
            <a:ext cx="7362988" cy="474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6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5415635" y="1864936"/>
            <a:ext cx="5413776" cy="5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4- بهترین فرد برای اداره ی جلسه ی مصاحبه</a:t>
            </a:r>
            <a:endParaRPr lang="es-ES" sz="36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55097" y="3234021"/>
            <a:ext cx="5124288" cy="16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پزشک معالج به تنهایی؟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کوردیناتور به تنهایی؟ </a:t>
            </a:r>
            <a:endParaRPr lang="en-US" altLang="zh-CN" sz="2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پزشک معالج و کوردیناتور با هم؟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75" y="665018"/>
            <a:ext cx="3820142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871885" y="1216219"/>
            <a:ext cx="9166866" cy="5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5- بهترین روش دعوت خانواده به اتاق مصاحبه</a:t>
            </a:r>
            <a:endParaRPr lang="es-ES" sz="36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695199" y="3234021"/>
            <a:ext cx="4973093" cy="1653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افراد منفی تأثیرگذار؟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افراد مثبت تأثیرگذار؟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کوردیناتور؟</a:t>
            </a:r>
          </a:p>
          <a:p>
            <a:pPr marL="457200" indent="-457200" algn="r" rtl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خانواده درجه یک؟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9" y="2513074"/>
            <a:ext cx="1842005" cy="3519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9" y="2513074"/>
            <a:ext cx="2356174" cy="3516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18" y="2366413"/>
            <a:ext cx="3810000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255" y="2302640"/>
            <a:ext cx="1634836" cy="38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2962517" y="1881621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610935" y="2564775"/>
              <a:ext cx="1725152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>
                <a:lnSpc>
                  <a:spcPct val="150000"/>
                </a:lnSpc>
              </a:pPr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>
                <a:lnSpc>
                  <a:spcPct val="150000"/>
                </a:lnSpc>
              </a:pPr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64008" y="937464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3600" b="1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مجوزهای عبور</a:t>
            </a:r>
            <a:endParaRPr lang="en-US" sz="36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0558" y="4026661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9302" y="4026661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6" y="1881621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87762" y="2746475"/>
            <a:ext cx="15392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</a:pP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6928123" y="4186995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1858620" y="4026660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3657440" y="4186995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1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4" r="6526"/>
          <a:stretch/>
        </p:blipFill>
        <p:spPr>
          <a:xfrm>
            <a:off x="3754582" y="1216746"/>
            <a:ext cx="8437418" cy="5197907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4212" y="3682804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ارائه خبر بد</a:t>
            </a:r>
            <a:endParaRPr lang="es-ES" sz="4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04212" y="2408186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سوم</a:t>
            </a:r>
            <a:endParaRPr lang="es-ES" sz="48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6298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8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 flipH="1">
            <a:off x="1244208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شناسایی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477620" y="714903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فرایند اهدای عضو</a:t>
            </a:r>
            <a:endParaRPr lang="es-ES" sz="36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16200000" flipH="1">
            <a:off x="2058643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معاینه و تشخیص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16200000" flipH="1">
            <a:off x="2873078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انتخاب مورد مناسب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 rot="16200000" flipH="1">
            <a:off x="3687512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تعیین ارگان مناسب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Rectangle 25"/>
          <p:cNvSpPr/>
          <p:nvPr/>
        </p:nvSpPr>
        <p:spPr>
          <a:xfrm rot="16200000" flipH="1">
            <a:off x="4501945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آغاز مراقبت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Rectangle 26"/>
          <p:cNvSpPr/>
          <p:nvPr/>
        </p:nvSpPr>
        <p:spPr>
          <a:xfrm rot="16200000" flipH="1">
            <a:off x="5316380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تأیید مرگ مغزی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8" name="Rectangle 27"/>
          <p:cNvSpPr/>
          <p:nvPr/>
        </p:nvSpPr>
        <p:spPr>
          <a:xfrm rot="16200000" flipH="1">
            <a:off x="6130813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تخصیص ارگان ها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9" name="Rectangle 28"/>
          <p:cNvSpPr/>
          <p:nvPr/>
        </p:nvSpPr>
        <p:spPr>
          <a:xfrm rot="16200000" flipH="1">
            <a:off x="7759681" y="3446954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انتقال کاداور به </a:t>
            </a:r>
            <a:r>
              <a:rPr lang="en-US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OPU 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0" name="Rectangle 29"/>
          <p:cNvSpPr/>
          <p:nvPr/>
        </p:nvSpPr>
        <p:spPr>
          <a:xfrm rot="16200000" flipH="1">
            <a:off x="8574115" y="3446953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برداشت ارگان ها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1" name="Rectangle 30"/>
          <p:cNvSpPr/>
          <p:nvPr/>
        </p:nvSpPr>
        <p:spPr>
          <a:xfrm rot="16200000" flipH="1">
            <a:off x="9388550" y="3446953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انتقال ارگان ها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2" name="Rectangle 31"/>
          <p:cNvSpPr/>
          <p:nvPr/>
        </p:nvSpPr>
        <p:spPr>
          <a:xfrm rot="16200000" flipH="1">
            <a:off x="6945248" y="3446955"/>
            <a:ext cx="382385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اخذ رضایت از خانواده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05314"/>
            <a:ext cx="914402" cy="9144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1293" y="1"/>
            <a:ext cx="3106053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8F7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 flipH="1">
            <a:off x="2658595" y="3779461"/>
            <a:ext cx="3657596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955750" y="940956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فرایند اخذ رضایت از خانواده</a:t>
            </a:r>
            <a:endParaRPr lang="es-ES" sz="36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16200000" flipH="1">
            <a:off x="3519610" y="3779461"/>
            <a:ext cx="3657596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بسترسازی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16200000" flipH="1">
            <a:off x="4398553" y="3784690"/>
            <a:ext cx="362173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 rot="16200000" flipH="1">
            <a:off x="5241633" y="3779464"/>
            <a:ext cx="365760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واکنش های حاد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Rectangle 25"/>
          <p:cNvSpPr/>
          <p:nvPr/>
        </p:nvSpPr>
        <p:spPr>
          <a:xfrm rot="16200000" flipH="1">
            <a:off x="6102646" y="3779461"/>
            <a:ext cx="3657603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Rectangle 26"/>
          <p:cNvSpPr/>
          <p:nvPr/>
        </p:nvSpPr>
        <p:spPr>
          <a:xfrm rot="16200000" flipH="1">
            <a:off x="6963663" y="3779461"/>
            <a:ext cx="3657596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8" name="Rectangle 27"/>
          <p:cNvSpPr/>
          <p:nvPr/>
        </p:nvSpPr>
        <p:spPr>
          <a:xfrm rot="16200000" flipH="1">
            <a:off x="7824673" y="3779458"/>
            <a:ext cx="3657601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تشخیص علل عدم رضایت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9" name="Rectangle 28"/>
          <p:cNvSpPr/>
          <p:nvPr/>
        </p:nvSpPr>
        <p:spPr>
          <a:xfrm rot="16200000" flipH="1">
            <a:off x="9500121" y="3779458"/>
            <a:ext cx="3657601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بررسی عوامل خطر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2" name="Rectangle 31"/>
          <p:cNvSpPr/>
          <p:nvPr/>
        </p:nvSpPr>
        <p:spPr>
          <a:xfrm rot="16200000" flipH="1">
            <a:off x="8685686" y="3779458"/>
            <a:ext cx="3657601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altLang="zh-CN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برگرداندن علل عدم رضایت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Download Free png Team Meeting Icon #239 - Free Icons and PNG Backgrounds -  DL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9" y="2272145"/>
            <a:ext cx="3644897" cy="36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 flipH="1">
            <a:off x="367714" y="3832119"/>
            <a:ext cx="356061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ارائه ی صحیح خبر بد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812085" y="884186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0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علت اهمیت ارائه ی خبر بد</a:t>
            </a:r>
            <a:endParaRPr lang="es-ES" sz="40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 rot="16200000" flipH="1">
            <a:off x="2013876" y="3832119"/>
            <a:ext cx="356061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درک مرگ توسط خانواده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Rectangle 23"/>
          <p:cNvSpPr/>
          <p:nvPr/>
        </p:nvSpPr>
        <p:spPr>
          <a:xfrm rot="16200000" flipH="1">
            <a:off x="3646003" y="3846592"/>
            <a:ext cx="3531669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مجوز درخواست اهدا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Rectangle 24"/>
          <p:cNvSpPr/>
          <p:nvPr/>
        </p:nvSpPr>
        <p:spPr>
          <a:xfrm rot="16200000" flipH="1">
            <a:off x="5240084" y="3861067"/>
            <a:ext cx="356061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اهدای عضو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Rectangle 25"/>
          <p:cNvSpPr/>
          <p:nvPr/>
        </p:nvSpPr>
        <p:spPr>
          <a:xfrm rot="16200000" flipH="1">
            <a:off x="6909914" y="3861066"/>
            <a:ext cx="356061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عدم تأمین ارگان پیوندی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Rectangle 26"/>
          <p:cNvSpPr/>
          <p:nvPr/>
        </p:nvSpPr>
        <p:spPr>
          <a:xfrm rot="16200000" flipH="1">
            <a:off x="8517755" y="3861066"/>
            <a:ext cx="3560617" cy="642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altLang="zh-CN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فوت بیماران نیازمند به پیوند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2494291" y="3877439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124768" y="3877439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733633" y="3891912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354118" y="3891912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8998170" y="3906386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9" name="Right Arrow 1">
            <a:extLst>
              <a:ext uri="{FF2B5EF4-FFF2-40B4-BE49-F238E27FC236}">
                <a16:creationId xmlns:a16="http://schemas.microsoft.com/office/drawing/2014/main" id="{E921226F-F755-4609-97A1-0D4C0FD9A18B}"/>
              </a:ext>
            </a:extLst>
          </p:cNvPr>
          <p:cNvSpPr/>
          <p:nvPr/>
        </p:nvSpPr>
        <p:spPr>
          <a:xfrm>
            <a:off x="2494291" y="3877440"/>
            <a:ext cx="978408" cy="55233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4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96" y="331984"/>
            <a:ext cx="3546763" cy="3089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0134" y="3320408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cs typeface="B Nazanin" panose="00000400000000000000" pitchFamily="2" charset="-78"/>
              </a:rPr>
              <a:t>Marketing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7760" y="3097154"/>
            <a:ext cx="5444749" cy="2886475"/>
            <a:chOff x="552451" y="3971525"/>
            <a:chExt cx="5444749" cy="28864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1" y="3971525"/>
              <a:ext cx="3335482" cy="28864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5400000">
              <a:off x="3247415" y="5365036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cs typeface="B Nazanin" panose="00000400000000000000" pitchFamily="2" charset="-78"/>
                </a:rPr>
                <a:t>Cultural</a:t>
              </a:r>
            </a:p>
          </p:txBody>
        </p:sp>
        <p:cxnSp>
          <p:nvCxnSpPr>
            <p:cNvPr id="9" name="Straight Arrow Connector 8"/>
            <p:cNvCxnSpPr>
              <a:stCxn id="5" idx="2"/>
              <a:endCxn id="7" idx="0"/>
            </p:cNvCxnSpPr>
            <p:nvPr/>
          </p:nvCxnSpPr>
          <p:spPr>
            <a:xfrm flipH="1">
              <a:off x="4534947" y="4841110"/>
              <a:ext cx="1462253" cy="84709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872509" y="2429071"/>
            <a:ext cx="6319491" cy="4530436"/>
            <a:chOff x="5872509" y="3303442"/>
            <a:chExt cx="6319491" cy="45304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64" y="3303442"/>
              <a:ext cx="4530436" cy="45304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6325404" y="5365036"/>
              <a:ext cx="22365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cs typeface="B Nazanin" panose="00000400000000000000" pitchFamily="2" charset="-78"/>
                </a:rPr>
                <a:t>Business</a:t>
              </a:r>
            </a:p>
          </p:txBody>
        </p:sp>
        <p:cxnSp>
          <p:nvCxnSpPr>
            <p:cNvPr id="10" name="Straight Arrow Connector 9"/>
            <p:cNvCxnSpPr>
              <a:stCxn id="5" idx="2"/>
              <a:endCxn id="6" idx="0"/>
            </p:cNvCxnSpPr>
            <p:nvPr/>
          </p:nvCxnSpPr>
          <p:spPr>
            <a:xfrm>
              <a:off x="5872509" y="4841110"/>
              <a:ext cx="1247985" cy="84709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192628" y="1343281"/>
            <a:ext cx="2579552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>
                <a:latin typeface="IRANSans" panose="02040503050201020203" pitchFamily="18" charset="-78"/>
                <a:cs typeface="B Nazanin" panose="00000400000000000000" pitchFamily="2" charset="-78"/>
              </a:rPr>
              <a:t>موفقیت در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atin typeface="IRANSans" panose="02040503050201020203" pitchFamily="18" charset="-78"/>
                <a:cs typeface="B Nazanin" panose="00000400000000000000" pitchFamily="2" charset="-78"/>
              </a:rPr>
              <a:t>ارائه ی محصول</a:t>
            </a:r>
            <a:endParaRPr lang="en-US" sz="36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4848" y="1343281"/>
            <a:ext cx="2441694" cy="1685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>
                <a:latin typeface="IRANSans" panose="02040503050201020203" pitchFamily="18" charset="-78"/>
                <a:cs typeface="B Nazanin" panose="00000400000000000000" pitchFamily="2" charset="-78"/>
              </a:rPr>
              <a:t>موفقیت در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atin typeface="IRANSans" panose="02040503050201020203" pitchFamily="18" charset="-78"/>
                <a:cs typeface="B Nazanin" panose="00000400000000000000" pitchFamily="2" charset="-78"/>
              </a:rPr>
              <a:t>ارائه ی مفاهیم</a:t>
            </a:r>
            <a:endParaRPr lang="en-US" sz="3600" b="1" dirty="0"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89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743200" y="152400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6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انواع خبر بد</a:t>
            </a:r>
            <a:endParaRPr lang="es-ES" sz="36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271" y="1365398"/>
            <a:ext cx="11125200" cy="47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1- تشخیص ناخوشایند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2- بیماری غیر قابل برگشت، غیر قابل درمان و یا غیر قابل کنترل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3- عود یک بیماری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4- گسترش یک بیماری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5- نتایج مثبت آزمایشات ژنتیک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6- نتایج موجب بدنامی آزمایشات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7-دیر شدن اقدام به درمان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8- تصمیمات پایان زندگی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9- مرگ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727" y="-443346"/>
            <a:ext cx="4588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627846" y="671130"/>
            <a:ext cx="650734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36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پروتکل های رایج ارائه ی خبر بد</a:t>
            </a:r>
            <a:endParaRPr lang="es-ES" sz="36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608456"/>
          <a:ext cx="12191998" cy="57948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7879">
                  <a:extLst>
                    <a:ext uri="{9D8B030D-6E8A-4147-A177-3AD203B41FA5}">
                      <a16:colId xmlns:a16="http://schemas.microsoft.com/office/drawing/2014/main" val="3900829994"/>
                    </a:ext>
                  </a:extLst>
                </a:gridCol>
                <a:gridCol w="4351258">
                  <a:extLst>
                    <a:ext uri="{9D8B030D-6E8A-4147-A177-3AD203B41FA5}">
                      <a16:colId xmlns:a16="http://schemas.microsoft.com/office/drawing/2014/main" val="329627420"/>
                    </a:ext>
                  </a:extLst>
                </a:gridCol>
                <a:gridCol w="1905017">
                  <a:extLst>
                    <a:ext uri="{9D8B030D-6E8A-4147-A177-3AD203B41FA5}">
                      <a16:colId xmlns:a16="http://schemas.microsoft.com/office/drawing/2014/main" val="2954508839"/>
                    </a:ext>
                  </a:extLst>
                </a:gridCol>
                <a:gridCol w="1977844">
                  <a:extLst>
                    <a:ext uri="{9D8B030D-6E8A-4147-A177-3AD203B41FA5}">
                      <a16:colId xmlns:a16="http://schemas.microsoft.com/office/drawing/2014/main" val="1557598971"/>
                    </a:ext>
                  </a:extLst>
                </a:gridCol>
              </a:tblGrid>
              <a:tr h="7021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SPIKES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ABCDE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BREAKS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4358204"/>
                  </a:ext>
                </a:extLst>
              </a:tr>
              <a:tr h="70215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/>
                        <a:t>etting and listening skills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/>
                        <a:t>dvance preparation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B</a:t>
                      </a:r>
                      <a:r>
                        <a:rPr lang="en-US" sz="2400" dirty="0"/>
                        <a:t>ackground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F</a:t>
                      </a:r>
                      <a:r>
                        <a:rPr lang="en-US" sz="2400" dirty="0"/>
                        <a:t>irst contact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1792620"/>
                  </a:ext>
                </a:extLst>
              </a:tr>
              <a:tr h="70215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P</a:t>
                      </a:r>
                      <a:r>
                        <a:rPr lang="en-US" sz="2400" dirty="0"/>
                        <a:t>atient perception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B</a:t>
                      </a:r>
                      <a:r>
                        <a:rPr lang="en-US" sz="2400" dirty="0"/>
                        <a:t>uild environment/relationship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rgbClr val="00B0F0"/>
                          </a:solidFill>
                        </a:rPr>
                        <a:t>R</a:t>
                      </a:r>
                      <a:r>
                        <a:rPr lang="en-US" sz="2400" dirty="0"/>
                        <a:t>apport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en-US" sz="2400" dirty="0"/>
                        <a:t>nfrastructure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1252478"/>
                  </a:ext>
                </a:extLst>
              </a:tr>
              <a:tr h="70215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I</a:t>
                      </a:r>
                      <a:r>
                        <a:rPr lang="en-US" sz="2400" dirty="0"/>
                        <a:t>nvitation to give information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C</a:t>
                      </a:r>
                      <a:r>
                        <a:rPr lang="en-US" sz="2400" dirty="0"/>
                        <a:t>ommunicate well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/>
                        <a:t>xplore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D</a:t>
                      </a:r>
                      <a:r>
                        <a:rPr lang="en-US" sz="2400" dirty="0"/>
                        <a:t>elivering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7389722"/>
                  </a:ext>
                </a:extLst>
              </a:tr>
              <a:tr h="103663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k</a:t>
                      </a:r>
                      <a:r>
                        <a:rPr lang="en-US" sz="2400" dirty="0"/>
                        <a:t>nowledge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D</a:t>
                      </a:r>
                      <a:r>
                        <a:rPr lang="en-US" sz="2400" dirty="0"/>
                        <a:t>eal with reactions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/>
                        <a:t>nnounce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A</a:t>
                      </a:r>
                      <a:r>
                        <a:rPr lang="en-US" sz="2400" dirty="0"/>
                        <a:t>cute reaction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4484918"/>
                  </a:ext>
                </a:extLst>
              </a:tr>
              <a:tr h="70215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/>
                        <a:t>xplore emotions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E</a:t>
                      </a:r>
                      <a:r>
                        <a:rPr lang="en-US" sz="2400" dirty="0"/>
                        <a:t>ncourage emotions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K</a:t>
                      </a:r>
                      <a:r>
                        <a:rPr lang="en-US" sz="2400" dirty="0"/>
                        <a:t>indling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/>
                        <a:t>upport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8341616"/>
                  </a:ext>
                </a:extLst>
              </a:tr>
              <a:tr h="70215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/>
                        <a:t>trategy and summarize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B0F0"/>
                          </a:solidFill>
                        </a:rPr>
                        <a:t>S</a:t>
                      </a:r>
                      <a:r>
                        <a:rPr lang="en-US" sz="2400" dirty="0"/>
                        <a:t>ummarize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936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7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60219" y="415637"/>
            <a:ext cx="11263745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6</a:t>
            </a:r>
          </a:p>
          <a:p>
            <a:pPr algn="r">
              <a:lnSpc>
                <a:spcPct val="150000"/>
              </a:lnSpc>
              <a:defRPr/>
            </a:pPr>
            <a:endParaRPr lang="fa-IR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یک از گزینه های زیر در مورد ارائه ی خبر بد غلط است؟</a:t>
            </a:r>
          </a:p>
          <a:p>
            <a:pPr algn="r" rtl="1">
              <a:lnSpc>
                <a:spcPct val="150000"/>
              </a:lnSpc>
              <a:defRPr/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الف) مهمترین بخش فرایند اهدای عضو است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ب) با ارائه ی اشتباه آن، خانواده متوجه مرگ عزیزشان نمی شوند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ج) ارائه ی نادرست خبر بد، به منزله ی به خطر انداختن جان بیماران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 نیازمند پیوند است</a:t>
            </a:r>
          </a:p>
          <a:p>
            <a:pPr algn="r" rtl="1">
              <a:lnSpc>
                <a:spcPct val="150000"/>
              </a:lnSpc>
              <a:defRPr/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د) ارائه ی خبر بد، بلافاصله پس از گردآوری اطلاعات صورت می پذیرد</a:t>
            </a: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36" y="2407679"/>
            <a:ext cx="2928603" cy="41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230103" y="2015836"/>
            <a:ext cx="92614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Candid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(ساده)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Clear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(شفاف)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Complete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(کامل)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Concise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(کوتاه)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Concrete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(پیوسته)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Correct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(صحیح)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457200" indent="-457200" algn="l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Courteous </a:t>
            </a: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(محترمانه)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527854" y="647585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/>
            <a:r>
              <a:rPr lang="fa-IR" altLang="zh-CN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محورهای ارائه ی خبر بد </a:t>
            </a:r>
            <a:r>
              <a:rPr lang="en-US" altLang="zh-CN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(7C)</a:t>
            </a:r>
            <a:endParaRPr lang="es-ES" altLang="zh-CN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622621" y="2827522"/>
            <a:ext cx="211908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36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ساده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36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شفاف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36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کوتاه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3600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4- صحیح</a:t>
            </a:r>
            <a:endParaRPr lang="en-US" sz="3600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Autism Puzzles Piece Cartoons (Page 3) - Line.17QQ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83844">
            <a:off x="4852271" y="2851345"/>
            <a:ext cx="4483263" cy="21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35528" y="900546"/>
            <a:ext cx="11263745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7</a:t>
            </a:r>
          </a:p>
          <a:p>
            <a:pPr algn="r">
              <a:lnSpc>
                <a:spcPct val="150000"/>
              </a:lnSpc>
              <a:defRPr/>
            </a:pPr>
            <a:endParaRPr lang="fa-IR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یک از گزینه های زیر از محورهای ارائه ی خبر بد نیست؟</a:t>
            </a:r>
          </a:p>
          <a:p>
            <a:pPr algn="r" rtl="1">
              <a:lnSpc>
                <a:spcPct val="150000"/>
              </a:lnSpc>
              <a:defRPr/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Candid 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(ساده)</a:t>
            </a:r>
          </a:p>
          <a:p>
            <a:pPr lvl="1"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Concise 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(کوتاه)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Complicate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 (پیچیده)</a:t>
            </a:r>
          </a:p>
          <a:p>
            <a:pPr lvl="1"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Courteous </a:t>
            </a: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(محترمانه)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19" y="2341418"/>
            <a:ext cx="2928603" cy="41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062048" y="955135"/>
            <a:ext cx="10511909" cy="52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1- ارائه ی غیر مستقیم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(Indirect Method)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2- آماده سازی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(Preparation)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3- یادآوری کوتاه حادثه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(Reminisce)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4- رفع اتهام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(Vindication)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5- مقصر شناختن عامل مرگ مغزی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(Blaming the cause of Brain death)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6- مکانیسم مرگ مغزی با زبان ساده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(Brain dead mechanism in simple language)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7- رفع عذاب وجدان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(guilt resolving)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8- ابراز تأسف و همدردی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(Condolence)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9- ارائه ی مستقیم خبر بد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(Direct method)</a:t>
            </a:r>
            <a:endParaRPr lang="fa-IR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dirty="0">
                <a:latin typeface="IRANSans" panose="02040503050201020203" pitchFamily="18" charset="-78"/>
                <a:cs typeface="IRANSans" panose="02040503050201020203" pitchFamily="18" charset="-78"/>
              </a:rPr>
              <a:t>10- سکوت </a:t>
            </a: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(Silence)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spcAft>
                <a:spcPts val="200"/>
              </a:spcAft>
              <a:buClr>
                <a:schemeClr val="accent1"/>
              </a:buClr>
              <a:buSzPct val="70000"/>
              <a:defRPr/>
            </a:pPr>
            <a:r>
              <a:rPr lang="en-US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81939" y="247122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تکنیک های قابل استفاده در این بخش: 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9" y="1079825"/>
            <a:ext cx="4119551" cy="52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" y="429490"/>
            <a:ext cx="6747031" cy="5791201"/>
          </a:xfrm>
          <a:prstGeom prst="rect">
            <a:avLst/>
          </a:prstGeom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750711" y="1378524"/>
            <a:ext cx="350158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4 قسمت این پازل: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54182" y="2576944"/>
            <a:ext cx="11263745" cy="282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عامل ایجاد ضایعه، علت زمینه ای است</a:t>
            </a: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عامل تخریب مغز، ضایعه است</a:t>
            </a: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3- کادر درمان تمام تلاشش را برای </a:t>
            </a: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      متوقف کردن تخریب مغز کرده اند</a:t>
            </a:r>
          </a:p>
          <a:p>
            <a:pPr lvl="1" algn="r" rtl="1">
              <a:lnSpc>
                <a:spcPct val="150000"/>
              </a:lnSpc>
              <a:defRPr/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4- شما صرفاً یک خبر رسان هستید</a:t>
            </a: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99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886690" y="1052944"/>
            <a:ext cx="1059872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دلیل نگرانی ما از ارائه ی صریح و سریع خبر مرگ چیست؟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 rot="5400000" flipV="1">
            <a:off x="3030091" y="3012556"/>
            <a:ext cx="2149083" cy="7481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آرام سازی</a:t>
            </a:r>
            <a:endParaRPr lang="en-US" sz="20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 rot="5400000" flipV="1">
            <a:off x="6161776" y="629013"/>
            <a:ext cx="2149078" cy="55152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sz="24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اثبات مرگ مغزی = مرگ</a:t>
            </a:r>
            <a:endParaRPr lang="en-US" sz="2400" b="1" dirty="0">
              <a:solidFill>
                <a:schemeClr val="tx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0069" y="2312085"/>
            <a:ext cx="763042" cy="3790871"/>
            <a:chOff x="2960069" y="2312085"/>
            <a:chExt cx="763042" cy="3790871"/>
          </a:xfrm>
        </p:grpSpPr>
        <p:sp>
          <p:nvSpPr>
            <p:cNvPr id="5" name="Rectangle 4"/>
            <p:cNvSpPr/>
            <p:nvPr/>
          </p:nvSpPr>
          <p:spPr>
            <a:xfrm rot="5400000" flipV="1">
              <a:off x="2267051" y="3005103"/>
              <a:ext cx="2149078" cy="76304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sz="2000" b="1" dirty="0">
                  <a:solidFill>
                    <a:schemeClr val="tx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اعلام خبر مرگ</a:t>
              </a:r>
              <a:endParaRPr lang="en-US" sz="2000" b="1" dirty="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2643321" y="5220022"/>
              <a:ext cx="139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3389187" y="5220023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026324" y="5263305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48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0276 0.04004 C 0.03333 0.04907 0.04193 0.05393 0.05104 0.05393 C 0.06133 0.05393 0.06966 0.04907 0.07539 0.04004 L 0.10312 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4255204" y="2350922"/>
            <a:ext cx="6400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3200" b="1" dirty="0">
                <a:solidFill>
                  <a:srgbClr val="8FC14C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به نظر شما چه کسی یا کسانی باید مسئولیت های زیر را بر عهده بگیرند؟</a:t>
            </a:r>
            <a:endParaRPr lang="en-US" altLang="zh-CN" sz="3200" b="1" dirty="0">
              <a:solidFill>
                <a:srgbClr val="8FC14C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endParaRPr lang="en-US" altLang="zh-CN" sz="2000" b="1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ارائه ی خبر بد مرگ مغزی</a:t>
            </a:r>
            <a:endParaRPr lang="en-US" altLang="zh-CN" sz="32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fa-IR" altLang="zh-CN" sz="32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درخواست اهدای عضو</a:t>
            </a:r>
            <a:endParaRPr lang="en-US" altLang="zh-CN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937267" y="726135"/>
            <a:ext cx="8676456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4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مهم</a:t>
            </a:r>
            <a:endParaRPr lang="es-ES" sz="4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9" name="Picture 2" descr="http://www.oceanofficesolutions.com/wp-content/uploads/2014/05/question-GU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74626" y="520700"/>
            <a:ext cx="8204398" cy="588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-249381" y="1094509"/>
            <a:ext cx="11263745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8</a:t>
            </a:r>
          </a:p>
          <a:p>
            <a:pPr algn="r">
              <a:defRPr/>
            </a:pPr>
            <a:endParaRPr lang="fa-IR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defRPr/>
            </a:pPr>
            <a:r>
              <a:rPr lang="fa-IR" sz="32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 بهترین فرد برای ارائه ی خبر بد کیست؟</a:t>
            </a:r>
          </a:p>
          <a:p>
            <a:pPr algn="r" rtl="1">
              <a:defRPr/>
            </a:pPr>
            <a:endParaRPr lang="fa-IR" sz="3600" dirty="0">
              <a:solidFill>
                <a:srgbClr val="6F6F7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  <a:defRPr/>
            </a:pPr>
            <a:r>
              <a:rPr lang="fa-IR" sz="28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پزشک آموزش دیده ی بیمار</a:t>
            </a:r>
          </a:p>
          <a:p>
            <a:pPr lvl="1"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fa-IR" sz="28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کوردیناتور</a:t>
            </a:r>
            <a:endParaRPr lang="en-US" sz="28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  <a:defRPr/>
            </a:pPr>
            <a:r>
              <a:rPr lang="fa-IR" sz="28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پزشک بیمار و کوردیناتور</a:t>
            </a:r>
          </a:p>
          <a:p>
            <a:pPr lvl="1"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fa-IR" sz="28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پزشک بیمار؛ در هر صورت</a:t>
            </a:r>
            <a:endParaRPr lang="en-US" sz="28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546" y="1608858"/>
            <a:ext cx="2928603" cy="41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5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82" y="710297"/>
            <a:ext cx="1960917" cy="3127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8" y="549058"/>
            <a:ext cx="1828877" cy="344978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56558" y="610158"/>
            <a:ext cx="3496624" cy="1277711"/>
            <a:chOff x="2556558" y="610158"/>
            <a:chExt cx="3496624" cy="1277711"/>
          </a:xfrm>
        </p:grpSpPr>
        <p:sp>
          <p:nvSpPr>
            <p:cNvPr id="9" name="Curved Down Arrow 8"/>
            <p:cNvSpPr/>
            <p:nvPr/>
          </p:nvSpPr>
          <p:spPr>
            <a:xfrm>
              <a:off x="2556558" y="1156349"/>
              <a:ext cx="3496624" cy="73152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1000" y="610158"/>
              <a:ext cx="10679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اعتماد</a:t>
              </a:r>
              <a:endParaRPr lang="en-US" sz="32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556557" y="2273950"/>
            <a:ext cx="3378843" cy="1316295"/>
            <a:chOff x="2556557" y="2273950"/>
            <a:chExt cx="3378843" cy="1316295"/>
          </a:xfrm>
        </p:grpSpPr>
        <p:sp>
          <p:nvSpPr>
            <p:cNvPr id="11" name="Curved Left Arrow 10"/>
            <p:cNvSpPr/>
            <p:nvPr/>
          </p:nvSpPr>
          <p:spPr>
            <a:xfrm rot="5400000">
              <a:off x="3880219" y="950288"/>
              <a:ext cx="731520" cy="3378843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15606" y="3005470"/>
              <a:ext cx="7697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ارائه</a:t>
              </a:r>
              <a:endParaRPr lang="en-US" sz="32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16214" y="827314"/>
            <a:ext cx="1199833" cy="5557675"/>
            <a:chOff x="2716214" y="827314"/>
            <a:chExt cx="1199833" cy="5557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1" t="11542" r="41331" b="7523"/>
            <a:stretch/>
          </p:blipFill>
          <p:spPr>
            <a:xfrm flipH="1">
              <a:off x="2716214" y="3075732"/>
              <a:ext cx="1199833" cy="3309257"/>
            </a:xfrm>
            <a:prstGeom prst="rect">
              <a:avLst/>
            </a:prstGeom>
          </p:spPr>
        </p:pic>
        <p:sp>
          <p:nvSpPr>
            <p:cNvPr id="13" name="Up Arrow 12"/>
            <p:cNvSpPr/>
            <p:nvPr/>
          </p:nvSpPr>
          <p:spPr>
            <a:xfrm>
              <a:off x="3316130" y="827314"/>
              <a:ext cx="399476" cy="2248418"/>
            </a:xfrm>
            <a:prstGeom prst="upArrow">
              <a:avLst>
                <a:gd name="adj1" fmla="val 28200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B Nazanin" panose="00000400000000000000" pitchFamily="2" charset="-7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40819" y="3075731"/>
            <a:ext cx="2453247" cy="3309257"/>
            <a:chOff x="5140819" y="3075731"/>
            <a:chExt cx="2453247" cy="33092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1" t="11542" r="41331" b="7523"/>
            <a:stretch/>
          </p:blipFill>
          <p:spPr>
            <a:xfrm>
              <a:off x="5140819" y="3075731"/>
              <a:ext cx="1245468" cy="3309257"/>
            </a:xfrm>
            <a:prstGeom prst="rect">
              <a:avLst/>
            </a:prstGeom>
          </p:spPr>
        </p:pic>
        <p:sp>
          <p:nvSpPr>
            <p:cNvPr id="18" name="Curved Up Arrow 17"/>
            <p:cNvSpPr/>
            <p:nvPr/>
          </p:nvSpPr>
          <p:spPr>
            <a:xfrm rot="18876727">
              <a:off x="5892098" y="4334709"/>
              <a:ext cx="1967670" cy="64183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8566376">
              <a:off x="6819014" y="4834360"/>
              <a:ext cx="965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3200" b="1" dirty="0">
                  <a:latin typeface="IRANSans" panose="02040503050201020203" pitchFamily="18" charset="-78"/>
                  <a:cs typeface="B Nazanin" panose="00000400000000000000" pitchFamily="2" charset="-78"/>
                </a:rPr>
                <a:t>همراه</a:t>
              </a:r>
              <a:endParaRPr lang="en-US" sz="3200" b="1" dirty="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8131879" y="3352969"/>
            <a:ext cx="157817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5400000">
            <a:off x="8892781" y="2933565"/>
            <a:ext cx="2917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8000" b="1" dirty="0">
                <a:solidFill>
                  <a:srgbClr val="92D05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موفقیت</a:t>
            </a:r>
            <a:endParaRPr lang="en-US" sz="8000" b="1" dirty="0">
              <a:solidFill>
                <a:srgbClr val="92D050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480" y="4150186"/>
            <a:ext cx="4068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1- ارائه ی مفاهیم</a:t>
            </a:r>
          </a:p>
          <a:p>
            <a:pPr algn="r" rtl="1"/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2- ایجاد اعتماد</a:t>
            </a:r>
          </a:p>
          <a:p>
            <a:pPr algn="r" rtl="1"/>
            <a:r>
              <a:rPr lang="fa-IR" sz="2400" b="1" dirty="0">
                <a:solidFill>
                  <a:srgbClr val="00B0F0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3- همراه نمودن افراد منفی تأثیرگذار</a:t>
            </a:r>
          </a:p>
        </p:txBody>
      </p:sp>
    </p:spTree>
    <p:extLst>
      <p:ext uri="{BB962C8B-B14F-4D97-AF65-F5344CB8AC3E}">
        <p14:creationId xmlns:p14="http://schemas.microsoft.com/office/powerpoint/2010/main" val="3697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4622305" y="1942006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595707" y="2670791"/>
              <a:ext cx="17556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73933" y="855413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3600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مجوزهای عبور</a:t>
            </a:r>
            <a:endParaRPr lang="en-US" sz="36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0346" y="4087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B Nazanin" panose="00000400000000000000" pitchFamily="2" charset="-78"/>
              </a:rPr>
              <a:t>گردآوری اطلاعات</a:t>
            </a:r>
            <a:endParaRPr lang="en-US" b="1" dirty="0"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9090" y="4087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4" y="1942006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47550" y="2899624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8587911" y="4247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3518408" y="4087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5317228" y="4247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DD80A-176D-4B34-9493-354067C24724}"/>
              </a:ext>
            </a:extLst>
          </p:cNvPr>
          <p:cNvGrpSpPr/>
          <p:nvPr/>
        </p:nvGrpSpPr>
        <p:grpSpPr>
          <a:xfrm>
            <a:off x="1381083" y="1942006"/>
            <a:ext cx="2947389" cy="3094758"/>
            <a:chOff x="-552192" y="1691217"/>
            <a:chExt cx="2947389" cy="3094758"/>
          </a:xfrm>
        </p:grpSpPr>
        <p:pic>
          <p:nvPicPr>
            <p:cNvPr id="14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57EDEDD-7812-45C1-BA14-65598386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192" y="16912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9B86E-8EC5-4B2B-A13C-81A2E061888F}"/>
                </a:ext>
              </a:extLst>
            </p:cNvPr>
            <p:cNvSpPr txBox="1"/>
            <p:nvPr/>
          </p:nvSpPr>
          <p:spPr>
            <a:xfrm>
              <a:off x="144660" y="26782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شفاف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6" name="Right Arrow 27">
            <a:extLst>
              <a:ext uri="{FF2B5EF4-FFF2-40B4-BE49-F238E27FC236}">
                <a16:creationId xmlns:a16="http://schemas.microsoft.com/office/drawing/2014/main" id="{70AB9E83-9C3C-4E1F-AAFE-671CCE3F498C}"/>
              </a:ext>
            </a:extLst>
          </p:cNvPr>
          <p:cNvSpPr/>
          <p:nvPr/>
        </p:nvSpPr>
        <p:spPr>
          <a:xfrm flipH="1">
            <a:off x="2068411" y="4247380"/>
            <a:ext cx="1429047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D1AAF-9257-4E04-B29F-4A44CE255D5B}"/>
              </a:ext>
            </a:extLst>
          </p:cNvPr>
          <p:cNvSpPr/>
          <p:nvPr/>
        </p:nvSpPr>
        <p:spPr>
          <a:xfrm>
            <a:off x="247726" y="4087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مدیریت واکنش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764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4" y="484529"/>
            <a:ext cx="4202911" cy="5918921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4100718" y="3278070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واکنش حاد</a:t>
            </a:r>
            <a:endParaRPr lang="es-ES" sz="4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00718" y="2164825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چهارم</a:t>
            </a:r>
            <a:endParaRPr lang="es-ES" sz="48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06" y="-454550"/>
            <a:ext cx="5893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264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1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34869" y="1339056"/>
            <a:ext cx="546113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پاسخهای شناختی </a:t>
            </a:r>
            <a:r>
              <a:rPr lang="en-US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(Cognitive Responses)</a:t>
            </a:r>
            <a:endParaRPr lang="fa-IR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انکار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(Denial)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سرزنش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(Blame)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احساس گناه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(Guilt)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بی اعتقادی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(Disbelief)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ترس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(Fear)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فقدان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(Loss)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پشیمانی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(Shame)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تعقل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(Intellectualization)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 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758156" y="51039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fa-IR" altLang="zh-CN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انواع واکنش حاد پس از دریافت خبر بد</a:t>
            </a:r>
            <a:endParaRPr lang="es-ES" altLang="zh-CN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41471" y="1626656"/>
            <a:ext cx="5465619" cy="205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پاسخ های عاطفی </a:t>
            </a:r>
            <a:r>
              <a:rPr lang="en-US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(Affective Responses)</a:t>
            </a:r>
            <a:endParaRPr lang="fa-IR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گریه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(tears)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خشم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 (Anger)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غم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  (Sadness) 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اضطراب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(Anxiety) 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راحتی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(relief) 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 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241472" y="4024445"/>
            <a:ext cx="5465619" cy="208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 </a:t>
            </a: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پاسخ های روان – فیزیولوژیک </a:t>
            </a:r>
            <a:endParaRPr lang="en-US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(Psychophysiological responses)</a:t>
            </a:r>
            <a:endParaRPr lang="fa-IR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ستیز یا گریز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(Fight or Flight)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ترک کردن اتاق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(Leaving the room)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- انزوا طلبی و گوشه گیری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(Withdrawal)</a:t>
            </a:r>
            <a:endParaRPr lang="en-US" sz="16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4909" y="5197276"/>
            <a:ext cx="6179128" cy="149715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algn="r" rtl="1">
              <a:lnSpc>
                <a:spcPct val="150000"/>
              </a:lnSpc>
            </a:pPr>
            <a:r>
              <a:rPr lang="fa-IR" sz="2800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... و در کل:</a:t>
            </a:r>
            <a:endParaRPr lang="fa-IR" b="1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-</a:t>
            </a: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فعال</a:t>
            </a:r>
            <a:r>
              <a:rPr lang="en-US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(Active)</a:t>
            </a:r>
            <a:r>
              <a:rPr lang="fa-IR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: </a:t>
            </a:r>
            <a:r>
              <a:rPr lang="fa-IR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خشم، جیغ و داد، ستیز، ترک اتاق و ...</a:t>
            </a:r>
            <a:endParaRPr lang="en-US" sz="1600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 algn="r" rtl="1">
              <a:lnSpc>
                <a:spcPct val="150000"/>
              </a:lnSpc>
            </a:pPr>
            <a:r>
              <a:rPr lang="fa-IR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- غیر فعال </a:t>
            </a:r>
            <a:r>
              <a:rPr lang="en-US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(Passive)</a:t>
            </a:r>
            <a:r>
              <a:rPr lang="fa-IR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: </a:t>
            </a:r>
            <a:r>
              <a:rPr lang="fa-IR" b="1" dirty="0">
                <a:solidFill>
                  <a:srgbClr val="00206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انکار، خیره شدن، ناله، غش کردن و ...</a:t>
            </a:r>
            <a:endParaRPr lang="en-US" sz="1600" dirty="0">
              <a:solidFill>
                <a:srgbClr val="00206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4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4" grpId="0"/>
      <p:bldP spid="5" grpId="0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2814" y="1987025"/>
            <a:ext cx="7305699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20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1- 2 تا 5 دقیقه زمان می برد</a:t>
            </a:r>
            <a:endParaRPr lang="en-US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eaLnBrk="1" hangingPunct="1">
              <a:lnSpc>
                <a:spcPct val="20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تمامی عکس العمل ها احساسی است نه منطقی</a:t>
            </a:r>
            <a:endParaRPr lang="en-US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eaLnBrk="1" hangingPunct="1">
              <a:lnSpc>
                <a:spcPct val="20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هیچ عکس العملی نیاز به پاسخ ندارد</a:t>
            </a:r>
            <a:endParaRPr lang="en-US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4- تنها تکنیک مورد استفاده، جملات کوتاه تأییدی است</a:t>
            </a:r>
          </a:p>
          <a:p>
            <a:pPr algn="r">
              <a:lnSpc>
                <a:spcPct val="200000"/>
              </a:lnSpc>
            </a:pPr>
            <a:r>
              <a:rPr lang="en-US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SCS (Short Confirmatory Statements)</a:t>
            </a:r>
            <a:endParaRPr lang="fa-IR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eaLnBrk="1" hangingPunct="1">
              <a:lnSpc>
                <a:spcPct val="200000"/>
              </a:lnSpc>
              <a:buFontTx/>
              <a:buNone/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5- استفاده از تماس بدنی در این فاز، ممنوع است</a:t>
            </a:r>
            <a:endParaRPr lang="en-US" altLang="zh-CN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24546" y="600106"/>
            <a:ext cx="8676456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fa-IR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مشخصات مرحله واکنش حاد</a:t>
            </a:r>
            <a:endParaRPr lang="es-ES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0" y="1421439"/>
            <a:ext cx="4074694" cy="50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7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551709" y="699746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1">
              <a:lnSpc>
                <a:spcPct val="150000"/>
              </a:lnSpc>
            </a:pPr>
            <a:r>
              <a:rPr lang="fa-IR" altLang="zh-CN" sz="36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دو روایت:</a:t>
            </a:r>
            <a:endParaRPr lang="es-ES" altLang="zh-CN" sz="36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64181" y="1821876"/>
            <a:ext cx="72591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1- حضرت رسول اکرم (ص):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خشم از شیطان است و شیطان از آتش و آتش را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به آب،خاموش توان کرد.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وقتی خشمگین شدید، وضو بگیرید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09" y="3993386"/>
            <a:ext cx="2426278" cy="2426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78" y="1597632"/>
            <a:ext cx="2466109" cy="2438426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364181" y="4567618"/>
            <a:ext cx="725912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حضرت امیر (ع):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موقع عصبانیت، نه تنبیه، نه دستور، نه تصمیم</a:t>
            </a:r>
          </a:p>
          <a:p>
            <a:pPr algn="r" rtl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60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983673"/>
            <a:ext cx="11263745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15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9</a:t>
            </a:r>
          </a:p>
          <a:p>
            <a:pPr algn="r">
              <a:lnSpc>
                <a:spcPct val="150000"/>
              </a:lnSpc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کدامیک از موارد زیر از مشخصه های مرحله ی </a:t>
            </a:r>
          </a:p>
          <a:p>
            <a:pPr algn="r">
              <a:lnSpc>
                <a:spcPct val="150000"/>
              </a:lnSpc>
            </a:pPr>
            <a:r>
              <a:rPr lang="fa-IR" altLang="zh-CN" sz="2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واکنش حاد نمی باشد؟</a:t>
            </a:r>
          </a:p>
          <a:p>
            <a:pPr algn="r" rtl="1">
              <a:lnSpc>
                <a:spcPct val="150000"/>
              </a:lnSpc>
              <a:defRPr/>
            </a:pPr>
            <a:endParaRPr lang="fa-IR" sz="3200" dirty="0">
              <a:solidFill>
                <a:srgbClr val="6F6F7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4"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الف) 2 تا 5 دقیقه زمان می برد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4"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ب) تمامی عکس العمل ها منطقی است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4"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ج) هیچ عکس العملی نیاز به پاسخ ندارد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4" algn="r">
              <a:lnSpc>
                <a:spcPct val="150000"/>
              </a:lnSpc>
            </a:pPr>
            <a:r>
              <a:rPr lang="fa-IR" altLang="zh-CN" sz="2400" dirty="0">
                <a:latin typeface="IRANSans" panose="02040503050201020203" pitchFamily="18" charset="-78"/>
                <a:cs typeface="IRANSans" panose="02040503050201020203" pitchFamily="18" charset="-78"/>
              </a:rPr>
              <a:t>د) استفاده از تماس بدنی در این فاز، ممنوع است</a:t>
            </a:r>
            <a:endParaRPr lang="en-US" altLang="zh-CN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" name="Picture 2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0546" y="1608858"/>
            <a:ext cx="2928603" cy="415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5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D388A-A2A9-4880-B89C-7CB5166CAC1A}"/>
              </a:ext>
            </a:extLst>
          </p:cNvPr>
          <p:cNvGrpSpPr/>
          <p:nvPr/>
        </p:nvGrpSpPr>
        <p:grpSpPr>
          <a:xfrm>
            <a:off x="-267817" y="3429000"/>
            <a:ext cx="2947389" cy="3094758"/>
            <a:chOff x="6136882" y="3383317"/>
            <a:chExt cx="2947389" cy="3094758"/>
          </a:xfrm>
        </p:grpSpPr>
        <p:pic>
          <p:nvPicPr>
            <p:cNvPr id="1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4ED5C30D-212B-4B76-AF64-ED6E72DD8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882" y="33833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92590-1828-4FDF-B561-9C53F1E4B06C}"/>
                </a:ext>
              </a:extLst>
            </p:cNvPr>
            <p:cNvSpPr txBox="1"/>
            <p:nvPr/>
          </p:nvSpPr>
          <p:spPr>
            <a:xfrm>
              <a:off x="6760206" y="4333035"/>
              <a:ext cx="18565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مطرح شدن </a:t>
              </a: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اولین موضوع منطقی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22" name="Curved Down Arrow 34">
            <a:extLst>
              <a:ext uri="{FF2B5EF4-FFF2-40B4-BE49-F238E27FC236}">
                <a16:creationId xmlns:a16="http://schemas.microsoft.com/office/drawing/2014/main" id="{49C4B9BB-BA4E-4B9F-9BB8-45AA1E665C80}"/>
              </a:ext>
            </a:extLst>
          </p:cNvPr>
          <p:cNvSpPr/>
          <p:nvPr/>
        </p:nvSpPr>
        <p:spPr>
          <a:xfrm rot="4193373" flipV="1">
            <a:off x="-829092" y="4254813"/>
            <a:ext cx="3151307" cy="1003262"/>
          </a:xfrm>
          <a:prstGeom prst="curvedDownArrow">
            <a:avLst>
              <a:gd name="adj1" fmla="val 25000"/>
              <a:gd name="adj2" fmla="val 50000"/>
              <a:gd name="adj3" fmla="val 2469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70A07F-2163-4811-B423-3722839F689C}"/>
              </a:ext>
            </a:extLst>
          </p:cNvPr>
          <p:cNvGrpSpPr/>
          <p:nvPr/>
        </p:nvGrpSpPr>
        <p:grpSpPr>
          <a:xfrm>
            <a:off x="4622305" y="799006"/>
            <a:ext cx="2947389" cy="3094758"/>
            <a:chOff x="2962517" y="1881621"/>
            <a:chExt cx="2947389" cy="3094758"/>
          </a:xfrm>
        </p:grpSpPr>
        <p:pic>
          <p:nvPicPr>
            <p:cNvPr id="9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31C7D03-D647-41D4-AB38-9D6B4C828B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17" y="1881621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41E86C-4A75-4F8B-BFE1-DFBDC457A13F}"/>
                </a:ext>
              </a:extLst>
            </p:cNvPr>
            <p:cNvSpPr txBox="1"/>
            <p:nvPr/>
          </p:nvSpPr>
          <p:spPr>
            <a:xfrm>
              <a:off x="3595707" y="2670791"/>
              <a:ext cx="175560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تأمین مکان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زمان مناسب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تعیین افراد جلسه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68786" y="27494"/>
            <a:ext cx="7329026" cy="987010"/>
          </a:xfrm>
        </p:spPr>
        <p:txBody>
          <a:bodyPr>
            <a:noAutofit/>
          </a:bodyPr>
          <a:lstStyle/>
          <a:p>
            <a:pPr algn="ctr"/>
            <a:r>
              <a:rPr lang="fa-IR" sz="3600" dirty="0">
                <a:solidFill>
                  <a:srgbClr val="00B0F0"/>
                </a:solidFill>
                <a:latin typeface="IRANSans" panose="02040503050201020203" pitchFamily="18" charset="-78"/>
                <a:ea typeface="+mn-ea"/>
                <a:cs typeface="IRANSans" panose="02040503050201020203" pitchFamily="18" charset="-78"/>
              </a:rPr>
              <a:t>مجوزهای عبور</a:t>
            </a:r>
            <a:endParaRPr lang="en-US" sz="3600" b="1" dirty="0">
              <a:solidFill>
                <a:srgbClr val="00B0F0"/>
              </a:solidFill>
              <a:latin typeface="IRANSans" panose="02040503050201020203" pitchFamily="18" charset="-78"/>
              <a:ea typeface="+mn-ea"/>
              <a:cs typeface="IRANSans" panose="02040503050201020203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0346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9090" y="2944046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بستر سازی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https://clipground.com/images/sign-board-clipart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14" y="799006"/>
            <a:ext cx="2947389" cy="309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747550" y="1756624"/>
            <a:ext cx="153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گردآوری اطلاعات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ایجاد اعتماد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8587911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D99966-BF9D-4CC3-93B7-9C7A95EDCCAB}"/>
              </a:ext>
            </a:extLst>
          </p:cNvPr>
          <p:cNvSpPr/>
          <p:nvPr/>
        </p:nvSpPr>
        <p:spPr>
          <a:xfrm>
            <a:off x="3518408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ارائه ی خبر بد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0" name="Right Arrow 32">
            <a:extLst>
              <a:ext uri="{FF2B5EF4-FFF2-40B4-BE49-F238E27FC236}">
                <a16:creationId xmlns:a16="http://schemas.microsoft.com/office/drawing/2014/main" id="{91ECA356-35D8-47F5-A30C-0F6DE96180A3}"/>
              </a:ext>
            </a:extLst>
          </p:cNvPr>
          <p:cNvSpPr/>
          <p:nvPr/>
        </p:nvSpPr>
        <p:spPr>
          <a:xfrm flipH="1">
            <a:off x="5325854" y="3104380"/>
            <a:ext cx="1442436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DD80A-176D-4B34-9493-354067C24724}"/>
              </a:ext>
            </a:extLst>
          </p:cNvPr>
          <p:cNvGrpSpPr/>
          <p:nvPr/>
        </p:nvGrpSpPr>
        <p:grpSpPr>
          <a:xfrm>
            <a:off x="1381083" y="799006"/>
            <a:ext cx="2947389" cy="3094758"/>
            <a:chOff x="-552192" y="1691217"/>
            <a:chExt cx="2947389" cy="3094758"/>
          </a:xfrm>
        </p:grpSpPr>
        <p:pic>
          <p:nvPicPr>
            <p:cNvPr id="14" name="Picture 2" descr="https://clipground.com/images/sign-board-clipart-7.jpg">
              <a:extLst>
                <a:ext uri="{FF2B5EF4-FFF2-40B4-BE49-F238E27FC236}">
                  <a16:creationId xmlns:a16="http://schemas.microsoft.com/office/drawing/2014/main" id="{357EDEDD-7812-45C1-BA14-655983869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2192" y="1691217"/>
              <a:ext cx="2947389" cy="30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49B86E-8EC5-4B2B-A13C-81A2E061888F}"/>
                </a:ext>
              </a:extLst>
            </p:cNvPr>
            <p:cNvSpPr txBox="1"/>
            <p:nvPr/>
          </p:nvSpPr>
          <p:spPr>
            <a:xfrm>
              <a:off x="144660" y="267822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شفاف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6" name="Right Arrow 27">
            <a:extLst>
              <a:ext uri="{FF2B5EF4-FFF2-40B4-BE49-F238E27FC236}">
                <a16:creationId xmlns:a16="http://schemas.microsoft.com/office/drawing/2014/main" id="{70AB9E83-9C3C-4E1F-AAFE-671CCE3F498C}"/>
              </a:ext>
            </a:extLst>
          </p:cNvPr>
          <p:cNvSpPr/>
          <p:nvPr/>
        </p:nvSpPr>
        <p:spPr>
          <a:xfrm flipH="1">
            <a:off x="2068411" y="3104380"/>
            <a:ext cx="1429047" cy="27893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D1AAF-9257-4E04-B29F-4A44CE255D5B}"/>
              </a:ext>
            </a:extLst>
          </p:cNvPr>
          <p:cNvSpPr/>
          <p:nvPr/>
        </p:nvSpPr>
        <p:spPr>
          <a:xfrm>
            <a:off x="247726" y="2944045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مدیریت واکنش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015AC3-476C-48FC-886F-8DC661FFC9D0}"/>
              </a:ext>
            </a:extLst>
          </p:cNvPr>
          <p:cNvSpPr/>
          <p:nvPr/>
        </p:nvSpPr>
        <p:spPr>
          <a:xfrm>
            <a:off x="1631070" y="5560313"/>
            <a:ext cx="1798820" cy="599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585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375223" y="3428999"/>
            <a:ext cx="526341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8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حمایت از خانواده</a:t>
            </a:r>
            <a:endParaRPr lang="es-ES" sz="48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10985" y="2105558"/>
            <a:ext cx="439189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4000" b="1" dirty="0">
                <a:solidFill>
                  <a:srgbClr val="00AEEF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بخش پنجم</a:t>
            </a:r>
            <a:endParaRPr lang="es-ES" sz="4000" b="1" dirty="0">
              <a:solidFill>
                <a:srgbClr val="00AEEF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050" name="Picture 2" descr="Care Provider In Wigan - Compassion Clipart - Png Download - Large Size Png  Image - PikPng">
            <a:extLst>
              <a:ext uri="{FF2B5EF4-FFF2-40B4-BE49-F238E27FC236}">
                <a16:creationId xmlns:a16="http://schemas.microsoft.com/office/drawing/2014/main" id="{00F4C756-80A9-4BB4-AD21-3F09BCD37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31" y="872066"/>
            <a:ext cx="3818828" cy="511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6876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ChangeArrowheads="1"/>
          </p:cNvSpPr>
          <p:nvPr/>
        </p:nvSpPr>
        <p:spPr bwMode="auto">
          <a:xfrm>
            <a:off x="1677957" y="903789"/>
            <a:ext cx="867568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a-IR" altLang="zh-CN" sz="24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میانگین زمانی مراحل چرخه ی اهدای عضو</a:t>
            </a:r>
            <a:endParaRPr lang="es-ES" altLang="zh-CN" sz="24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1185609" y="3346172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506413" y="3056304"/>
            <a:ext cx="2743200" cy="97715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1863517" y="3387636"/>
            <a:ext cx="2743200" cy="2980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412851" y="3346173"/>
            <a:ext cx="2743200" cy="381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4863331" y="3269973"/>
            <a:ext cx="2743200" cy="533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 rot="5400000">
            <a:off x="7030549" y="1636155"/>
            <a:ext cx="2743200" cy="380103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 rot="5400000">
            <a:off x="9197767" y="3269971"/>
            <a:ext cx="2743200" cy="533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976734" y="324629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بسترسازی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42500" y="3246293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>
                <a:cs typeface="B Nazanin" panose="00000400000000000000" pitchFamily="2" charset="-78"/>
              </a:rPr>
              <a:t>جمع آوری اطلاعات</a:t>
            </a:r>
            <a:endParaRPr lang="en-US" sz="2000" b="1" dirty="0">
              <a:cs typeface="B Nazanin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87657" y="3375603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عکس العمل حاد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503276" y="327706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علل عدم رضایت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12027" y="331634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برگرداندن مخالفت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786843" y="3277070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درخواست اهدای عضو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9778894" y="331634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خطرات بیولوژیک</a:t>
            </a:r>
            <a:endParaRPr lang="en-US" sz="1600" b="1" dirty="0">
              <a:solidFill>
                <a:schemeClr val="bg1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973514-A9B6-4864-AE60-F0A71345C76F}"/>
              </a:ext>
            </a:extLst>
          </p:cNvPr>
          <p:cNvGrpSpPr/>
          <p:nvPr/>
        </p:nvGrpSpPr>
        <p:grpSpPr>
          <a:xfrm>
            <a:off x="1389438" y="2173281"/>
            <a:ext cx="977153" cy="2743200"/>
            <a:chOff x="1406371" y="1267346"/>
            <a:chExt cx="977153" cy="2743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3D3C7B-CAD5-4D41-A6A6-57A973910B47}"/>
                </a:ext>
              </a:extLst>
            </p:cNvPr>
            <p:cNvSpPr/>
            <p:nvPr/>
          </p:nvSpPr>
          <p:spPr>
            <a:xfrm rot="5400000">
              <a:off x="523348" y="2150369"/>
              <a:ext cx="2743200" cy="9771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117F7B3-F646-4799-9965-DC2F52F9B469}"/>
                </a:ext>
              </a:extLst>
            </p:cNvPr>
            <p:cNvSpPr txBox="1"/>
            <p:nvPr/>
          </p:nvSpPr>
          <p:spPr>
            <a:xfrm rot="16200000">
              <a:off x="1051607" y="2371136"/>
              <a:ext cx="16866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جمع آوری اطلاعات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37CC41-5184-4318-ABD5-619C88F91CEA}"/>
              </a:ext>
            </a:extLst>
          </p:cNvPr>
          <p:cNvGrpSpPr/>
          <p:nvPr/>
        </p:nvGrpSpPr>
        <p:grpSpPr>
          <a:xfrm>
            <a:off x="2365464" y="2165072"/>
            <a:ext cx="382246" cy="2743200"/>
            <a:chOff x="2365464" y="2165072"/>
            <a:chExt cx="382246" cy="27432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B266BC3-5EA6-4606-AC5E-8034475850B9}"/>
                </a:ext>
              </a:extLst>
            </p:cNvPr>
            <p:cNvSpPr/>
            <p:nvPr/>
          </p:nvSpPr>
          <p:spPr>
            <a:xfrm rot="5400000">
              <a:off x="1185610" y="3346172"/>
              <a:ext cx="2743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8531D8-5380-44CC-A021-1FDC142F112D}"/>
                </a:ext>
              </a:extLst>
            </p:cNvPr>
            <p:cNvSpPr txBox="1"/>
            <p:nvPr/>
          </p:nvSpPr>
          <p:spPr>
            <a:xfrm rot="16200000">
              <a:off x="2033642" y="3277071"/>
              <a:ext cx="1002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solidFill>
                    <a:schemeClr val="bg1"/>
                  </a:solidFill>
                  <a:latin typeface="IRANSans" panose="02040503050201020203" pitchFamily="18" charset="-78"/>
                  <a:cs typeface="IRANSans" panose="02040503050201020203" pitchFamily="18" charset="-78"/>
                </a:rPr>
                <a:t>بسترسازی</a:t>
              </a:r>
              <a:endParaRPr lang="en-US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27FE1-50AF-4FD9-8745-E23698D0D0E9}"/>
              </a:ext>
            </a:extLst>
          </p:cNvPr>
          <p:cNvGrpSpPr/>
          <p:nvPr/>
        </p:nvGrpSpPr>
        <p:grpSpPr>
          <a:xfrm>
            <a:off x="2750955" y="2165075"/>
            <a:ext cx="338554" cy="2743200"/>
            <a:chOff x="2750955" y="2165075"/>
            <a:chExt cx="338554" cy="2743200"/>
          </a:xfrm>
        </p:grpSpPr>
        <p:sp>
          <p:nvSpPr>
            <p:cNvPr id="16" name="Rectangle 15"/>
            <p:cNvSpPr/>
            <p:nvPr/>
          </p:nvSpPr>
          <p:spPr>
            <a:xfrm rot="5400000">
              <a:off x="1548632" y="3384275"/>
              <a:ext cx="27432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2286885" y="3363490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a-IR" sz="1600" b="1" dirty="0">
                  <a:latin typeface="IRANSans" panose="02040503050201020203" pitchFamily="18" charset="-78"/>
                  <a:cs typeface="IRANSans" panose="02040503050201020203" pitchFamily="18" charset="-78"/>
                </a:rPr>
                <a:t>ارائه ی خبر بد</a:t>
              </a:r>
              <a:endParaRPr lang="en-US" sz="1600" b="1" dirty="0">
                <a:latin typeface="IRANSans" panose="02040503050201020203" pitchFamily="18" charset="-78"/>
                <a:cs typeface="IRANSans" panose="02040503050201020203" pitchFamily="18" charset="-78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 rot="5400000">
            <a:off x="3120816" y="2435139"/>
            <a:ext cx="2743200" cy="2203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B Nazanin" panose="000004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669755" y="3363489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از</a:t>
            </a:r>
            <a:r>
              <a:rPr lang="fa-IR" sz="1600" b="1" dirty="0">
                <a:solidFill>
                  <a:schemeClr val="bg1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  <a:r>
              <a:rPr lang="fa-IR" sz="1600" b="1" dirty="0">
                <a:latin typeface="IRANSans" panose="02040503050201020203" pitchFamily="18" charset="-78"/>
                <a:cs typeface="IRANSans" panose="02040503050201020203" pitchFamily="18" charset="-78"/>
              </a:rPr>
              <a:t>خانواده</a:t>
            </a:r>
            <a:endParaRPr lang="en-US" sz="16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65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39189" y="168793"/>
            <a:ext cx="7924799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B Nazanin" panose="00000400000000000000" pitchFamily="2" charset="-78"/>
              </a:rPr>
              <a:t>مهارتهای مورد نیاز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00" y="717668"/>
            <a:ext cx="4908290" cy="54934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47421" y="1024257"/>
            <a:ext cx="4414171" cy="1853851"/>
            <a:chOff x="7247421" y="1024257"/>
            <a:chExt cx="4414171" cy="1853851"/>
          </a:xfrm>
        </p:grpSpPr>
        <p:sp>
          <p:nvSpPr>
            <p:cNvPr id="4" name="Rectangle 5"/>
            <p:cNvSpPr txBox="1">
              <a:spLocks noChangeArrowheads="1"/>
            </p:cNvSpPr>
            <p:nvPr/>
          </p:nvSpPr>
          <p:spPr>
            <a:xfrm>
              <a:off x="9403301" y="1657231"/>
              <a:ext cx="2258291" cy="4285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fa-IR" altLang="zh-CN" sz="2400" b="1" dirty="0">
                  <a:solidFill>
                    <a:srgbClr val="92D050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ارائه ی مفاهیم: </a:t>
              </a:r>
            </a:p>
            <a:p>
              <a:pPr marL="0" indent="0" algn="ctr" rtl="1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fa-IR" altLang="zh-CN" sz="1800" b="1" dirty="0"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0" indent="0" algn="r" rtl="1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fa-IR" altLang="zh-CN" sz="1800" b="1" dirty="0"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457200" indent="-457200" algn="r" rtl="1">
                <a:spcBef>
                  <a:spcPts val="600"/>
                </a:spcBef>
                <a:buFont typeface="Arial" panose="020B0604020202020204" pitchFamily="34" charset="0"/>
                <a:buAutoNum type="arabicPeriod"/>
              </a:pPr>
              <a:endParaRPr lang="fa-IR" altLang="zh-CN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457200" indent="-457200" algn="r" rtl="1">
                <a:spcBef>
                  <a:spcPts val="600"/>
                </a:spcBef>
                <a:buFont typeface="Arial" panose="020B0604020202020204" pitchFamily="34" charset="0"/>
                <a:buAutoNum type="arabicPeriod"/>
              </a:pPr>
              <a:endParaRPr lang="zh-CN" alt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</p:txBody>
        </p:sp>
        <p:sp>
          <p:nvSpPr>
            <p:cNvPr id="8" name="Right Bracket 7"/>
            <p:cNvSpPr/>
            <p:nvPr/>
          </p:nvSpPr>
          <p:spPr>
            <a:xfrm>
              <a:off x="8814483" y="1184660"/>
              <a:ext cx="166254" cy="1528643"/>
            </a:xfrm>
            <a:prstGeom prst="rightBracket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7247421" y="1024257"/>
              <a:ext cx="1416628" cy="185385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solidFill>
                    <a:schemeClr val="bg1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اعتقاد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solidFill>
                    <a:schemeClr val="bg1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علاقه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solidFill>
                    <a:schemeClr val="bg1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دانش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solidFill>
                    <a:schemeClr val="bg1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سخنوری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18090" y="2961913"/>
            <a:ext cx="5584176" cy="3447484"/>
            <a:chOff x="5918090" y="2961913"/>
            <a:chExt cx="5584176" cy="3447484"/>
          </a:xfrm>
        </p:grpSpPr>
        <p:sp>
          <p:nvSpPr>
            <p:cNvPr id="5" name="Rectangle 5"/>
            <p:cNvSpPr txBox="1">
              <a:spLocks noChangeArrowheads="1"/>
            </p:cNvSpPr>
            <p:nvPr/>
          </p:nvSpPr>
          <p:spPr>
            <a:xfrm>
              <a:off x="9403301" y="4370293"/>
              <a:ext cx="2098965" cy="42857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fa-IR" altLang="zh-CN" sz="2400" b="1" dirty="0">
                  <a:solidFill>
                    <a:srgbClr val="92D050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ایجاد اعتماد:</a:t>
              </a:r>
            </a:p>
            <a:p>
              <a:pPr marL="0" indent="0" algn="ctr" rtl="1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fa-IR" altLang="zh-CN" sz="1800" b="1" dirty="0"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0" indent="0" algn="r" rtl="1"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fa-IR" altLang="zh-CN" sz="1800" b="1" dirty="0"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457200" indent="-457200" algn="r" rtl="1">
                <a:spcBef>
                  <a:spcPts val="600"/>
                </a:spcBef>
                <a:buFont typeface="Arial" panose="020B0604020202020204" pitchFamily="34" charset="0"/>
                <a:buAutoNum type="arabicPeriod"/>
              </a:pPr>
              <a:endParaRPr lang="fa-IR" altLang="zh-CN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  <a:p>
              <a:pPr marL="457200" indent="-457200" algn="r" rtl="1">
                <a:spcBef>
                  <a:spcPts val="600"/>
                </a:spcBef>
                <a:buFont typeface="Arial" panose="020B0604020202020204" pitchFamily="34" charset="0"/>
                <a:buAutoNum type="arabicPeriod"/>
              </a:pPr>
              <a:endParaRPr lang="zh-CN" alt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IRANSans" panose="02040503050201020203" pitchFamily="18" charset="-78"/>
                <a:ea typeface="宋体" charset="-122"/>
                <a:cs typeface="B Nazanin" panose="00000400000000000000" pitchFamily="2" charset="-78"/>
              </a:endParaRPr>
            </a:p>
          </p:txBody>
        </p:sp>
        <p:sp>
          <p:nvSpPr>
            <p:cNvPr id="10" name="Right Bracket 9"/>
            <p:cNvSpPr/>
            <p:nvPr/>
          </p:nvSpPr>
          <p:spPr>
            <a:xfrm>
              <a:off x="8814483" y="3189420"/>
              <a:ext cx="166254" cy="3021699"/>
            </a:xfrm>
            <a:prstGeom prst="rightBracket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IRANSans" panose="02040503050201020203" pitchFamily="18" charset="-78"/>
                <a:cs typeface="B Nazanin" panose="00000400000000000000" pitchFamily="2" charset="-7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18090" y="2961913"/>
              <a:ext cx="2792481" cy="344748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منش خوب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همدلی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اثبات بی طرفی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بیان معایب و مزایا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احاطه ی کامل به موضوع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فرهنگ همسان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solidFill>
                    <a:schemeClr val="bg1"/>
                  </a:solidFill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ترجیحاً خواستگاه مشابه</a:t>
              </a:r>
            </a:p>
            <a:p>
              <a:pPr algn="r" rtl="1">
                <a:spcBef>
                  <a:spcPts val="600"/>
                </a:spcBef>
              </a:pPr>
              <a:r>
                <a:rPr lang="fa-IR" altLang="zh-CN" b="1" dirty="0">
                  <a:latin typeface="IRANSans" panose="02040503050201020203" pitchFamily="18" charset="-78"/>
                  <a:ea typeface="宋体" charset="-122"/>
                  <a:cs typeface="B Nazanin" panose="00000400000000000000" pitchFamily="2" charset="-78"/>
                </a:rPr>
                <a:t>عدم پافشاری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7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67095" y="796859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800" cap="all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شاخص های مرحله حمایت از خانواده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66896" y="1442376"/>
            <a:ext cx="10972799" cy="30687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70000"/>
              </a:lnSpc>
            </a:pPr>
            <a:r>
              <a:rPr lang="fa-IR" sz="18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روحی از خانواده بعد از شنیدن خبر بد و طی شدن مرحله واکنش های حاد</a:t>
            </a:r>
          </a:p>
          <a:p>
            <a:pPr>
              <a:lnSpc>
                <a:spcPct val="170000"/>
              </a:lnSpc>
            </a:pPr>
            <a:r>
              <a:rPr lang="fa-IR" sz="1800" b="1" dirty="0">
                <a:latin typeface="IRANSans" panose="02040503050201020203" pitchFamily="18" charset="-78"/>
                <a:cs typeface="IRANSans" panose="02040503050201020203" pitchFamily="18" charset="-78"/>
              </a:rPr>
              <a:t>پاسخ به تمام سؤالات خانواده : صادقانه، صبورانه، شفاف و با دقت</a:t>
            </a:r>
          </a:p>
          <a:p>
            <a:pPr lvl="0">
              <a:lnSpc>
                <a:spcPct val="170000"/>
              </a:lnSpc>
            </a:pPr>
            <a:r>
              <a:rPr lang="fa-IR" sz="1800" b="1" dirty="0">
                <a:latin typeface="IRANSans" panose="02040503050201020203" pitchFamily="18" charset="-78"/>
                <a:cs typeface="IRANSans" panose="02040503050201020203" pitchFamily="18" charset="-78"/>
              </a:rPr>
              <a:t>استفاده از تماسهای فیزیکی</a:t>
            </a:r>
          </a:p>
          <a:p>
            <a:pPr>
              <a:lnSpc>
                <a:spcPct val="170000"/>
              </a:lnSpc>
            </a:pPr>
            <a:r>
              <a:rPr lang="fa-IR" sz="1800" b="1" dirty="0">
                <a:latin typeface="IRANSans" panose="02040503050201020203" pitchFamily="18" charset="-78"/>
                <a:cs typeface="IRANSans" panose="02040503050201020203" pitchFamily="18" charset="-78"/>
              </a:rPr>
              <a:t>این مرحله بسته به تبحر رضایت گیر، باور جامعه از مرگ مغزی به عنوان یک مرگ، میزان آگاهی عموم از اهدای عضو، فرهنگ، مذهب و باورهای اجتماعی مناطق مختلف، ممکن است چندین ساعت و حتی چند روز طول بکشد</a:t>
            </a:r>
            <a:endParaRPr lang="en-US" sz="1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>
              <a:lnSpc>
                <a:spcPct val="170000"/>
              </a:lnSpc>
            </a:pPr>
            <a:r>
              <a:rPr lang="fa-IR" sz="1800" b="1" dirty="0">
                <a:latin typeface="IRANSans" panose="02040503050201020203" pitchFamily="18" charset="-78"/>
                <a:cs typeface="IRANSans" panose="02040503050201020203" pitchFamily="18" charset="-78"/>
              </a:rPr>
              <a:t>مجوز عبور از این مرحله به مرحله بعد  فقط با پذیرفتن مرگ توسط خانواده می باشد</a:t>
            </a:r>
            <a:endParaRPr lang="en-US" sz="18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0" indent="0" algn="ctr">
              <a:lnSpc>
                <a:spcPct val="170000"/>
              </a:lnSpc>
              <a:buFont typeface="Arial" panose="020B0604020202020204" pitchFamily="34" charset="0"/>
              <a:buNone/>
            </a:pPr>
            <a:endParaRPr lang="en-US" sz="1800" b="1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050" name="Picture 2" descr="Therapy clipart multidisciplinary team, Therapy multidisciplinary team  Transparent FREE for download on WebStockReview 20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2" b="42754"/>
          <a:stretch/>
        </p:blipFill>
        <p:spPr bwMode="auto">
          <a:xfrm>
            <a:off x="2728912" y="4659191"/>
            <a:ext cx="6734175" cy="20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3050" y="2402500"/>
            <a:ext cx="998912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lnSpc>
                <a:spcPct val="200000"/>
              </a:lnSpc>
              <a:buFontTx/>
              <a:buNone/>
            </a:pP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کدامیک از موارد زیر از مشخصه های مرحله ی حمایت از خانواده نمی باشد؟</a:t>
            </a:r>
          </a:p>
          <a:p>
            <a:pPr algn="r" eaLnBrk="1" hangingPunct="1">
              <a:lnSpc>
                <a:spcPct val="200000"/>
              </a:lnSpc>
              <a:buFontTx/>
              <a:buNone/>
            </a:pPr>
            <a:endParaRPr lang="fa-IR" altLang="zh-CN" sz="2400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200000"/>
              </a:lnSpc>
            </a:pPr>
            <a:r>
              <a:rPr lang="fa-IR" altLang="zh-CN" sz="2000" dirty="0">
                <a:latin typeface="IRANSans" panose="02040503050201020203" pitchFamily="18" charset="-78"/>
                <a:cs typeface="IRANSans" panose="02040503050201020203" pitchFamily="18" charset="-78"/>
              </a:rPr>
              <a:t>الف) </a:t>
            </a: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حمایت روحی و استمالت خانواده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20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پاسخ به تمام سؤالات خانواده با شکیبای و دقت</a:t>
            </a:r>
          </a:p>
          <a:p>
            <a:pPr algn="r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پذیرفتن مرگ مغزی به عنوان مرگ توسط خانواده</a:t>
            </a:r>
          </a:p>
          <a:p>
            <a:pPr algn="r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این مرحله از زمره مراحل کوتاه مدت چرخه ی رضایت گیری است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592267" y="1212874"/>
            <a:ext cx="195700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10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19" y="2703369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67096" y="446809"/>
            <a:ext cx="7772400" cy="12404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Nazanin" panose="00000400000000000000" pitchFamily="2" charset="-78"/>
              </a:defRPr>
            </a:lvl1pPr>
          </a:lstStyle>
          <a:p>
            <a:pPr>
              <a:lnSpc>
                <a:spcPct val="150000"/>
              </a:lnSpc>
            </a:pPr>
            <a:r>
              <a:rPr lang="fa-IR" sz="2800" cap="all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مجوز آغاز این مرحله: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43270" y="1288773"/>
            <a:ext cx="10305459" cy="49841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گذر از عکس العمل های احساسی و ذکر اولین جمله یا سؤال منطقی مانند:</a:t>
            </a:r>
            <a:endParaRPr lang="en-US" sz="2400" b="1" dirty="0">
              <a:solidFill>
                <a:srgbClr val="92D05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ولی اون که بدنش گرمه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داره نفس می کشه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قلبش داره می زنه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من خودم دیدم دستاشو تکون می داد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شما رو به خدا هرکاری می تونید براش بکنید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0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هرجایی لازم باشه می بریمش؛ پولش اصلا برامون مهم نیست ...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 b="1" dirty="0">
              <a:solidFill>
                <a:srgbClr val="747475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076" name="Picture 4" descr="Britannica Library | Perth Union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761" y="2105892"/>
            <a:ext cx="4253347" cy="43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051441" y="854948"/>
            <a:ext cx="8915402" cy="52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1- شنیدن فعال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(Active listening)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2- تشخیص و تمایز احساس خانواده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(differentiation of emotion)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3- تأیید و توضیح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Confirmation and Explanation (C&amp;E)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4- استعاره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(Metaphor)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5- بازپردازی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(Paraphrasing)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6- همدلی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(Condolence)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7- روش تأیید مرگ مغزی 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(Brain dead Confirmation method)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8- ارائه ی کپی و یا اصل پرونده 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(بر اساس قوانین موجود در کشورهای مختلف)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(delivery of documents)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9- تداعی معانی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(Association)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10- اعلام همکاری با ایشان در ویزیت سایر پزشکان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(Cooperation)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11- ارسال گزارش مکتوب برای پزشکان مورد نظر خانواده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(Sending Report)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12- واگذاری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(Assignment)</a:t>
            </a:r>
          </a:p>
          <a:p>
            <a:pPr lvl="1" algn="r" rtl="1">
              <a:lnSpc>
                <a:spcPct val="150000"/>
              </a:lnSpc>
            </a:pPr>
            <a:r>
              <a:rPr lang="fa-IR" b="1" dirty="0">
                <a:latin typeface="IRANSans" panose="02040503050201020203" pitchFamily="18" charset="-78"/>
                <a:cs typeface="IRANSans" panose="02040503050201020203" pitchFamily="18" charset="-78"/>
              </a:rPr>
              <a:t>13- سؤال باز نوعدوستی </a:t>
            </a:r>
            <a:r>
              <a:rPr lang="en-US" b="1" dirty="0">
                <a:latin typeface="IRANSans" panose="02040503050201020203" pitchFamily="18" charset="-78"/>
                <a:cs typeface="IRANSans" panose="02040503050201020203" pitchFamily="18" charset="-78"/>
              </a:rPr>
              <a:t>(Generosity Open Question)</a:t>
            </a:r>
          </a:p>
          <a:p>
            <a:pPr algn="r" rtl="1">
              <a:lnSpc>
                <a:spcPct val="150000"/>
              </a:lnSpc>
              <a:spcBef>
                <a:spcPct val="20000"/>
              </a:spcBef>
              <a:spcAft>
                <a:spcPts val="200"/>
              </a:spcAft>
              <a:buClr>
                <a:schemeClr val="accent1"/>
              </a:buClr>
              <a:buSzPct val="70000"/>
              <a:defRPr/>
            </a:pP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15283" y="54589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تکنیک های قابل استفاده در این مرحله: 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816589"/>
            <a:ext cx="4119551" cy="52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2691098" y="2415891"/>
            <a:ext cx="9204830" cy="525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20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تأیید و توضیح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Confirmation and Explanation (C&amp;E)</a:t>
            </a:r>
          </a:p>
          <a:p>
            <a:pPr lvl="1" algn="r" rtl="1">
              <a:lnSpc>
                <a:spcPct val="20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استعاره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(Metaphor)</a:t>
            </a:r>
          </a:p>
          <a:p>
            <a:pPr lvl="1" algn="r" rtl="1">
              <a:lnSpc>
                <a:spcPct val="200000"/>
              </a:lnSpc>
            </a:pPr>
            <a:r>
              <a:rPr lang="fa-IR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بازپردازی </a:t>
            </a:r>
            <a:r>
              <a:rPr lang="en-US" sz="2400" b="1" dirty="0">
                <a:latin typeface="IRANSans" panose="02040503050201020203" pitchFamily="18" charset="-78"/>
                <a:cs typeface="IRANSans" panose="02040503050201020203" pitchFamily="18" charset="-78"/>
              </a:rPr>
              <a:t>(Paraphrasing)</a:t>
            </a:r>
          </a:p>
          <a:p>
            <a:pPr lvl="1" algn="r" rtl="1">
              <a:lnSpc>
                <a:spcPct val="200000"/>
              </a:lnSpc>
            </a:pPr>
            <a:endParaRPr lang="en-US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 rtl="1">
              <a:lnSpc>
                <a:spcPct val="200000"/>
              </a:lnSpc>
              <a:spcBef>
                <a:spcPct val="20000"/>
              </a:spcBef>
              <a:spcAft>
                <a:spcPts val="200"/>
              </a:spcAft>
              <a:buClr>
                <a:schemeClr val="accent1"/>
              </a:buClr>
              <a:buSzPct val="70000"/>
              <a:defRPr/>
            </a:pPr>
            <a:r>
              <a:rPr lang="en-US" sz="3200" dirty="0">
                <a:latin typeface="IRANSans" panose="02040503050201020203" pitchFamily="18" charset="-78"/>
                <a:cs typeface="IRANSans" panose="02040503050201020203" pitchFamily="18" charset="-78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58156" y="845126"/>
            <a:ext cx="86756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fa-IR" sz="28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تکنیک های مختص این بخش: </a:t>
            </a:r>
            <a:endParaRPr lang="es-ES" sz="28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2" y="1260763"/>
            <a:ext cx="2997334" cy="47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06455" y="3617595"/>
            <a:ext cx="11213739" cy="7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محورها: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آغاز تمام جملات با الفاظ مثبت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2- جمله ی پس از "اما"، حتماً باید دلیل مستند ما برای مخالفت 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با موضوع باشد و به عبارتی دیگر، پاسخی است به سؤال "چرا نه؟"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همراهی با تکنیک های "استعاره" و "بازپردازی"</a:t>
            </a:r>
          </a:p>
          <a:p>
            <a:pPr lvl="1" algn="r" rtl="1">
              <a:lnSpc>
                <a:spcPct val="150000"/>
              </a:lnSpc>
            </a:pPr>
            <a:endParaRPr lang="fa-IR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15579" y="829289"/>
            <a:ext cx="97954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2- تأیید و توضیح </a:t>
            </a:r>
            <a:r>
              <a:rPr lang="en-US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Confirmation and Explanation (C&amp;E)</a:t>
            </a:r>
          </a:p>
        </p:txBody>
      </p:sp>
      <p:sp>
        <p:nvSpPr>
          <p:cNvPr id="2" name="Rectangle 1"/>
          <p:cNvSpPr/>
          <p:nvPr/>
        </p:nvSpPr>
        <p:spPr>
          <a:xfrm>
            <a:off x="1315578" y="1845515"/>
            <a:ext cx="9601200" cy="2576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نام رایج این تکنیک، بله ... اما </a:t>
            </a:r>
            <a:r>
              <a:rPr lang="en-US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(</a:t>
            </a:r>
            <a:r>
              <a:rPr lang="en-US" sz="2000" b="1" dirty="0" err="1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Yras</a:t>
            </a:r>
            <a:r>
              <a:rPr lang="en-US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… But)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</a:t>
            </a:r>
            <a:r>
              <a:rPr lang="fa-IR" sz="2000" b="1" dirty="0">
                <a:effectLst/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است</a:t>
            </a:r>
          </a:p>
          <a:p>
            <a:pPr marL="457200" algn="r" rtl="1">
              <a:lnSpc>
                <a:spcPct val="150000"/>
              </a:lnSpc>
              <a:spcAft>
                <a:spcPts val="1000"/>
              </a:spcAft>
              <a:tabLst>
                <a:tab pos="3500755" algn="l"/>
              </a:tabLst>
            </a:pP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این تکنیک مختص مواردی است که خانواده موضوعی را متفاوت با واقعیت موجود بیان می کنند و رضایت گیر سعی می کند که واقعیت موضوع را بدون هیچ مقابله و برخورد ناراحت کننده ای، به ایشان ارائه نماید.</a:t>
            </a:r>
            <a:endParaRPr lang="en-US" sz="2000" b="1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endParaRPr lang="en-US" dirty="0">
              <a:effectLst/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4098" name="Picture 2" descr="Riara Un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5" y="3617595"/>
            <a:ext cx="3224934" cy="32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6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927" y="2471172"/>
            <a:ext cx="998912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eaLnBrk="1" hangingPunct="1">
              <a:lnSpc>
                <a:spcPct val="200000"/>
              </a:lnSpc>
              <a:buFontTx/>
              <a:buNone/>
            </a:pP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کدامیک از موارد زیر از مشخصات تکنیک </a:t>
            </a:r>
            <a:r>
              <a:rPr lang="en-US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C &amp; E</a:t>
            </a:r>
            <a:r>
              <a:rPr lang="fa-IR" altLang="zh-CN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 نمی باشد؟</a:t>
            </a:r>
          </a:p>
          <a:p>
            <a:pPr algn="r" eaLnBrk="1" hangingPunct="1">
              <a:lnSpc>
                <a:spcPct val="200000"/>
              </a:lnSpc>
              <a:buFontTx/>
              <a:buNone/>
            </a:pPr>
            <a:endParaRPr lang="fa-IR" altLang="zh-CN" sz="24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الف) در مواردی استفاده می شود که مخاطب صحبتی غیر واقع و یا عیر منطقی می کند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algn="r">
              <a:lnSpc>
                <a:spcPct val="20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ب) شروع تمام جملات مصاحبه گر باید مثبت باشد</a:t>
            </a:r>
          </a:p>
          <a:p>
            <a:pPr algn="r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ج) در این تکنیک، مصاحبه گر باید کاملا مطالب مخاطبش را تأیید کند</a:t>
            </a:r>
          </a:p>
          <a:p>
            <a:pPr algn="r" rtl="1">
              <a:lnSpc>
                <a:spcPct val="200000"/>
              </a:lnSpc>
            </a:pP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د) نام دیگر این تکنیک، </a:t>
            </a:r>
            <a:r>
              <a:rPr lang="en-US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Yes and But</a:t>
            </a:r>
            <a:r>
              <a:rPr lang="fa-IR" altLang="zh-CN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است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618133" y="1143000"/>
            <a:ext cx="152092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200000"/>
              </a:lnSpc>
              <a:defRPr/>
            </a:pPr>
            <a:r>
              <a:rPr lang="fa-IR" sz="3200" b="1" dirty="0">
                <a:solidFill>
                  <a:srgbClr val="27C2F9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سؤال 11</a:t>
            </a:r>
            <a:endParaRPr lang="es-ES" sz="3200" b="1" dirty="0">
              <a:solidFill>
                <a:srgbClr val="27C2F9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4" name="Picture 3" descr="Question mark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473" y="2357006"/>
            <a:ext cx="2341417" cy="332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56412" y="212580"/>
            <a:ext cx="9795493" cy="85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مثالی برای تکنیک "بله ... اما"</a:t>
            </a:r>
            <a:endParaRPr lang="en-US" sz="2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41273" y="1068691"/>
            <a:ext cx="7038106" cy="5950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پدر:</a:t>
            </a:r>
            <a:r>
              <a:rPr lang="fa-IR" sz="24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پرونده رو بدید من ببرم به چند پزشک دیگه نشون بدم</a:t>
            </a:r>
          </a:p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مصاحبه کننده: </a:t>
            </a:r>
            <a:r>
              <a:rPr lang="fa-IR" sz="2000" b="1" i="1" u="sng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بله ... 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چرا که نه؟ ... حتماً ... این حق مسلم شماست ... الان می گویم یک کپی از بخش های مهم پرونده را در اختیارتان قرار دهند ... </a:t>
            </a:r>
            <a:r>
              <a:rPr lang="fa-IR" sz="2000" b="1" i="1" u="sng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ولی</a:t>
            </a: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فقط به عنوان یک مشاور باید خدمتتان عرض کنم که تأیید و یا رد مرگ مغزی، با معاینات بالینی امکان پذیر است و هیچ پزشکی نمی تواند صرفاً با مطالعه ی پرونده، کمکی در این مورد به شما بکند؛ مگر آنکه هماهنگ بفرمایید بیایند اینجا و معاینه کنند؛ این مثل این می ماند که شما عکسی از موتور خودروی خود را به یک مکانیک نشان دهید و از او بپرسید آیا موتور این ماشین خوب کار می کند یا نه</a:t>
            </a:r>
            <a:r>
              <a:rPr lang="fa-IR" sz="20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 (تکنیک تداعی معانی یا </a:t>
            </a:r>
            <a:r>
              <a:rPr lang="en-US" sz="20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Association</a:t>
            </a:r>
            <a:r>
              <a:rPr lang="fa-IR" sz="2000" b="1" dirty="0">
                <a:solidFill>
                  <a:srgbClr val="92D050"/>
                </a:solidFill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)</a:t>
            </a:r>
            <a:endParaRPr lang="en-US" sz="2000" b="1" dirty="0">
              <a:solidFill>
                <a:srgbClr val="92D050"/>
              </a:solidFill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marL="457200" marR="0" algn="just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endParaRPr lang="en-US" dirty="0">
              <a:effectLst/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7170" name="Picture 2" descr="Library of convincing jpg transparent download png files ▻▻▻ Clipart Art  2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7" y="1186931"/>
            <a:ext cx="3228109" cy="48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8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831272" y="2851316"/>
            <a:ext cx="11213739" cy="7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محورها: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1- استعاره باید بسیار به موضوع اصلی نزدیک باشد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2-  استعاره به کار برده شده باید برای مخاطب آشنا باشد</a:t>
            </a:r>
          </a:p>
          <a:p>
            <a:pPr lvl="1" algn="r" rtl="1">
              <a:lnSpc>
                <a:spcPct val="150000"/>
              </a:lnSpc>
            </a:pP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3- استعاره ها باید ترجیحاً از امثال و اصطلاحات متناسب با فرهنگ مخاطب باشد</a:t>
            </a:r>
          </a:p>
          <a:p>
            <a:pPr lvl="1" algn="r" rtl="1">
              <a:lnSpc>
                <a:spcPct val="150000"/>
              </a:lnSpc>
            </a:pPr>
            <a:endParaRPr lang="fa-IR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02327" y="524489"/>
            <a:ext cx="97954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3- استعاره </a:t>
            </a:r>
            <a:r>
              <a:rPr lang="en-US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(Metaphor)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2327" y="1427336"/>
            <a:ext cx="9601200" cy="152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کاربردی ترین تکنیک است در این مرحله برای تفهیم "مرگ مغزی = مرگ" است؛ یعنی تفهیم اینکه می تواند پدیده ای علی رغم وجود برخی علائم ظاهری حیات، مرده باشد. </a:t>
            </a:r>
            <a:endParaRPr lang="en-US" sz="2000" b="1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endParaRPr lang="en-US" dirty="0">
              <a:effectLst/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5122" name="Picture 2" descr="Download Girl Holding Valentine's Day Flowers Clip Art - Girl With Flowers  Clipart - Full Size PNG Image - PNG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2371213"/>
            <a:ext cx="2464433" cy="40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6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435927" y="2643498"/>
            <a:ext cx="8650647" cy="75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1"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مادر: </a:t>
            </a: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ولی فرزند من زنده است؛ قلبش داره نی زنه ... داره نفس می کشه</a:t>
            </a:r>
          </a:p>
          <a:p>
            <a:pPr lvl="1" algn="r" rtl="1">
              <a:lnSpc>
                <a:spcPct val="150000"/>
              </a:lnSpc>
            </a:pPr>
            <a:r>
              <a:rPr lang="fa-IR" sz="2400" b="1" dirty="0">
                <a:solidFill>
                  <a:srgbClr val="92D05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مصاحبه کننده: </a:t>
            </a:r>
            <a:r>
              <a:rPr lang="fa-IR" sz="2000" b="1" i="1" u="sng" dirty="0">
                <a:latin typeface="IRANSans" panose="02040503050201020203" pitchFamily="18" charset="-78"/>
                <a:cs typeface="IRANSans" panose="02040503050201020203" pitchFamily="18" charset="-78"/>
              </a:rPr>
              <a:t>بله</a:t>
            </a: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.اینطور به نظر می رسد </a:t>
            </a:r>
            <a:r>
              <a:rPr lang="fa-IR" sz="2000" b="1" i="1" u="sng" dirty="0">
                <a:latin typeface="IRANSans" panose="02040503050201020203" pitchFamily="18" charset="-78"/>
                <a:cs typeface="IRANSans" panose="02040503050201020203" pitchFamily="18" charset="-78"/>
              </a:rPr>
              <a:t>ولی</a:t>
            </a:r>
            <a:r>
              <a:rPr lang="fa-IR" sz="2000" b="1" dirty="0">
                <a:latin typeface="IRANSans" panose="02040503050201020203" pitchFamily="18" charset="-78"/>
                <a:cs typeface="IRANSans" panose="02040503050201020203" pitchFamily="18" charset="-78"/>
              </a:rPr>
              <a:t> عزیز شما الان مانند گلی است که از شاخه چیده شده؛ اول شاداب و تازه به نظر می آید و  بعد از چند ساعت پژمرده می شود. چند روز میتوانیم نگهش داریم؟ حتی اگر در سایه و آب باشد باز از بین میرود.</a:t>
            </a:r>
            <a:endParaRPr lang="en-US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fa-IR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fa-IR" sz="2000" b="1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lvl="1" algn="r" rtl="1">
              <a:lnSpc>
                <a:spcPct val="150000"/>
              </a:lnSpc>
            </a:pPr>
            <a:endParaRPr lang="en-US" sz="32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02327" y="524489"/>
            <a:ext cx="97954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1" algn="ctr" rtl="1">
              <a:lnSpc>
                <a:spcPct val="150000"/>
              </a:lnSpc>
            </a:pPr>
            <a:r>
              <a:rPr lang="fa-IR" sz="2800" b="1" dirty="0">
                <a:solidFill>
                  <a:srgbClr val="00B0F0"/>
                </a:solidFill>
                <a:latin typeface="IRANSans" panose="02040503050201020203" pitchFamily="18" charset="-78"/>
                <a:cs typeface="IRANSans" panose="02040503050201020203" pitchFamily="18" charset="-78"/>
              </a:rPr>
              <a:t>رایج ترین مثال استعاره</a:t>
            </a:r>
            <a:endParaRPr lang="en-US" sz="2800" b="1" dirty="0">
              <a:solidFill>
                <a:srgbClr val="00B0F0"/>
              </a:solidFill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2327" y="1427336"/>
            <a:ext cx="960120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ctr" rtl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tabLst>
                <a:tab pos="3500755" algn="l"/>
              </a:tabLst>
            </a:pPr>
            <a:r>
              <a:rPr lang="fa-IR" sz="2000" b="1" dirty="0">
                <a:latin typeface="IRANSans" panose="02040503050201020203" pitchFamily="18" charset="-78"/>
                <a:ea typeface="Times New Roman" panose="02020603050405020304" pitchFamily="18" charset="0"/>
                <a:cs typeface="IRANSans" panose="02040503050201020203" pitchFamily="18" charset="-78"/>
              </a:rPr>
              <a:t>مثال زیر ترکیبی از دو تکنیک "بله ... اما" و "استعاره" است</a:t>
            </a:r>
            <a:endParaRPr lang="en-US" sz="2000" b="1" dirty="0">
              <a:latin typeface="IRANSans" panose="02040503050201020203" pitchFamily="18" charset="-78"/>
              <a:ea typeface="Times New Roman" panose="02020603050405020304" pitchFamily="18" charset="0"/>
              <a:cs typeface="IRANSans" panose="02040503050201020203" pitchFamily="18" charset="-78"/>
            </a:endParaRPr>
          </a:p>
        </p:txBody>
      </p:sp>
      <p:pic>
        <p:nvPicPr>
          <p:cNvPr id="6146" name="Picture 2" descr="Boy Picking Valentine's Day Flowers Clip Art - Boy Picking Valentine's Day  Flowers Image | Flower art, Free clip art,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3" y="2811526"/>
            <a:ext cx="3695989" cy="32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SOD-Slide-Iransans-font">
  <a:themeElements>
    <a:clrScheme name="ISOD">
      <a:dk1>
        <a:srgbClr val="58595B"/>
      </a:dk1>
      <a:lt1>
        <a:srgbClr val="FFFFFF"/>
      </a:lt1>
      <a:dk2>
        <a:srgbClr val="A6CE39"/>
      </a:dk2>
      <a:lt2>
        <a:srgbClr val="FFFFFF"/>
      </a:lt2>
      <a:accent1>
        <a:srgbClr val="58595B"/>
      </a:accent1>
      <a:accent2>
        <a:srgbClr val="44C8F5"/>
      </a:accent2>
      <a:accent3>
        <a:srgbClr val="A6CE39"/>
      </a:accent3>
      <a:accent4>
        <a:srgbClr val="3397B9"/>
      </a:accent4>
      <a:accent5>
        <a:srgbClr val="88AC2E"/>
      </a:accent5>
      <a:accent6>
        <a:srgbClr val="FFFFFF"/>
      </a:accent6>
      <a:hlink>
        <a:srgbClr val="3397B9"/>
      </a:hlink>
      <a:folHlink>
        <a:srgbClr val="58595B"/>
      </a:folHlink>
    </a:clrScheme>
    <a:fontScheme name="Custom 6">
      <a:majorFont>
        <a:latin typeface="Arial"/>
        <a:ea typeface=""/>
        <a:cs typeface="B Yekan"/>
      </a:majorFont>
      <a:minorFont>
        <a:latin typeface="Arial"/>
        <a:ea typeface=""/>
        <a:cs typeface="B Yek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OD-Slide-Iransans-font" id="{9BF44235-CBE4-44DC-93E9-ED04E39A9ED6}" vid="{D64D5C71-23ED-4AD8-81E2-3239B25A64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ISOD-Theme-Iransans-font</Template>
  <TotalTime>1491</TotalTime>
  <Words>6481</Words>
  <Application>Microsoft Office PowerPoint</Application>
  <PresentationFormat>Widescreen</PresentationFormat>
  <Paragraphs>1202</Paragraphs>
  <Slides>126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4" baseType="lpstr">
      <vt:lpstr>Arial</vt:lpstr>
      <vt:lpstr>B Nazanin</vt:lpstr>
      <vt:lpstr>Calibri</vt:lpstr>
      <vt:lpstr>Courier New</vt:lpstr>
      <vt:lpstr>IRANSans</vt:lpstr>
      <vt:lpstr>Trebuchet MS</vt:lpstr>
      <vt:lpstr>Wingdings</vt:lpstr>
      <vt:lpstr>ISOD-Slide-Iransans-font</vt:lpstr>
      <vt:lpstr>به نام خالق مهر   مبانی رویارویی با خانواده های  افراد مرگ مغزی Family Approach  دکتر امید قبادی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ادیان، سنن، اقوام، اقلیت ها و باورهای مختلف در دنیا</vt:lpstr>
      <vt:lpstr>علل عدم رضایت به اهدای عضو</vt:lpstr>
      <vt:lpstr>به همین دلیل است که:  در قدم اول، به انجام یک پژوهش کاربردی حرفه ای توسط یک تیم پژوهشگر آگاه به اهدای عضو، نیاز داریم.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مجوزهای عبور</vt:lpstr>
      <vt:lpstr>PowerPoint Presentation</vt:lpstr>
      <vt:lpstr>PowerPoint Presentation</vt:lpstr>
      <vt:lpstr>توجه:</vt:lpstr>
      <vt:lpstr>علل عدم رضایت</vt:lpstr>
      <vt:lpstr>اقدامات ضروری بعد از درخواست اهدای عضو</vt:lpstr>
      <vt:lpstr>نکات کلیدی در نامگذاری علل نگرانی های خانواده مرگ مغزی</vt:lpstr>
      <vt:lpstr>مجوزهای عبور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Moorche 30 DVDs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 x550</dc:creator>
  <cp:lastModifiedBy>Mohammad Mahdi Hemmati</cp:lastModifiedBy>
  <cp:revision>135</cp:revision>
  <dcterms:created xsi:type="dcterms:W3CDTF">2021-03-18T07:29:47Z</dcterms:created>
  <dcterms:modified xsi:type="dcterms:W3CDTF">2024-10-06T08:24:35Z</dcterms:modified>
</cp:coreProperties>
</file>